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175"/>
  </p:notesMasterIdLst>
  <p:handoutMasterIdLst>
    <p:handoutMasterId r:id="rId176"/>
  </p:handoutMasterIdLst>
  <p:sldIdLst>
    <p:sldId id="256" r:id="rId3"/>
    <p:sldId id="1112" r:id="rId4"/>
    <p:sldId id="3788" r:id="rId5"/>
    <p:sldId id="1113" r:id="rId6"/>
    <p:sldId id="1141" r:id="rId7"/>
    <p:sldId id="2800" r:id="rId8"/>
    <p:sldId id="2801" r:id="rId9"/>
    <p:sldId id="2802" r:id="rId10"/>
    <p:sldId id="2803" r:id="rId11"/>
    <p:sldId id="2804" r:id="rId12"/>
    <p:sldId id="2805" r:id="rId13"/>
    <p:sldId id="2806" r:id="rId14"/>
    <p:sldId id="2807" r:id="rId15"/>
    <p:sldId id="257" r:id="rId16"/>
    <p:sldId id="258" r:id="rId17"/>
    <p:sldId id="2799" r:id="rId18"/>
    <p:sldId id="3692" r:id="rId19"/>
    <p:sldId id="262" r:id="rId20"/>
    <p:sldId id="1107" r:id="rId21"/>
    <p:sldId id="1106" r:id="rId22"/>
    <p:sldId id="263" r:id="rId23"/>
    <p:sldId id="1105" r:id="rId24"/>
    <p:sldId id="266" r:id="rId25"/>
    <p:sldId id="268" r:id="rId26"/>
    <p:sldId id="270" r:id="rId27"/>
    <p:sldId id="271" r:id="rId28"/>
    <p:sldId id="272" r:id="rId29"/>
    <p:sldId id="273" r:id="rId30"/>
    <p:sldId id="274" r:id="rId31"/>
    <p:sldId id="1108" r:id="rId32"/>
    <p:sldId id="275" r:id="rId33"/>
    <p:sldId id="1117" r:id="rId34"/>
    <p:sldId id="1118" r:id="rId35"/>
    <p:sldId id="1120" r:id="rId36"/>
    <p:sldId id="1122" r:id="rId37"/>
    <p:sldId id="1123" r:id="rId38"/>
    <p:sldId id="3790" r:id="rId39"/>
    <p:sldId id="1125" r:id="rId40"/>
    <p:sldId id="1128" r:id="rId41"/>
    <p:sldId id="1131" r:id="rId42"/>
    <p:sldId id="3789" r:id="rId43"/>
    <p:sldId id="1132" r:id="rId44"/>
    <p:sldId id="1134" r:id="rId45"/>
    <p:sldId id="1133" r:id="rId46"/>
    <p:sldId id="1135" r:id="rId47"/>
    <p:sldId id="1137" r:id="rId48"/>
    <p:sldId id="2810" r:id="rId49"/>
    <p:sldId id="3792" r:id="rId50"/>
    <p:sldId id="285" r:id="rId51"/>
    <p:sldId id="3791" r:id="rId52"/>
    <p:sldId id="293" r:id="rId53"/>
    <p:sldId id="3793" r:id="rId54"/>
    <p:sldId id="3794" r:id="rId55"/>
    <p:sldId id="3797" r:id="rId56"/>
    <p:sldId id="3802" r:id="rId57"/>
    <p:sldId id="3803" r:id="rId58"/>
    <p:sldId id="3798" r:id="rId59"/>
    <p:sldId id="294" r:id="rId60"/>
    <p:sldId id="295" r:id="rId61"/>
    <p:sldId id="296" r:id="rId62"/>
    <p:sldId id="297" r:id="rId63"/>
    <p:sldId id="298" r:id="rId64"/>
    <p:sldId id="299" r:id="rId65"/>
    <p:sldId id="300" r:id="rId66"/>
    <p:sldId id="301" r:id="rId67"/>
    <p:sldId id="302" r:id="rId68"/>
    <p:sldId id="3799" r:id="rId69"/>
    <p:sldId id="2830" r:id="rId70"/>
    <p:sldId id="2815" r:id="rId71"/>
    <p:sldId id="2817" r:id="rId72"/>
    <p:sldId id="2816" r:id="rId73"/>
    <p:sldId id="2831" r:id="rId74"/>
    <p:sldId id="312" r:id="rId75"/>
    <p:sldId id="3801" r:id="rId76"/>
    <p:sldId id="3657" r:id="rId77"/>
    <p:sldId id="313" r:id="rId78"/>
    <p:sldId id="314" r:id="rId79"/>
    <p:sldId id="315" r:id="rId80"/>
    <p:sldId id="316" r:id="rId81"/>
    <p:sldId id="317" r:id="rId82"/>
    <p:sldId id="318" r:id="rId83"/>
    <p:sldId id="319" r:id="rId84"/>
    <p:sldId id="3800" r:id="rId85"/>
    <p:sldId id="321" r:id="rId86"/>
    <p:sldId id="322" r:id="rId87"/>
    <p:sldId id="323" r:id="rId88"/>
    <p:sldId id="324" r:id="rId89"/>
    <p:sldId id="325" r:id="rId90"/>
    <p:sldId id="326" r:id="rId91"/>
    <p:sldId id="327" r:id="rId92"/>
    <p:sldId id="328" r:id="rId93"/>
    <p:sldId id="330" r:id="rId94"/>
    <p:sldId id="331" r:id="rId95"/>
    <p:sldId id="332" r:id="rId96"/>
    <p:sldId id="333" r:id="rId97"/>
    <p:sldId id="334" r:id="rId98"/>
    <p:sldId id="2832" r:id="rId99"/>
    <p:sldId id="336" r:id="rId100"/>
    <p:sldId id="3804" r:id="rId101"/>
    <p:sldId id="337" r:id="rId102"/>
    <p:sldId id="3805" r:id="rId103"/>
    <p:sldId id="3816" r:id="rId104"/>
    <p:sldId id="3817" r:id="rId105"/>
    <p:sldId id="3818" r:id="rId106"/>
    <p:sldId id="3776" r:id="rId107"/>
    <p:sldId id="3808" r:id="rId108"/>
    <p:sldId id="3809" r:id="rId109"/>
    <p:sldId id="3810" r:id="rId110"/>
    <p:sldId id="3820" r:id="rId111"/>
    <p:sldId id="3811" r:id="rId112"/>
    <p:sldId id="3821" r:id="rId113"/>
    <p:sldId id="3822" r:id="rId114"/>
    <p:sldId id="3823" r:id="rId115"/>
    <p:sldId id="3812" r:id="rId116"/>
    <p:sldId id="3819" r:id="rId117"/>
    <p:sldId id="3813" r:id="rId118"/>
    <p:sldId id="3815" r:id="rId119"/>
    <p:sldId id="3824" r:id="rId120"/>
    <p:sldId id="2828" r:id="rId121"/>
    <p:sldId id="2829" r:id="rId122"/>
    <p:sldId id="2819" r:id="rId123"/>
    <p:sldId id="2820" r:id="rId124"/>
    <p:sldId id="2821" r:id="rId125"/>
    <p:sldId id="2822" r:id="rId126"/>
    <p:sldId id="2823" r:id="rId127"/>
    <p:sldId id="2824" r:id="rId128"/>
    <p:sldId id="2825" r:id="rId129"/>
    <p:sldId id="3691" r:id="rId130"/>
    <p:sldId id="3825" r:id="rId131"/>
    <p:sldId id="3826" r:id="rId132"/>
    <p:sldId id="3827" r:id="rId133"/>
    <p:sldId id="3828" r:id="rId134"/>
    <p:sldId id="3829" r:id="rId135"/>
    <p:sldId id="3830" r:id="rId136"/>
    <p:sldId id="3831" r:id="rId137"/>
    <p:sldId id="3832" r:id="rId138"/>
    <p:sldId id="3833" r:id="rId139"/>
    <p:sldId id="3834" r:id="rId140"/>
    <p:sldId id="3835" r:id="rId141"/>
    <p:sldId id="3836" r:id="rId142"/>
    <p:sldId id="3837" r:id="rId143"/>
    <p:sldId id="3838" r:id="rId144"/>
    <p:sldId id="3839" r:id="rId145"/>
    <p:sldId id="3840" r:id="rId146"/>
    <p:sldId id="3841" r:id="rId147"/>
    <p:sldId id="3842" r:id="rId148"/>
    <p:sldId id="3843" r:id="rId149"/>
    <p:sldId id="3844" r:id="rId150"/>
    <p:sldId id="3845" r:id="rId151"/>
    <p:sldId id="3846" r:id="rId152"/>
    <p:sldId id="3847" r:id="rId153"/>
    <p:sldId id="3849" r:id="rId154"/>
    <p:sldId id="3850" r:id="rId155"/>
    <p:sldId id="3866" r:id="rId156"/>
    <p:sldId id="3867" r:id="rId157"/>
    <p:sldId id="3868" r:id="rId158"/>
    <p:sldId id="3869" r:id="rId159"/>
    <p:sldId id="3870" r:id="rId160"/>
    <p:sldId id="3852" r:id="rId161"/>
    <p:sldId id="3853" r:id="rId162"/>
    <p:sldId id="3854" r:id="rId163"/>
    <p:sldId id="3855" r:id="rId164"/>
    <p:sldId id="3856" r:id="rId165"/>
    <p:sldId id="3857" r:id="rId166"/>
    <p:sldId id="3858" r:id="rId167"/>
    <p:sldId id="3859" r:id="rId168"/>
    <p:sldId id="3860" r:id="rId169"/>
    <p:sldId id="3861" r:id="rId170"/>
    <p:sldId id="3862" r:id="rId171"/>
    <p:sldId id="3863" r:id="rId172"/>
    <p:sldId id="3864" r:id="rId173"/>
    <p:sldId id="3865" r:id="rId174"/>
  </p:sldIdLst>
  <p:sldSz cx="10693400" cy="7562850"/>
  <p:notesSz cx="10693400" cy="756285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6">
          <p15:clr>
            <a:srgbClr val="A4A3A4"/>
          </p15:clr>
        </p15:guide>
        <p15:guide id="2" pos="22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4" autoAdjust="0"/>
    <p:restoredTop sz="94660"/>
  </p:normalViewPr>
  <p:slideViewPr>
    <p:cSldViewPr>
      <p:cViewPr varScale="1">
        <p:scale>
          <a:sx n="73" d="100"/>
          <a:sy n="73" d="100"/>
        </p:scale>
        <p:origin x="1382" y="96"/>
      </p:cViewPr>
      <p:guideLst>
        <p:guide orient="horz" pos="2686"/>
        <p:guide pos="22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presProps" Target="presProps.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tableStyles" Target="tableStyle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notesMaster" Target="notesMasters/notesMaster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handoutMaster" Target="handoutMasters/handoutMaster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image" Target="../media/image119.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0.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image" Target="../media/image12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image" Target="../media/image13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35.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 Id="rId4" Type="http://schemas.openxmlformats.org/officeDocument/2006/relationships/image" Target="../media/image80.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36.png"/></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 Id="rId4" Type="http://schemas.openxmlformats.org/officeDocument/2006/relationships/image" Target="../media/image14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41.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42.png"/></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png"/></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48.wmf"/><Relationship Id="rId7" Type="http://schemas.openxmlformats.org/officeDocument/2006/relationships/image" Target="../media/image152.wmf"/><Relationship Id="rId2" Type="http://schemas.openxmlformats.org/officeDocument/2006/relationships/image" Target="../media/image147.wmf"/><Relationship Id="rId1" Type="http://schemas.openxmlformats.org/officeDocument/2006/relationships/image" Target="../media/image146.wmf"/><Relationship Id="rId6" Type="http://schemas.openxmlformats.org/officeDocument/2006/relationships/image" Target="../media/image151.wmf"/><Relationship Id="rId5" Type="http://schemas.openxmlformats.org/officeDocument/2006/relationships/image" Target="../media/image150.wmf"/><Relationship Id="rId4" Type="http://schemas.openxmlformats.org/officeDocument/2006/relationships/image" Target="../media/image149.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image" Target="../media/image156.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7225306" cy="313842"/>
          </a:xfrm>
          <a:prstGeom prst="rect">
            <a:avLst/>
          </a:prstGeom>
        </p:spPr>
        <p:txBody>
          <a:bodyPr vert="horz" lIns="91440" tIns="45720" rIns="91440" bIns="45720" rtlCol="0"/>
          <a:lstStyle>
            <a:lvl1pPr algn="l">
              <a:defRPr sz="825"/>
            </a:lvl1pPr>
          </a:lstStyle>
          <a:p>
            <a:endParaRPr lang="zh-CN" altLang="en-US"/>
          </a:p>
        </p:txBody>
      </p:sp>
      <p:sp>
        <p:nvSpPr>
          <p:cNvPr id="3" name="日期占位符 2"/>
          <p:cNvSpPr>
            <a:spLocks noGrp="1"/>
          </p:cNvSpPr>
          <p:nvPr>
            <p:ph type="dt" sz="quarter" idx="1"/>
          </p:nvPr>
        </p:nvSpPr>
        <p:spPr>
          <a:xfrm>
            <a:off x="9444619" y="0"/>
            <a:ext cx="7225306" cy="313842"/>
          </a:xfrm>
          <a:prstGeom prst="rect">
            <a:avLst/>
          </a:prstGeom>
        </p:spPr>
        <p:txBody>
          <a:bodyPr vert="horz" lIns="91440" tIns="45720" rIns="91440" bIns="45720" rtlCol="0"/>
          <a:lstStyle>
            <a:lvl1pPr algn="r">
              <a:defRPr sz="825"/>
            </a:lvl1pPr>
          </a:lstStyle>
          <a:p>
            <a:fld id="{0F9B84EA-7D68-4D60-9CB1-D50884785D1C}" type="datetimeFigureOut">
              <a:rPr lang="zh-CN" altLang="en-US" smtClean="0"/>
              <a:t>2024-03-11</a:t>
            </a:fld>
            <a:endParaRPr lang="zh-CN" altLang="en-US"/>
          </a:p>
        </p:txBody>
      </p:sp>
      <p:sp>
        <p:nvSpPr>
          <p:cNvPr id="4" name="页脚占位符 3"/>
          <p:cNvSpPr>
            <a:spLocks noGrp="1"/>
          </p:cNvSpPr>
          <p:nvPr>
            <p:ph type="ftr" sz="quarter" idx="2"/>
          </p:nvPr>
        </p:nvSpPr>
        <p:spPr>
          <a:xfrm>
            <a:off x="0" y="5941266"/>
            <a:ext cx="7225306" cy="313841"/>
          </a:xfrm>
          <a:prstGeom prst="rect">
            <a:avLst/>
          </a:prstGeom>
        </p:spPr>
        <p:txBody>
          <a:bodyPr vert="horz" lIns="91440" tIns="45720" rIns="91440" bIns="45720" rtlCol="0" anchor="b"/>
          <a:lstStyle>
            <a:lvl1pPr algn="l">
              <a:defRPr sz="825"/>
            </a:lvl1pPr>
          </a:lstStyle>
          <a:p>
            <a:endParaRPr lang="zh-CN" altLang="en-US"/>
          </a:p>
        </p:txBody>
      </p:sp>
      <p:sp>
        <p:nvSpPr>
          <p:cNvPr id="5" name="灯片编号占位符 4"/>
          <p:cNvSpPr>
            <a:spLocks noGrp="1"/>
          </p:cNvSpPr>
          <p:nvPr>
            <p:ph type="sldNum" sz="quarter" idx="3"/>
          </p:nvPr>
        </p:nvSpPr>
        <p:spPr>
          <a:xfrm>
            <a:off x="9444619" y="5941266"/>
            <a:ext cx="7225306" cy="313841"/>
          </a:xfrm>
          <a:prstGeom prst="rect">
            <a:avLst/>
          </a:prstGeom>
        </p:spPr>
        <p:txBody>
          <a:bodyPr vert="horz" lIns="91440" tIns="45720" rIns="91440" bIns="45720" rtlCol="0" anchor="b"/>
          <a:lstStyle>
            <a:lvl1pPr algn="r">
              <a:defRPr sz="82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7225306" cy="31384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9444619" y="0"/>
            <a:ext cx="7225306" cy="31384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2024-03-11</a:t>
            </a:fld>
            <a:endParaRPr lang="zh-CN" altLang="en-US"/>
          </a:p>
        </p:txBody>
      </p:sp>
      <p:sp>
        <p:nvSpPr>
          <p:cNvPr id="4" name="幻灯片图像占位符 3"/>
          <p:cNvSpPr>
            <a:spLocks noGrp="1" noRot="1" noChangeAspect="1"/>
          </p:cNvSpPr>
          <p:nvPr>
            <p:ph type="sldImg" idx="2"/>
          </p:nvPr>
        </p:nvSpPr>
        <p:spPr>
          <a:xfrm>
            <a:off x="6460359" y="781888"/>
            <a:ext cx="3753064" cy="2111099"/>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667378" y="3010270"/>
            <a:ext cx="13339026" cy="2462948"/>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5941266"/>
            <a:ext cx="7225306" cy="31384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9444619" y="5941266"/>
            <a:ext cx="7225306" cy="31384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p:cNvSpPr>
            <a:spLocks noGrp="1" noRot="1" noChangeAspect="1"/>
          </p:cNvSpPr>
          <p:nvPr>
            <p:ph type="sldImg"/>
          </p:nvPr>
        </p:nvSpPr>
        <p:spPr>
          <a:xfrm>
            <a:off x="6845300" y="782638"/>
            <a:ext cx="2984500" cy="2109787"/>
          </a:xfrm>
        </p:spPr>
      </p:sp>
      <p:sp>
        <p:nvSpPr>
          <p:cNvPr id="50178"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p:cNvSpPr>
          <p:nvPr>
            <p:ph type="sldImg"/>
          </p:nvPr>
        </p:nvSpPr>
        <p:spPr>
          <a:xfrm>
            <a:off x="6845300" y="782638"/>
            <a:ext cx="2984500" cy="2109787"/>
          </a:xfrm>
        </p:spPr>
      </p:sp>
      <p:sp>
        <p:nvSpPr>
          <p:cNvPr id="31746" name="文本占位符 2"/>
          <p:cNvSpPr>
            <a:spLocks noGrp="1"/>
          </p:cNvSpPr>
          <p:nvPr>
            <p:ph type="body"/>
          </p:nvPr>
        </p:nvSpPr>
        <p:spPr/>
        <p:txBody>
          <a:bodyPr lIns="91440" tIns="45720" rIns="91440" bIns="45720" anchor="t"/>
          <a:lstStyle/>
          <a:p>
            <a:pPr lvl="0"/>
            <a:endParaRPr lang="zh-CN" altLang="en-US">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5300" y="782638"/>
            <a:ext cx="2984500" cy="21097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112</a:t>
            </a:fld>
            <a:endParaRPr lang="zh-CN" altLang="en-US"/>
          </a:p>
        </p:txBody>
      </p:sp>
    </p:spTree>
    <p:extLst>
      <p:ext uri="{BB962C8B-B14F-4D97-AF65-F5344CB8AC3E}">
        <p14:creationId xmlns:p14="http://schemas.microsoft.com/office/powerpoint/2010/main" val="1999039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5300" y="782638"/>
            <a:ext cx="2984500" cy="21097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113</a:t>
            </a:fld>
            <a:endParaRPr lang="zh-CN" altLang="en-US"/>
          </a:p>
        </p:txBody>
      </p:sp>
    </p:spTree>
    <p:extLst>
      <p:ext uri="{BB962C8B-B14F-4D97-AF65-F5344CB8AC3E}">
        <p14:creationId xmlns:p14="http://schemas.microsoft.com/office/powerpoint/2010/main" val="3808596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p:cNvSpPr>
          <p:nvPr>
            <p:ph type="sldImg" idx="4294967295"/>
          </p:nvPr>
        </p:nvSpPr>
        <p:spPr>
          <a:xfrm>
            <a:off x="6845300" y="782638"/>
            <a:ext cx="2984500" cy="2109787"/>
          </a:xfrm>
          <a:ln>
            <a:miter lim="800000"/>
          </a:ln>
        </p:spPr>
      </p:sp>
      <p:sp>
        <p:nvSpPr>
          <p:cNvPr id="19458" name="文本占位符 2"/>
          <p:cNvSpPr>
            <a:spLocks noGrp="1" noChangeArrowheads="1"/>
          </p:cNvSpPr>
          <p:nvPr>
            <p:ph type="body" idx="4294967295"/>
          </p:nvPr>
        </p:nvSpPr>
        <p:spPr/>
        <p:txBody>
          <a:bodyPr/>
          <a:lstStyle/>
          <a:p>
            <a:endParaRPr lang="zh-CN" altLang="en-US" smtClean="0"/>
          </a:p>
        </p:txBody>
      </p:sp>
    </p:spTree>
    <p:extLst>
      <p:ext uri="{BB962C8B-B14F-4D97-AF65-F5344CB8AC3E}">
        <p14:creationId xmlns:p14="http://schemas.microsoft.com/office/powerpoint/2010/main" val="1814517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336675" y="1237717"/>
            <a:ext cx="8020050" cy="2632992"/>
          </a:xfrm>
        </p:spPr>
        <p:txBody>
          <a:bodyPr anchor="b"/>
          <a:lstStyle>
            <a:lvl1pPr algn="ctr">
              <a:defRPr sz="496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36675" y="3972247"/>
            <a:ext cx="8020050" cy="1825938"/>
          </a:xfrm>
        </p:spPr>
        <p:txBody>
          <a:bodyPr/>
          <a:lstStyle>
            <a:lvl1pPr marL="0" indent="0" algn="ctr">
              <a:buNone/>
              <a:defRPr sz="1985"/>
            </a:lvl1pPr>
            <a:lvl2pPr marL="377825" indent="0" algn="ctr">
              <a:buNone/>
              <a:defRPr sz="1655"/>
            </a:lvl2pPr>
            <a:lvl3pPr marL="756285" indent="0" algn="ctr">
              <a:buNone/>
              <a:defRPr sz="1490"/>
            </a:lvl3pPr>
            <a:lvl4pPr marL="1134110" indent="0" algn="ctr">
              <a:buNone/>
              <a:defRPr sz="1325"/>
            </a:lvl4pPr>
            <a:lvl5pPr marL="1512570" indent="0" algn="ctr">
              <a:buNone/>
              <a:defRPr sz="1325"/>
            </a:lvl5pPr>
            <a:lvl6pPr marL="1890395" indent="0" algn="ctr">
              <a:buNone/>
              <a:defRPr sz="1325"/>
            </a:lvl6pPr>
            <a:lvl7pPr marL="2268855" indent="0" algn="ctr">
              <a:buNone/>
              <a:defRPr sz="1325"/>
            </a:lvl7pPr>
            <a:lvl8pPr marL="2646680" indent="0" algn="ctr">
              <a:buNone/>
              <a:defRPr sz="1325"/>
            </a:lvl8pPr>
            <a:lvl9pPr marL="3025140" indent="0" algn="ctr">
              <a:buNone/>
              <a:defRPr sz="1325"/>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p>
        </p:txBody>
      </p:sp>
      <p:sp>
        <p:nvSpPr>
          <p:cNvPr id="6" name="灯片编号占位符 5"/>
          <p:cNvSpPr>
            <a:spLocks noGrp="1"/>
          </p:cNvSpPr>
          <p:nvPr>
            <p:ph type="sldNum" sz="quarter" idx="12"/>
          </p:nvPr>
        </p:nvSpPr>
        <p:spPr/>
        <p:txBody>
          <a:bodyPr/>
          <a:lstStyle/>
          <a:p>
            <a:fld id="{9A0DB2DC-4C9A-4742-B13C-FB6460FD3503}" type="slidenum">
              <a:rPr lang="en-US" altLang="zh-CN"/>
              <a:t>‹#›</a:t>
            </a:fld>
            <a:endParaRPr lang="zh-CN"/>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752715" y="302865"/>
            <a:ext cx="2406015" cy="645293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4670" y="302865"/>
            <a:ext cx="7078565" cy="645293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新宋体" panose="02010609030101010101" charset="-122"/>
                <a:cs typeface="新宋体" panose="02010609030101010101" charset="-122"/>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534670" y="7033450"/>
            <a:ext cx="2459482" cy="378142"/>
          </a:xfrm>
        </p:spPr>
        <p:txBody>
          <a:bodyPr lIns="0" tIns="0" rIns="0" bIns="0"/>
          <a:lstStyle>
            <a:lvl1pPr algn="l">
              <a:defRPr>
                <a:solidFill>
                  <a:schemeClr val="tx1">
                    <a:tint val="75000"/>
                  </a:schemeClr>
                </a:solidFill>
              </a:defRPr>
            </a:lvl1pPr>
          </a:lstStyle>
          <a:p>
            <a:fld id="{1D8BD707-D9CF-40AE-B4C6-C98DA3205C09}" type="datetimeFigureOut">
              <a:rPr lang="en-US"/>
              <a:t>3/11/2024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新宋体" panose="02010609030101010101" charset="-122"/>
                <a:cs typeface="新宋体" panose="02010609030101010101" charset="-122"/>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0" y="1739455"/>
            <a:ext cx="4651629"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534670" y="7033450"/>
            <a:ext cx="2459482" cy="378142"/>
          </a:xfrm>
        </p:spPr>
        <p:txBody>
          <a:bodyPr lIns="0" tIns="0" rIns="0" bIns="0"/>
          <a:lstStyle>
            <a:lvl1pPr algn="l">
              <a:defRPr>
                <a:solidFill>
                  <a:schemeClr val="tx1">
                    <a:tint val="75000"/>
                  </a:schemeClr>
                </a:solidFill>
              </a:defRPr>
            </a:lvl1pPr>
          </a:lstStyle>
          <a:p>
            <a:fld id="{1D8BD707-D9CF-40AE-B4C6-C98DA3205C09}" type="datetimeFigureOut">
              <a:rPr lang="en-US"/>
              <a:t>3/11/2024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735171" y="2013259"/>
            <a:ext cx="4544695" cy="479855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413534" y="2013259"/>
            <a:ext cx="4544695" cy="479855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6154"/>
          <p:cNvSpPr>
            <a:spLocks noGrp="1"/>
          </p:cNvSpPr>
          <p:nvPr>
            <p:ph type="dt" sz="half" idx="10"/>
          </p:nvPr>
        </p:nvSpPr>
        <p:spPr>
          <a:ln/>
        </p:spPr>
        <p:txBody>
          <a:bodyPr/>
          <a:lstStyle>
            <a:lvl1pPr>
              <a:defRPr/>
            </a:lvl1pPr>
          </a:lstStyle>
          <a:p>
            <a:endParaRPr lang="zh-CN" altLang="en-US"/>
          </a:p>
        </p:txBody>
      </p:sp>
      <p:sp>
        <p:nvSpPr>
          <p:cNvPr id="6" name="页脚占位符 6155"/>
          <p:cNvSpPr>
            <a:spLocks noGrp="1"/>
          </p:cNvSpPr>
          <p:nvPr>
            <p:ph type="ftr" sz="quarter" idx="11"/>
          </p:nvPr>
        </p:nvSpPr>
        <p:spPr>
          <a:ln/>
        </p:spPr>
        <p:txBody>
          <a:bodyPr/>
          <a:lstStyle>
            <a:lvl1pPr>
              <a:defRPr/>
            </a:lvl1pPr>
          </a:lstStyle>
          <a:p>
            <a:endParaRPr lang="zh-CN" altLang="en-US"/>
          </a:p>
        </p:txBody>
      </p:sp>
      <p:sp>
        <p:nvSpPr>
          <p:cNvPr id="7" name="灯片编号占位符 6156"/>
          <p:cNvSpPr>
            <a:spLocks noGrp="1"/>
          </p:cNvSpPr>
          <p:nvPr>
            <p:ph type="sldNum" sz="quarter" idx="12"/>
          </p:nvPr>
        </p:nvSpPr>
        <p:spPr>
          <a:ln/>
        </p:spPr>
        <p:txBody>
          <a:bodyPr/>
          <a:lstStyle>
            <a:lvl1pPr>
              <a:defRPr/>
            </a:lvl1pPr>
          </a:lstStyle>
          <a:p>
            <a:fld id="{3E1949B6-EA7F-4A5E-88A9-72E34C6F664D}" type="slidenum">
              <a:rPr lang="zh-CN" altLang="en-US"/>
              <a:pPr/>
              <a:t>‹#›</a:t>
            </a:fld>
            <a:endParaRPr lang="zh-CN" altLang="en-US"/>
          </a:p>
        </p:txBody>
      </p:sp>
    </p:spTree>
    <p:extLst>
      <p:ext uri="{BB962C8B-B14F-4D97-AF65-F5344CB8AC3E}">
        <p14:creationId xmlns:p14="http://schemas.microsoft.com/office/powerpoint/2010/main" val="2498765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735171" y="2013259"/>
            <a:ext cx="4544695" cy="479855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5413534" y="2013259"/>
            <a:ext cx="4544695" cy="2314372"/>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5413534" y="4495695"/>
            <a:ext cx="4544695" cy="231612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日期占位符 6154"/>
          <p:cNvSpPr>
            <a:spLocks noGrp="1"/>
          </p:cNvSpPr>
          <p:nvPr>
            <p:ph type="dt" sz="half" idx="10"/>
          </p:nvPr>
        </p:nvSpPr>
        <p:spPr>
          <a:ln/>
        </p:spPr>
        <p:txBody>
          <a:bodyPr/>
          <a:lstStyle>
            <a:lvl1pPr>
              <a:defRPr/>
            </a:lvl1pPr>
          </a:lstStyle>
          <a:p>
            <a:endParaRPr lang="zh-CN" altLang="en-US"/>
          </a:p>
        </p:txBody>
      </p:sp>
      <p:sp>
        <p:nvSpPr>
          <p:cNvPr id="7" name="页脚占位符 6155"/>
          <p:cNvSpPr>
            <a:spLocks noGrp="1"/>
          </p:cNvSpPr>
          <p:nvPr>
            <p:ph type="ftr" sz="quarter" idx="11"/>
          </p:nvPr>
        </p:nvSpPr>
        <p:spPr>
          <a:ln/>
        </p:spPr>
        <p:txBody>
          <a:bodyPr/>
          <a:lstStyle>
            <a:lvl1pPr>
              <a:defRPr/>
            </a:lvl1pPr>
          </a:lstStyle>
          <a:p>
            <a:endParaRPr lang="zh-CN" altLang="en-US"/>
          </a:p>
        </p:txBody>
      </p:sp>
      <p:sp>
        <p:nvSpPr>
          <p:cNvPr id="8" name="灯片编号占位符 6156"/>
          <p:cNvSpPr>
            <a:spLocks noGrp="1"/>
          </p:cNvSpPr>
          <p:nvPr>
            <p:ph type="sldNum" sz="quarter" idx="12"/>
          </p:nvPr>
        </p:nvSpPr>
        <p:spPr>
          <a:ln/>
        </p:spPr>
        <p:txBody>
          <a:bodyPr/>
          <a:lstStyle>
            <a:lvl1pPr>
              <a:defRPr/>
            </a:lvl1pPr>
          </a:lstStyle>
          <a:p>
            <a:fld id="{483ADBAB-4B80-47D2-8461-0F795ED0AF36}" type="slidenum">
              <a:rPr lang="zh-CN" altLang="en-US"/>
              <a:pPr/>
              <a:t>‹#›</a:t>
            </a:fld>
            <a:endParaRPr lang="zh-CN" altLang="en-US"/>
          </a:p>
        </p:txBody>
      </p:sp>
    </p:spTree>
    <p:extLst>
      <p:ext uri="{BB962C8B-B14F-4D97-AF65-F5344CB8AC3E}">
        <p14:creationId xmlns:p14="http://schemas.microsoft.com/office/powerpoint/2010/main" val="481868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solidFill>
          <a:schemeClr val="bg1">
            <a:alpha val="100000"/>
          </a:schemeClr>
        </a:solidFill>
        <a:effectLst/>
      </p:bgPr>
    </p:bg>
    <p:spTree>
      <p:nvGrpSpPr>
        <p:cNvPr id="1" name=""/>
        <p:cNvGrpSpPr/>
        <p:nvPr/>
      </p:nvGrpSpPr>
      <p:grpSpPr>
        <a:xfrm>
          <a:off x="0" y="0"/>
          <a:ext cx="0" cy="0"/>
          <a:chOff x="0" y="0"/>
          <a:chExt cx="0" cy="0"/>
        </a:xfrm>
      </p:grpSpPr>
      <p:pic>
        <p:nvPicPr>
          <p:cNvPr id="2050" name="Picture 5"/>
          <p:cNvPicPr>
            <a:picLocks noChangeAspect="1"/>
          </p:cNvPicPr>
          <p:nvPr/>
        </p:nvPicPr>
        <p:blipFill>
          <a:blip r:embed="rId2"/>
          <a:stretch>
            <a:fillRect/>
          </a:stretch>
        </p:blipFill>
        <p:spPr>
          <a:xfrm>
            <a:off x="0" y="0"/>
            <a:ext cx="10697113" cy="7566351"/>
          </a:xfrm>
          <a:prstGeom prst="rect">
            <a:avLst/>
          </a:prstGeom>
          <a:noFill/>
          <a:ln w="9525">
            <a:noFill/>
          </a:ln>
        </p:spPr>
      </p:pic>
      <p:sp>
        <p:nvSpPr>
          <p:cNvPr id="2051" name="标题 2050"/>
          <p:cNvSpPr>
            <a:spLocks noGrp="1"/>
          </p:cNvSpPr>
          <p:nvPr>
            <p:ph type="ctrTitle"/>
          </p:nvPr>
        </p:nvSpPr>
        <p:spPr>
          <a:xfrm>
            <a:off x="800149" y="1479308"/>
            <a:ext cx="9089390" cy="1193950"/>
          </a:xfrm>
          <a:prstGeom prst="rect">
            <a:avLst/>
          </a:prstGeom>
          <a:noFill/>
          <a:ln w="9525">
            <a:noFill/>
          </a:ln>
        </p:spPr>
        <p:txBody>
          <a:bodyPr anchor="ctr"/>
          <a:lstStyle>
            <a:lvl1pPr lvl="0" algn="l">
              <a:defRPr kern="1200"/>
            </a:lvl1pPr>
          </a:lstStyle>
          <a:p>
            <a:pPr lvl="0"/>
            <a:r>
              <a:rPr lang="zh-CN" altLang="en-US"/>
              <a:t>单击此处编辑母版标题样式</a:t>
            </a:r>
          </a:p>
        </p:txBody>
      </p:sp>
      <p:sp>
        <p:nvSpPr>
          <p:cNvPr id="2052" name="副标题 2051"/>
          <p:cNvSpPr>
            <a:spLocks noGrp="1"/>
          </p:cNvSpPr>
          <p:nvPr>
            <p:ph type="subTitle" idx="1"/>
          </p:nvPr>
        </p:nvSpPr>
        <p:spPr>
          <a:xfrm>
            <a:off x="798292" y="2830817"/>
            <a:ext cx="9094960" cy="1932728"/>
          </a:xfrm>
          <a:prstGeom prst="rect">
            <a:avLst/>
          </a:prstGeom>
          <a:noFill/>
          <a:ln w="9525">
            <a:noFill/>
          </a:ln>
        </p:spPr>
        <p:txBody>
          <a:bodyPr anchor="t"/>
          <a:lstStyle>
            <a:lvl1pPr marL="0" lvl="0" indent="0" algn="l">
              <a:buNone/>
              <a:defRPr kern="1200"/>
            </a:lvl1pPr>
            <a:lvl2pPr marL="504190" lvl="1" indent="-504190" algn="ctr">
              <a:buNone/>
              <a:defRPr kern="1200"/>
            </a:lvl2pPr>
            <a:lvl3pPr marL="1008380" lvl="2" indent="-1008380" algn="ctr">
              <a:buNone/>
              <a:defRPr kern="1200"/>
            </a:lvl3pPr>
            <a:lvl4pPr marL="1512570" lvl="3" indent="-1512570" algn="ctr">
              <a:buNone/>
              <a:defRPr kern="1200"/>
            </a:lvl4pPr>
            <a:lvl5pPr marL="2016760" lvl="4" indent="-2016760" algn="ctr">
              <a:buNone/>
              <a:defRPr kern="1200"/>
            </a:lvl5pPr>
          </a:lstStyle>
          <a:p>
            <a:pPr lvl="0"/>
            <a:r>
              <a:rPr lang="zh-CN" altLang="en-US"/>
              <a:t>单击此处编辑母版副标题样式</a:t>
            </a:r>
          </a:p>
        </p:txBody>
      </p:sp>
      <p:sp>
        <p:nvSpPr>
          <p:cNvPr id="2053" name="日期占位符 2052"/>
          <p:cNvSpPr>
            <a:spLocks noGrp="1"/>
          </p:cNvSpPr>
          <p:nvPr>
            <p:ph type="dt" sz="half" idx="2"/>
          </p:nvPr>
        </p:nvSpPr>
        <p:spPr>
          <a:xfrm>
            <a:off x="534670" y="6887095"/>
            <a:ext cx="2495127" cy="525198"/>
          </a:xfrm>
          <a:prstGeom prst="rect">
            <a:avLst/>
          </a:prstGeom>
          <a:noFill/>
          <a:ln w="9525">
            <a:noFill/>
          </a:ln>
        </p:spPr>
        <p:txBody>
          <a:bodyPr anchor="t"/>
          <a:lstStyle/>
          <a:p>
            <a:endParaRPr lang="zh-CN" altLang="en-US"/>
          </a:p>
        </p:txBody>
      </p:sp>
      <p:sp>
        <p:nvSpPr>
          <p:cNvPr id="2054" name="页脚占位符 2053"/>
          <p:cNvSpPr>
            <a:spLocks noGrp="1"/>
          </p:cNvSpPr>
          <p:nvPr>
            <p:ph type="ftr" sz="quarter" idx="3"/>
          </p:nvPr>
        </p:nvSpPr>
        <p:spPr>
          <a:xfrm>
            <a:off x="3653578" y="6887095"/>
            <a:ext cx="3386243" cy="525198"/>
          </a:xfrm>
          <a:prstGeom prst="rect">
            <a:avLst/>
          </a:prstGeom>
          <a:noFill/>
          <a:ln w="9525">
            <a:noFill/>
          </a:ln>
        </p:spPr>
        <p:txBody>
          <a:bodyPr anchor="t"/>
          <a:lstStyle/>
          <a:p>
            <a:endParaRPr lang="zh-CN"/>
          </a:p>
        </p:txBody>
      </p:sp>
      <p:sp>
        <p:nvSpPr>
          <p:cNvPr id="2055" name="灯片编号占位符 2054"/>
          <p:cNvSpPr>
            <a:spLocks noGrp="1"/>
          </p:cNvSpPr>
          <p:nvPr>
            <p:ph type="sldNum" sz="quarter" idx="4"/>
          </p:nvPr>
        </p:nvSpPr>
        <p:spPr>
          <a:xfrm>
            <a:off x="7663603" y="6887095"/>
            <a:ext cx="2495127" cy="525198"/>
          </a:xfrm>
          <a:prstGeom prst="rect">
            <a:avLst/>
          </a:prstGeom>
          <a:noFill/>
          <a:ln w="9525">
            <a:noFill/>
          </a:ln>
        </p:spPr>
        <p:txBody>
          <a:bodyPr anchor="t"/>
          <a:lstStyle/>
          <a:p>
            <a:fld id="{9A0DB2DC-4C9A-4742-B13C-FB6460FD3503}" type="slidenum">
              <a:rPr lang="en-US" altLang="zh-CN"/>
              <a:t>‹#›</a:t>
            </a:fld>
            <a:endParaRPr lang="zh-CN"/>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D8BD707-D9CF-40AE-B4C6-C98DA3205C09}" type="datetimeFigureOut">
              <a:rPr lang="en-US"/>
              <a:t>3/11/2024</a:t>
            </a:fld>
            <a:endParaRPr lang="en-US"/>
          </a:p>
        </p:txBody>
      </p:sp>
      <p:sp>
        <p:nvSpPr>
          <p:cNvPr id="5" name="页脚占位符 4"/>
          <p:cNvSpPr>
            <a:spLocks noGrp="1"/>
          </p:cNvSpPr>
          <p:nvPr>
            <p:ph type="ftr" sz="quarter" idx="11"/>
          </p:nvPr>
        </p:nvSpPr>
        <p:spPr/>
        <p:txBody>
          <a:bodyPr/>
          <a:lstStyle/>
          <a:p>
            <a:endParaRPr/>
          </a:p>
        </p:txBody>
      </p:sp>
      <p:sp>
        <p:nvSpPr>
          <p:cNvPr id="6" name="灯片编号占位符 5"/>
          <p:cNvSpPr>
            <a:spLocks noGrp="1"/>
          </p:cNvSpPr>
          <p:nvPr>
            <p:ph type="sldNum" sz="quarter" idx="12"/>
          </p:nvPr>
        </p:nvSpPr>
        <p:spPr/>
        <p:txBody>
          <a:bodyPr/>
          <a:lstStyle/>
          <a:p>
            <a:fld id="{B6F15528-21DE-4FAA-801E-634DDDAF4B2B}" type="slidenum">
              <a:rPr/>
              <a:t>‹#›</a:t>
            </a:fld>
            <a:endParaRPr/>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9602" y="1885461"/>
            <a:ext cx="9223058" cy="3145935"/>
          </a:xfrm>
        </p:spPr>
        <p:txBody>
          <a:bodyPr anchor="b"/>
          <a:lstStyle>
            <a:lvl1pPr>
              <a:defRPr sz="496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9602" y="5061158"/>
            <a:ext cx="9223058" cy="1654373"/>
          </a:xfrm>
        </p:spPr>
        <p:txBody>
          <a:bodyPr/>
          <a:lstStyle>
            <a:lvl1pPr marL="0" indent="0">
              <a:buNone/>
              <a:defRPr sz="1985">
                <a:solidFill>
                  <a:schemeClr val="tx1">
                    <a:tint val="75000"/>
                  </a:schemeClr>
                </a:solidFill>
              </a:defRPr>
            </a:lvl1pPr>
            <a:lvl2pPr marL="377825" indent="0">
              <a:buNone/>
              <a:defRPr sz="1655">
                <a:solidFill>
                  <a:schemeClr val="tx1">
                    <a:tint val="75000"/>
                  </a:schemeClr>
                </a:solidFill>
              </a:defRPr>
            </a:lvl2pPr>
            <a:lvl3pPr marL="756285" indent="0">
              <a:buNone/>
              <a:defRPr sz="1490">
                <a:solidFill>
                  <a:schemeClr val="tx1">
                    <a:tint val="75000"/>
                  </a:schemeClr>
                </a:solidFill>
              </a:defRPr>
            </a:lvl3pPr>
            <a:lvl4pPr marL="1134110" indent="0">
              <a:buNone/>
              <a:defRPr sz="1325">
                <a:solidFill>
                  <a:schemeClr val="tx1">
                    <a:tint val="75000"/>
                  </a:schemeClr>
                </a:solidFill>
              </a:defRPr>
            </a:lvl4pPr>
            <a:lvl5pPr marL="1512570" indent="0">
              <a:buNone/>
              <a:defRPr sz="1325">
                <a:solidFill>
                  <a:schemeClr val="tx1">
                    <a:tint val="75000"/>
                  </a:schemeClr>
                </a:solidFill>
              </a:defRPr>
            </a:lvl5pPr>
            <a:lvl6pPr marL="1890395" indent="0">
              <a:buNone/>
              <a:defRPr sz="1325">
                <a:solidFill>
                  <a:schemeClr val="tx1">
                    <a:tint val="75000"/>
                  </a:schemeClr>
                </a:solidFill>
              </a:defRPr>
            </a:lvl6pPr>
            <a:lvl7pPr marL="2268855" indent="0">
              <a:buNone/>
              <a:defRPr sz="1325">
                <a:solidFill>
                  <a:schemeClr val="tx1">
                    <a:tint val="75000"/>
                  </a:schemeClr>
                </a:solidFill>
              </a:defRPr>
            </a:lvl7pPr>
            <a:lvl8pPr marL="2646680" indent="0">
              <a:buNone/>
              <a:defRPr sz="1325">
                <a:solidFill>
                  <a:schemeClr val="tx1">
                    <a:tint val="75000"/>
                  </a:schemeClr>
                </a:solidFill>
              </a:defRPr>
            </a:lvl8pPr>
            <a:lvl9pPr marL="3025140" indent="0">
              <a:buNone/>
              <a:defRPr sz="1325">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D8BD707-D9CF-40AE-B4C6-C98DA3205C09}" type="datetimeFigureOut">
              <a:rPr lang="en-US"/>
              <a:t>3/11/2024</a:t>
            </a:fld>
            <a:endParaRPr lang="en-US"/>
          </a:p>
        </p:txBody>
      </p:sp>
      <p:sp>
        <p:nvSpPr>
          <p:cNvPr id="5" name="页脚占位符 4"/>
          <p:cNvSpPr>
            <a:spLocks noGrp="1"/>
          </p:cNvSpPr>
          <p:nvPr>
            <p:ph type="ftr" sz="quarter" idx="11"/>
          </p:nvPr>
        </p:nvSpPr>
        <p:spPr/>
        <p:txBody>
          <a:bodyPr/>
          <a:lstStyle/>
          <a:p>
            <a:endParaRPr/>
          </a:p>
        </p:txBody>
      </p:sp>
      <p:sp>
        <p:nvSpPr>
          <p:cNvPr id="6" name="灯片编号占位符 5"/>
          <p:cNvSpPr>
            <a:spLocks noGrp="1"/>
          </p:cNvSpPr>
          <p:nvPr>
            <p:ph type="sldNum" sz="quarter" idx="12"/>
          </p:nvPr>
        </p:nvSpPr>
        <p:spPr/>
        <p:txBody>
          <a:bodyPr/>
          <a:lstStyle/>
          <a:p>
            <a:fld id="{B6F15528-21DE-4FAA-801E-634DDDAF4B2B}" type="slidenum">
              <a:rPr/>
              <a:t>‹#›</a:t>
            </a:fld>
            <a:endParaRPr/>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4670" y="1295488"/>
            <a:ext cx="4715789" cy="546205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442941" y="1295488"/>
            <a:ext cx="4715789" cy="546205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36564" y="402652"/>
            <a:ext cx="9223058" cy="1461801"/>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40900" y="1961222"/>
            <a:ext cx="4274531" cy="908592"/>
          </a:xfrm>
        </p:spPr>
        <p:txBody>
          <a:bodyPr anchor="ctr" anchorCtr="0"/>
          <a:lstStyle>
            <a:lvl1pPr marL="0" indent="0">
              <a:buNone/>
              <a:defRPr sz="2315"/>
            </a:lvl1pPr>
            <a:lvl2pPr marL="377825" indent="0">
              <a:buNone/>
              <a:defRPr sz="1985"/>
            </a:lvl2pPr>
            <a:lvl3pPr marL="756285" indent="0">
              <a:buNone/>
              <a:defRPr sz="1655"/>
            </a:lvl3pPr>
            <a:lvl4pPr marL="1134110" indent="0">
              <a:buNone/>
              <a:defRPr sz="1490"/>
            </a:lvl4pPr>
            <a:lvl5pPr marL="1512570" indent="0">
              <a:buNone/>
              <a:defRPr sz="1490"/>
            </a:lvl5pPr>
            <a:lvl6pPr marL="1890395" indent="0">
              <a:buNone/>
              <a:defRPr sz="1490"/>
            </a:lvl6pPr>
            <a:lvl7pPr marL="2268855" indent="0">
              <a:buNone/>
              <a:defRPr sz="1490"/>
            </a:lvl7pPr>
            <a:lvl8pPr marL="2646680" indent="0">
              <a:buNone/>
              <a:defRPr sz="1490"/>
            </a:lvl8pPr>
            <a:lvl9pPr marL="3025140" indent="0">
              <a:buNone/>
              <a:defRPr sz="1490"/>
            </a:lvl9pPr>
          </a:lstStyle>
          <a:p>
            <a:pPr lvl="0"/>
            <a:r>
              <a:rPr lang="zh-CN" altLang="en-US" smtClean="0"/>
              <a:t>单击此处编辑母版文本样式</a:t>
            </a:r>
          </a:p>
        </p:txBody>
      </p:sp>
      <p:sp>
        <p:nvSpPr>
          <p:cNvPr id="4" name="内容占位符 3"/>
          <p:cNvSpPr>
            <a:spLocks noGrp="1"/>
          </p:cNvSpPr>
          <p:nvPr>
            <p:ph sz="half" idx="2"/>
          </p:nvPr>
        </p:nvSpPr>
        <p:spPr>
          <a:xfrm>
            <a:off x="1040900" y="2939321"/>
            <a:ext cx="4274531" cy="388650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487857" y="1961222"/>
            <a:ext cx="4295582" cy="908592"/>
          </a:xfrm>
        </p:spPr>
        <p:txBody>
          <a:bodyPr anchor="ctr" anchorCtr="0"/>
          <a:lstStyle>
            <a:lvl1pPr marL="0" indent="0">
              <a:buNone/>
              <a:defRPr sz="2315"/>
            </a:lvl1pPr>
            <a:lvl2pPr marL="377825" indent="0">
              <a:buNone/>
              <a:defRPr sz="1985"/>
            </a:lvl2pPr>
            <a:lvl3pPr marL="756285" indent="0">
              <a:buNone/>
              <a:defRPr sz="1655"/>
            </a:lvl3pPr>
            <a:lvl4pPr marL="1134110" indent="0">
              <a:buNone/>
              <a:defRPr sz="1490"/>
            </a:lvl4pPr>
            <a:lvl5pPr marL="1512570" indent="0">
              <a:buNone/>
              <a:defRPr sz="1490"/>
            </a:lvl5pPr>
            <a:lvl6pPr marL="1890395" indent="0">
              <a:buNone/>
              <a:defRPr sz="1490"/>
            </a:lvl6pPr>
            <a:lvl7pPr marL="2268855" indent="0">
              <a:buNone/>
              <a:defRPr sz="1490"/>
            </a:lvl7pPr>
            <a:lvl8pPr marL="2646680" indent="0">
              <a:buNone/>
              <a:defRPr sz="1490"/>
            </a:lvl8pPr>
            <a:lvl9pPr marL="3025140" indent="0">
              <a:buNone/>
              <a:defRPr sz="1490"/>
            </a:lvl9pPr>
          </a:lstStyle>
          <a:p>
            <a:pPr lvl="0"/>
            <a:r>
              <a:rPr lang="zh-CN" altLang="en-US" smtClean="0"/>
              <a:t>单击此处编辑母版文本样式</a:t>
            </a:r>
          </a:p>
        </p:txBody>
      </p:sp>
      <p:sp>
        <p:nvSpPr>
          <p:cNvPr id="6" name="内容占位符 5"/>
          <p:cNvSpPr>
            <a:spLocks noGrp="1"/>
          </p:cNvSpPr>
          <p:nvPr>
            <p:ph sz="quarter" idx="4"/>
          </p:nvPr>
        </p:nvSpPr>
        <p:spPr>
          <a:xfrm>
            <a:off x="5487857" y="2939321"/>
            <a:ext cx="4295582" cy="388650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p>
        </p:txBody>
      </p:sp>
      <p:sp>
        <p:nvSpPr>
          <p:cNvPr id="8" name="页脚占位符 7"/>
          <p:cNvSpPr>
            <a:spLocks noGrp="1"/>
          </p:cNvSpPr>
          <p:nvPr>
            <p:ph type="ftr" sz="quarter" idx="11"/>
          </p:nvPr>
        </p:nvSpPr>
        <p:spPr/>
        <p:txBody>
          <a:bodyPr/>
          <a:lstStyle/>
          <a:p>
            <a:pPr lvl="0"/>
            <a:endParaRPr lang="zh-CN"/>
          </a:p>
        </p:txBody>
      </p:sp>
      <p:sp>
        <p:nvSpPr>
          <p:cNvPr id="9" name="灯片编号占位符 8"/>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p>
        </p:txBody>
      </p:sp>
      <p:sp>
        <p:nvSpPr>
          <p:cNvPr id="4" name="页脚占位符 3"/>
          <p:cNvSpPr>
            <a:spLocks noGrp="1"/>
          </p:cNvSpPr>
          <p:nvPr>
            <p:ph type="ftr" sz="quarter" idx="11"/>
          </p:nvPr>
        </p:nvSpPr>
        <p:spPr/>
        <p:txBody>
          <a:bodyPr/>
          <a:lstStyle/>
          <a:p>
            <a:pPr lvl="0"/>
            <a:endParaRPr lang="zh-CN"/>
          </a:p>
        </p:txBody>
      </p:sp>
      <p:sp>
        <p:nvSpPr>
          <p:cNvPr id="5" name="灯片编号占位符 4"/>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p>
        </p:txBody>
      </p:sp>
      <p:sp>
        <p:nvSpPr>
          <p:cNvPr id="3" name="页脚占位符 2"/>
          <p:cNvSpPr>
            <a:spLocks noGrp="1"/>
          </p:cNvSpPr>
          <p:nvPr>
            <p:ph type="ftr" sz="quarter" idx="11"/>
          </p:nvPr>
        </p:nvSpPr>
        <p:spPr/>
        <p:txBody>
          <a:bodyPr/>
          <a:lstStyle/>
          <a:p>
            <a:pPr lvl="0"/>
            <a:endParaRPr lang="zh-CN"/>
          </a:p>
        </p:txBody>
      </p:sp>
      <p:sp>
        <p:nvSpPr>
          <p:cNvPr id="4" name="灯片编号占位符 3"/>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36564" y="504190"/>
            <a:ext cx="3448900" cy="1764665"/>
          </a:xfrm>
        </p:spPr>
        <p:txBody>
          <a:bodyPr anchor="b"/>
          <a:lstStyle>
            <a:lvl1pPr>
              <a:defRPr sz="2645"/>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46088" y="1088910"/>
            <a:ext cx="5413534" cy="5374525"/>
          </a:xfrm>
        </p:spPr>
        <p:txBody>
          <a:bodyPr/>
          <a:lstStyle>
            <a:lvl1pPr>
              <a:defRPr sz="2645"/>
            </a:lvl1pPr>
            <a:lvl2pPr>
              <a:defRPr sz="2315"/>
            </a:lvl2pPr>
            <a:lvl3pPr>
              <a:defRPr sz="1985"/>
            </a:lvl3pPr>
            <a:lvl4pPr>
              <a:defRPr sz="1655"/>
            </a:lvl4pPr>
            <a:lvl5pPr>
              <a:defRPr sz="1655"/>
            </a:lvl5pPr>
            <a:lvl6pPr>
              <a:defRPr sz="1655"/>
            </a:lvl6pPr>
            <a:lvl7pPr>
              <a:defRPr sz="1655"/>
            </a:lvl7pPr>
            <a:lvl8pPr>
              <a:defRPr sz="1655"/>
            </a:lvl8pPr>
            <a:lvl9pPr>
              <a:defRPr sz="1655"/>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736564" y="2268855"/>
            <a:ext cx="3448900" cy="4203335"/>
          </a:xfrm>
        </p:spPr>
        <p:txBody>
          <a:bodyPr/>
          <a:lstStyle>
            <a:lvl1pPr marL="0" indent="0">
              <a:buNone/>
              <a:defRPr sz="1325"/>
            </a:lvl1pPr>
            <a:lvl2pPr marL="377825" indent="0">
              <a:buNone/>
              <a:defRPr sz="1160"/>
            </a:lvl2pPr>
            <a:lvl3pPr marL="756285" indent="0">
              <a:buNone/>
              <a:defRPr sz="990"/>
            </a:lvl3pPr>
            <a:lvl4pPr marL="1134110" indent="0">
              <a:buNone/>
              <a:defRPr sz="825"/>
            </a:lvl4pPr>
            <a:lvl5pPr marL="1512570" indent="0">
              <a:buNone/>
              <a:defRPr sz="825"/>
            </a:lvl5pPr>
            <a:lvl6pPr marL="1890395" indent="0">
              <a:buNone/>
              <a:defRPr sz="825"/>
            </a:lvl6pPr>
            <a:lvl7pPr marL="2268855" indent="0">
              <a:buNone/>
              <a:defRPr sz="825"/>
            </a:lvl7pPr>
            <a:lvl8pPr marL="2646680" indent="0">
              <a:buNone/>
              <a:defRPr sz="825"/>
            </a:lvl8pPr>
            <a:lvl9pPr marL="3025140" indent="0">
              <a:buNone/>
              <a:defRPr sz="82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36564" y="504190"/>
            <a:ext cx="3653358" cy="1764665"/>
          </a:xfrm>
        </p:spPr>
        <p:txBody>
          <a:bodyPr anchor="b"/>
          <a:lstStyle>
            <a:lvl1pPr>
              <a:defRPr sz="2645"/>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4546088" y="504191"/>
            <a:ext cx="5413534" cy="5959246"/>
          </a:xfrm>
        </p:spPr>
        <p:txBody>
          <a:bodyPr/>
          <a:lstStyle>
            <a:lvl1pPr marL="0" indent="0">
              <a:buNone/>
              <a:defRPr sz="2645"/>
            </a:lvl1pPr>
            <a:lvl2pPr marL="377825" indent="0">
              <a:buNone/>
              <a:defRPr sz="2315"/>
            </a:lvl2pPr>
            <a:lvl3pPr marL="756285" indent="0">
              <a:buNone/>
              <a:defRPr sz="1985"/>
            </a:lvl3pPr>
            <a:lvl4pPr marL="1134110" indent="0">
              <a:buNone/>
              <a:defRPr sz="1655"/>
            </a:lvl4pPr>
            <a:lvl5pPr marL="1512570" indent="0">
              <a:buNone/>
              <a:defRPr sz="1655"/>
            </a:lvl5pPr>
            <a:lvl6pPr marL="1890395" indent="0">
              <a:buNone/>
              <a:defRPr sz="1655"/>
            </a:lvl6pPr>
            <a:lvl7pPr marL="2268855" indent="0">
              <a:buNone/>
              <a:defRPr sz="1655"/>
            </a:lvl7pPr>
            <a:lvl8pPr marL="2646680" indent="0">
              <a:buNone/>
              <a:defRPr sz="1655"/>
            </a:lvl8pPr>
            <a:lvl9pPr marL="3025140" indent="0">
              <a:buNone/>
              <a:defRPr sz="1655"/>
            </a:lvl9pPr>
          </a:lstStyle>
          <a:p>
            <a:endParaRPr lang="zh-CN" altLang="en-US"/>
          </a:p>
        </p:txBody>
      </p:sp>
      <p:sp>
        <p:nvSpPr>
          <p:cNvPr id="4" name="文本占位符 3"/>
          <p:cNvSpPr>
            <a:spLocks noGrp="1"/>
          </p:cNvSpPr>
          <p:nvPr>
            <p:ph type="body" sz="half" idx="2"/>
          </p:nvPr>
        </p:nvSpPr>
        <p:spPr>
          <a:xfrm>
            <a:off x="736564" y="2268855"/>
            <a:ext cx="3653358" cy="4203335"/>
          </a:xfrm>
        </p:spPr>
        <p:txBody>
          <a:bodyPr/>
          <a:lstStyle>
            <a:lvl1pPr marL="0" indent="0">
              <a:buNone/>
              <a:defRPr sz="1655"/>
            </a:lvl1pPr>
            <a:lvl2pPr marL="377825" indent="0">
              <a:buNone/>
              <a:defRPr sz="1490"/>
            </a:lvl2pPr>
            <a:lvl3pPr marL="756285" indent="0">
              <a:buNone/>
              <a:defRPr sz="1325"/>
            </a:lvl3pPr>
            <a:lvl4pPr marL="1134110" indent="0">
              <a:buNone/>
              <a:defRPr sz="1160"/>
            </a:lvl4pPr>
            <a:lvl5pPr marL="1512570" indent="0">
              <a:buNone/>
              <a:defRPr sz="1160"/>
            </a:lvl5pPr>
            <a:lvl6pPr marL="1890395" indent="0">
              <a:buNone/>
              <a:defRPr sz="1160"/>
            </a:lvl6pPr>
            <a:lvl7pPr marL="2268855" indent="0">
              <a:buNone/>
              <a:defRPr sz="1160"/>
            </a:lvl7pPr>
            <a:lvl8pPr marL="2646680" indent="0">
              <a:buNone/>
              <a:defRPr sz="1160"/>
            </a:lvl8pPr>
            <a:lvl9pPr marL="3025140" indent="0">
              <a:buNone/>
              <a:defRPr sz="116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752715" y="302865"/>
            <a:ext cx="2406015" cy="645468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4670" y="302865"/>
            <a:ext cx="7078565" cy="645468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9602" y="1885461"/>
            <a:ext cx="9223058" cy="3145935"/>
          </a:xfrm>
        </p:spPr>
        <p:txBody>
          <a:bodyPr anchor="b"/>
          <a:lstStyle>
            <a:lvl1pPr>
              <a:defRPr sz="496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9602" y="5061158"/>
            <a:ext cx="9223058" cy="1654373"/>
          </a:xfrm>
        </p:spPr>
        <p:txBody>
          <a:bodyPr/>
          <a:lstStyle>
            <a:lvl1pPr marL="0" indent="0">
              <a:buNone/>
              <a:defRPr sz="1985">
                <a:solidFill>
                  <a:schemeClr val="tx1">
                    <a:tint val="75000"/>
                  </a:schemeClr>
                </a:solidFill>
              </a:defRPr>
            </a:lvl1pPr>
            <a:lvl2pPr marL="377825" indent="0">
              <a:buNone/>
              <a:defRPr sz="1655">
                <a:solidFill>
                  <a:schemeClr val="tx1">
                    <a:tint val="75000"/>
                  </a:schemeClr>
                </a:solidFill>
              </a:defRPr>
            </a:lvl2pPr>
            <a:lvl3pPr marL="756285" indent="0">
              <a:buNone/>
              <a:defRPr sz="1490">
                <a:solidFill>
                  <a:schemeClr val="tx1">
                    <a:tint val="75000"/>
                  </a:schemeClr>
                </a:solidFill>
              </a:defRPr>
            </a:lvl3pPr>
            <a:lvl4pPr marL="1134110" indent="0">
              <a:buNone/>
              <a:defRPr sz="1325">
                <a:solidFill>
                  <a:schemeClr val="tx1">
                    <a:tint val="75000"/>
                  </a:schemeClr>
                </a:solidFill>
              </a:defRPr>
            </a:lvl4pPr>
            <a:lvl5pPr marL="1512570" indent="0">
              <a:buNone/>
              <a:defRPr sz="1325">
                <a:solidFill>
                  <a:schemeClr val="tx1">
                    <a:tint val="75000"/>
                  </a:schemeClr>
                </a:solidFill>
              </a:defRPr>
            </a:lvl5pPr>
            <a:lvl6pPr marL="1890395" indent="0">
              <a:buNone/>
              <a:defRPr sz="1325">
                <a:solidFill>
                  <a:schemeClr val="tx1">
                    <a:tint val="75000"/>
                  </a:schemeClr>
                </a:solidFill>
              </a:defRPr>
            </a:lvl6pPr>
            <a:lvl7pPr marL="2268855" indent="0">
              <a:buNone/>
              <a:defRPr sz="1325">
                <a:solidFill>
                  <a:schemeClr val="tx1">
                    <a:tint val="75000"/>
                  </a:schemeClr>
                </a:solidFill>
              </a:defRPr>
            </a:lvl7pPr>
            <a:lvl8pPr marL="2646680" indent="0">
              <a:buNone/>
              <a:defRPr sz="1325">
                <a:solidFill>
                  <a:schemeClr val="tx1">
                    <a:tint val="75000"/>
                  </a:schemeClr>
                </a:solidFill>
              </a:defRPr>
            </a:lvl8pPr>
            <a:lvl9pPr marL="3025140" indent="0">
              <a:buNone/>
              <a:defRPr sz="1325">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4670" y="1764665"/>
            <a:ext cx="4715789" cy="49911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442941" y="1764665"/>
            <a:ext cx="4715789" cy="49911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36564" y="402652"/>
            <a:ext cx="9223058" cy="1461801"/>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40900" y="1961222"/>
            <a:ext cx="4274531" cy="908592"/>
          </a:xfrm>
        </p:spPr>
        <p:txBody>
          <a:bodyPr anchor="ctr" anchorCtr="0"/>
          <a:lstStyle>
            <a:lvl1pPr marL="0" indent="0">
              <a:buNone/>
              <a:defRPr sz="2315"/>
            </a:lvl1pPr>
            <a:lvl2pPr marL="377825" indent="0">
              <a:buNone/>
              <a:defRPr sz="1985"/>
            </a:lvl2pPr>
            <a:lvl3pPr marL="756285" indent="0">
              <a:buNone/>
              <a:defRPr sz="1655"/>
            </a:lvl3pPr>
            <a:lvl4pPr marL="1134110" indent="0">
              <a:buNone/>
              <a:defRPr sz="1490"/>
            </a:lvl4pPr>
            <a:lvl5pPr marL="1512570" indent="0">
              <a:buNone/>
              <a:defRPr sz="1490"/>
            </a:lvl5pPr>
            <a:lvl6pPr marL="1890395" indent="0">
              <a:buNone/>
              <a:defRPr sz="1490"/>
            </a:lvl6pPr>
            <a:lvl7pPr marL="2268855" indent="0">
              <a:buNone/>
              <a:defRPr sz="1490"/>
            </a:lvl7pPr>
            <a:lvl8pPr marL="2646680" indent="0">
              <a:buNone/>
              <a:defRPr sz="1490"/>
            </a:lvl8pPr>
            <a:lvl9pPr marL="3025140" indent="0">
              <a:buNone/>
              <a:defRPr sz="1490"/>
            </a:lvl9pPr>
          </a:lstStyle>
          <a:p>
            <a:pPr lvl="0"/>
            <a:r>
              <a:rPr lang="zh-CN" altLang="en-US" smtClean="0"/>
              <a:t>单击此处编辑母版文本样式</a:t>
            </a:r>
          </a:p>
        </p:txBody>
      </p:sp>
      <p:sp>
        <p:nvSpPr>
          <p:cNvPr id="4" name="内容占位符 3"/>
          <p:cNvSpPr>
            <a:spLocks noGrp="1"/>
          </p:cNvSpPr>
          <p:nvPr>
            <p:ph sz="half" idx="2"/>
          </p:nvPr>
        </p:nvSpPr>
        <p:spPr>
          <a:xfrm>
            <a:off x="1040900" y="2939321"/>
            <a:ext cx="4274531" cy="388650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487857" y="1961222"/>
            <a:ext cx="4295582" cy="908592"/>
          </a:xfrm>
        </p:spPr>
        <p:txBody>
          <a:bodyPr anchor="ctr" anchorCtr="0"/>
          <a:lstStyle>
            <a:lvl1pPr marL="0" indent="0">
              <a:buNone/>
              <a:defRPr sz="2315"/>
            </a:lvl1pPr>
            <a:lvl2pPr marL="377825" indent="0">
              <a:buNone/>
              <a:defRPr sz="1985"/>
            </a:lvl2pPr>
            <a:lvl3pPr marL="756285" indent="0">
              <a:buNone/>
              <a:defRPr sz="1655"/>
            </a:lvl3pPr>
            <a:lvl4pPr marL="1134110" indent="0">
              <a:buNone/>
              <a:defRPr sz="1490"/>
            </a:lvl4pPr>
            <a:lvl5pPr marL="1512570" indent="0">
              <a:buNone/>
              <a:defRPr sz="1490"/>
            </a:lvl5pPr>
            <a:lvl6pPr marL="1890395" indent="0">
              <a:buNone/>
              <a:defRPr sz="1490"/>
            </a:lvl6pPr>
            <a:lvl7pPr marL="2268855" indent="0">
              <a:buNone/>
              <a:defRPr sz="1490"/>
            </a:lvl7pPr>
            <a:lvl8pPr marL="2646680" indent="0">
              <a:buNone/>
              <a:defRPr sz="1490"/>
            </a:lvl8pPr>
            <a:lvl9pPr marL="3025140" indent="0">
              <a:buNone/>
              <a:defRPr sz="1490"/>
            </a:lvl9pPr>
          </a:lstStyle>
          <a:p>
            <a:pPr lvl="0"/>
            <a:r>
              <a:rPr lang="zh-CN" altLang="en-US" smtClean="0"/>
              <a:t>单击此处编辑母版文本样式</a:t>
            </a:r>
          </a:p>
        </p:txBody>
      </p:sp>
      <p:sp>
        <p:nvSpPr>
          <p:cNvPr id="6" name="内容占位符 5"/>
          <p:cNvSpPr>
            <a:spLocks noGrp="1"/>
          </p:cNvSpPr>
          <p:nvPr>
            <p:ph sz="quarter" idx="4"/>
          </p:nvPr>
        </p:nvSpPr>
        <p:spPr>
          <a:xfrm>
            <a:off x="5487857" y="2939321"/>
            <a:ext cx="4295582" cy="388650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p>
        </p:txBody>
      </p:sp>
      <p:sp>
        <p:nvSpPr>
          <p:cNvPr id="8" name="页脚占位符 7"/>
          <p:cNvSpPr>
            <a:spLocks noGrp="1"/>
          </p:cNvSpPr>
          <p:nvPr>
            <p:ph type="ftr" sz="quarter" idx="11"/>
          </p:nvPr>
        </p:nvSpPr>
        <p:spPr/>
        <p:txBody>
          <a:bodyPr/>
          <a:lstStyle/>
          <a:p>
            <a:pPr lvl="0"/>
            <a:endParaRPr lang="zh-CN"/>
          </a:p>
        </p:txBody>
      </p:sp>
      <p:sp>
        <p:nvSpPr>
          <p:cNvPr id="9" name="灯片编号占位符 8"/>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p>
        </p:txBody>
      </p:sp>
      <p:sp>
        <p:nvSpPr>
          <p:cNvPr id="4" name="页脚占位符 3"/>
          <p:cNvSpPr>
            <a:spLocks noGrp="1"/>
          </p:cNvSpPr>
          <p:nvPr>
            <p:ph type="ftr" sz="quarter" idx="11"/>
          </p:nvPr>
        </p:nvSpPr>
        <p:spPr/>
        <p:txBody>
          <a:bodyPr/>
          <a:lstStyle/>
          <a:p>
            <a:pPr lvl="0"/>
            <a:endParaRPr lang="zh-CN"/>
          </a:p>
        </p:txBody>
      </p:sp>
      <p:sp>
        <p:nvSpPr>
          <p:cNvPr id="5" name="灯片编号占位符 4"/>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p>
        </p:txBody>
      </p:sp>
      <p:sp>
        <p:nvSpPr>
          <p:cNvPr id="3" name="页脚占位符 2"/>
          <p:cNvSpPr>
            <a:spLocks noGrp="1"/>
          </p:cNvSpPr>
          <p:nvPr>
            <p:ph type="ftr" sz="quarter" idx="11"/>
          </p:nvPr>
        </p:nvSpPr>
        <p:spPr/>
        <p:txBody>
          <a:bodyPr/>
          <a:lstStyle/>
          <a:p>
            <a:pPr lvl="0"/>
            <a:endParaRPr lang="zh-CN"/>
          </a:p>
        </p:txBody>
      </p:sp>
      <p:sp>
        <p:nvSpPr>
          <p:cNvPr id="4" name="灯片编号占位符 3"/>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36564" y="504190"/>
            <a:ext cx="3448900" cy="1764665"/>
          </a:xfrm>
        </p:spPr>
        <p:txBody>
          <a:bodyPr anchor="b"/>
          <a:lstStyle>
            <a:lvl1pPr>
              <a:defRPr sz="2645"/>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46088" y="1088910"/>
            <a:ext cx="5413534" cy="5374525"/>
          </a:xfrm>
        </p:spPr>
        <p:txBody>
          <a:bodyPr/>
          <a:lstStyle>
            <a:lvl1pPr>
              <a:defRPr sz="2645"/>
            </a:lvl1pPr>
            <a:lvl2pPr>
              <a:defRPr sz="2315"/>
            </a:lvl2pPr>
            <a:lvl3pPr>
              <a:defRPr sz="1985"/>
            </a:lvl3pPr>
            <a:lvl4pPr>
              <a:defRPr sz="1655"/>
            </a:lvl4pPr>
            <a:lvl5pPr>
              <a:defRPr sz="1655"/>
            </a:lvl5pPr>
            <a:lvl6pPr>
              <a:defRPr sz="1655"/>
            </a:lvl6pPr>
            <a:lvl7pPr>
              <a:defRPr sz="1655"/>
            </a:lvl7pPr>
            <a:lvl8pPr>
              <a:defRPr sz="1655"/>
            </a:lvl8pPr>
            <a:lvl9pPr>
              <a:defRPr sz="1655"/>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736564" y="2268855"/>
            <a:ext cx="3448900" cy="4203335"/>
          </a:xfrm>
        </p:spPr>
        <p:txBody>
          <a:bodyPr/>
          <a:lstStyle>
            <a:lvl1pPr marL="0" indent="0">
              <a:buNone/>
              <a:defRPr sz="1325"/>
            </a:lvl1pPr>
            <a:lvl2pPr marL="377825" indent="0">
              <a:buNone/>
              <a:defRPr sz="1160"/>
            </a:lvl2pPr>
            <a:lvl3pPr marL="756285" indent="0">
              <a:buNone/>
              <a:defRPr sz="990"/>
            </a:lvl3pPr>
            <a:lvl4pPr marL="1134110" indent="0">
              <a:buNone/>
              <a:defRPr sz="825"/>
            </a:lvl4pPr>
            <a:lvl5pPr marL="1512570" indent="0">
              <a:buNone/>
              <a:defRPr sz="825"/>
            </a:lvl5pPr>
            <a:lvl6pPr marL="1890395" indent="0">
              <a:buNone/>
              <a:defRPr sz="825"/>
            </a:lvl6pPr>
            <a:lvl7pPr marL="2268855" indent="0">
              <a:buNone/>
              <a:defRPr sz="825"/>
            </a:lvl7pPr>
            <a:lvl8pPr marL="2646680" indent="0">
              <a:buNone/>
              <a:defRPr sz="825"/>
            </a:lvl8pPr>
            <a:lvl9pPr marL="3025140" indent="0">
              <a:buNone/>
              <a:defRPr sz="82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36564" y="504190"/>
            <a:ext cx="3653358" cy="1764665"/>
          </a:xfrm>
        </p:spPr>
        <p:txBody>
          <a:bodyPr anchor="b"/>
          <a:lstStyle>
            <a:lvl1pPr>
              <a:defRPr sz="2645"/>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4546088" y="504191"/>
            <a:ext cx="5413534" cy="5959246"/>
          </a:xfrm>
        </p:spPr>
        <p:txBody>
          <a:bodyPr/>
          <a:lstStyle>
            <a:lvl1pPr marL="0" indent="0">
              <a:buNone/>
              <a:defRPr sz="2645"/>
            </a:lvl1pPr>
            <a:lvl2pPr marL="377825" indent="0">
              <a:buNone/>
              <a:defRPr sz="2315"/>
            </a:lvl2pPr>
            <a:lvl3pPr marL="756285" indent="0">
              <a:buNone/>
              <a:defRPr sz="1985"/>
            </a:lvl3pPr>
            <a:lvl4pPr marL="1134110" indent="0">
              <a:buNone/>
              <a:defRPr sz="1655"/>
            </a:lvl4pPr>
            <a:lvl5pPr marL="1512570" indent="0">
              <a:buNone/>
              <a:defRPr sz="1655"/>
            </a:lvl5pPr>
            <a:lvl6pPr marL="1890395" indent="0">
              <a:buNone/>
              <a:defRPr sz="1655"/>
            </a:lvl6pPr>
            <a:lvl7pPr marL="2268855" indent="0">
              <a:buNone/>
              <a:defRPr sz="1655"/>
            </a:lvl7pPr>
            <a:lvl8pPr marL="2646680" indent="0">
              <a:buNone/>
              <a:defRPr sz="1655"/>
            </a:lvl8pPr>
            <a:lvl9pPr marL="3025140" indent="0">
              <a:buNone/>
              <a:defRPr sz="1655"/>
            </a:lvl9pPr>
          </a:lstStyle>
          <a:p>
            <a:endParaRPr lang="zh-CN" altLang="en-US"/>
          </a:p>
        </p:txBody>
      </p:sp>
      <p:sp>
        <p:nvSpPr>
          <p:cNvPr id="4" name="文本占位符 3"/>
          <p:cNvSpPr>
            <a:spLocks noGrp="1"/>
          </p:cNvSpPr>
          <p:nvPr>
            <p:ph type="body" sz="half" idx="2"/>
          </p:nvPr>
        </p:nvSpPr>
        <p:spPr>
          <a:xfrm>
            <a:off x="736564" y="2268855"/>
            <a:ext cx="3653358" cy="4203335"/>
          </a:xfrm>
        </p:spPr>
        <p:txBody>
          <a:bodyPr/>
          <a:lstStyle>
            <a:lvl1pPr marL="0" indent="0">
              <a:buNone/>
              <a:defRPr sz="1655"/>
            </a:lvl1pPr>
            <a:lvl2pPr marL="377825" indent="0">
              <a:buNone/>
              <a:defRPr sz="1490"/>
            </a:lvl2pPr>
            <a:lvl3pPr marL="756285" indent="0">
              <a:buNone/>
              <a:defRPr sz="1325"/>
            </a:lvl3pPr>
            <a:lvl4pPr marL="1134110" indent="0">
              <a:buNone/>
              <a:defRPr sz="1160"/>
            </a:lvl4pPr>
            <a:lvl5pPr marL="1512570" indent="0">
              <a:buNone/>
              <a:defRPr sz="1160"/>
            </a:lvl5pPr>
            <a:lvl6pPr marL="1890395" indent="0">
              <a:buNone/>
              <a:defRPr sz="1160"/>
            </a:lvl6pPr>
            <a:lvl7pPr marL="2268855" indent="0">
              <a:buNone/>
              <a:defRPr sz="1160"/>
            </a:lvl7pPr>
            <a:lvl8pPr marL="2646680" indent="0">
              <a:buNone/>
              <a:defRPr sz="1160"/>
            </a:lvl8pPr>
            <a:lvl9pPr marL="3025140" indent="0">
              <a:buNone/>
              <a:defRPr sz="116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jpe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534670" y="302865"/>
            <a:ext cx="9624060" cy="1260475"/>
          </a:xfrm>
          <a:prstGeom prst="rect">
            <a:avLst/>
          </a:prstGeom>
          <a:noFill/>
          <a:ln w="9525">
            <a:noFill/>
          </a:ln>
        </p:spPr>
        <p:txBody>
          <a:bodyPr anchor="ctr"/>
          <a:lstStyle/>
          <a:p>
            <a:pPr lvl="0"/>
            <a:r>
              <a:rPr lang="zh-CN" altLang="en-US"/>
              <a:t>单击此处编辑母版标题样式</a:t>
            </a:r>
          </a:p>
        </p:txBody>
      </p:sp>
      <p:sp>
        <p:nvSpPr>
          <p:cNvPr id="1027" name="Rectangle 3"/>
          <p:cNvSpPr>
            <a:spLocks noGrp="1"/>
          </p:cNvSpPr>
          <p:nvPr>
            <p:ph type="body" idx="1"/>
          </p:nvPr>
        </p:nvSpPr>
        <p:spPr>
          <a:xfrm>
            <a:off x="534670" y="1764665"/>
            <a:ext cx="9624060" cy="4991131"/>
          </a:xfrm>
          <a:prstGeom prst="rect">
            <a:avLst/>
          </a:prstGeom>
          <a:noFill/>
          <a:ln w="9525">
            <a:noFill/>
          </a:ln>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p:cNvSpPr>
          <p:nvPr>
            <p:ph type="dt" sz="half" idx="2"/>
          </p:nvPr>
        </p:nvSpPr>
        <p:spPr>
          <a:xfrm>
            <a:off x="534670" y="6887095"/>
            <a:ext cx="2495127" cy="525198"/>
          </a:xfrm>
          <a:prstGeom prst="rect">
            <a:avLst/>
          </a:prstGeom>
          <a:noFill/>
          <a:ln w="9525">
            <a:noFill/>
          </a:ln>
        </p:spPr>
        <p:txBody>
          <a:bodyPr/>
          <a:lstStyle>
            <a:lvl1pPr>
              <a:defRPr sz="1545"/>
            </a:lvl1pPr>
          </a:lstStyle>
          <a:p>
            <a:pPr lvl="0" eaLnBrk="1" hangingPunct="1"/>
            <a:endParaRPr lang="zh-CN" altLang="en-US" dirty="0"/>
          </a:p>
        </p:txBody>
      </p:sp>
      <p:sp>
        <p:nvSpPr>
          <p:cNvPr id="1029" name="Rectangle 5"/>
          <p:cNvSpPr>
            <a:spLocks noGrp="1"/>
          </p:cNvSpPr>
          <p:nvPr>
            <p:ph type="ftr" sz="quarter" idx="3"/>
          </p:nvPr>
        </p:nvSpPr>
        <p:spPr>
          <a:xfrm>
            <a:off x="3653578" y="6887095"/>
            <a:ext cx="3386243" cy="525198"/>
          </a:xfrm>
          <a:prstGeom prst="rect">
            <a:avLst/>
          </a:prstGeom>
          <a:noFill/>
          <a:ln w="9525">
            <a:noFill/>
          </a:ln>
        </p:spPr>
        <p:txBody>
          <a:bodyPr/>
          <a:lstStyle>
            <a:lvl1pPr algn="ctr">
              <a:defRPr sz="1545"/>
            </a:lvl1pPr>
          </a:lstStyle>
          <a:p>
            <a:endParaRPr/>
          </a:p>
        </p:txBody>
      </p:sp>
      <p:sp>
        <p:nvSpPr>
          <p:cNvPr id="1030" name="Rectangle 6"/>
          <p:cNvSpPr>
            <a:spLocks noGrp="1"/>
          </p:cNvSpPr>
          <p:nvPr>
            <p:ph type="sldNum" sz="quarter" idx="4"/>
          </p:nvPr>
        </p:nvSpPr>
        <p:spPr>
          <a:xfrm>
            <a:off x="7663603" y="6887095"/>
            <a:ext cx="2495127" cy="525198"/>
          </a:xfrm>
          <a:prstGeom prst="rect">
            <a:avLst/>
          </a:prstGeom>
          <a:noFill/>
          <a:ln w="9525">
            <a:noFill/>
          </a:ln>
        </p:spPr>
        <p:txBody>
          <a:bodyPr/>
          <a:lstStyle>
            <a:lvl1pPr algn="r">
              <a:defRPr sz="1545"/>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75" r:id="rId15"/>
    <p:sldLayoutId id="2147483676" r:id="rId16"/>
  </p:sldLayoutIdLst>
  <p:hf hdr="0" ftr="0" dt="0"/>
  <p:txStyles>
    <p:title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p:titleStyle>
    <p:bodyStyle>
      <a:lvl1pPr marL="377825" lvl="0" indent="-377190" algn="l" defTabSz="1008380" eaLnBrk="1" fontAlgn="base" latinLnBrk="0" hangingPunct="1">
        <a:lnSpc>
          <a:spcPct val="100000"/>
        </a:lnSpc>
        <a:spcBef>
          <a:spcPct val="22000"/>
        </a:spcBef>
        <a:spcAft>
          <a:spcPct val="0"/>
        </a:spcAft>
        <a:buChar char="•"/>
        <a:defRPr sz="3530" b="0" i="0" u="none" kern="1200" baseline="0">
          <a:solidFill>
            <a:schemeClr val="tx1"/>
          </a:solidFill>
          <a:latin typeface="+mn-lt"/>
          <a:ea typeface="+mn-ea"/>
          <a:cs typeface="+mn-cs"/>
        </a:defRPr>
      </a:lvl1pPr>
      <a:lvl2pPr marL="819150" lvl="1" indent="-314325" algn="l" defTabSz="1008380" eaLnBrk="0" fontAlgn="base" latinLnBrk="0" hangingPunct="0">
        <a:lnSpc>
          <a:spcPct val="100000"/>
        </a:lnSpc>
        <a:spcBef>
          <a:spcPct val="22000"/>
        </a:spcBef>
        <a:spcAft>
          <a:spcPct val="0"/>
        </a:spcAft>
        <a:buChar char="–"/>
        <a:defRPr sz="3090" b="0" i="0" u="none" kern="1200" baseline="0">
          <a:solidFill>
            <a:schemeClr val="tx1"/>
          </a:solidFill>
          <a:latin typeface="+mn-lt"/>
          <a:ea typeface="+mn-ea"/>
          <a:cs typeface="+mn-cs"/>
        </a:defRPr>
      </a:lvl2pPr>
      <a:lvl3pPr marL="1260475" lvl="2" indent="-251460" algn="l" defTabSz="1008380" eaLnBrk="0" fontAlgn="base" latinLnBrk="0" hangingPunct="0">
        <a:lnSpc>
          <a:spcPct val="100000"/>
        </a:lnSpc>
        <a:spcBef>
          <a:spcPct val="22000"/>
        </a:spcBef>
        <a:spcAft>
          <a:spcPct val="0"/>
        </a:spcAft>
        <a:buChar char="•"/>
        <a:defRPr sz="2645" b="0" i="0" u="none" kern="1200" baseline="0">
          <a:solidFill>
            <a:schemeClr val="tx1"/>
          </a:solidFill>
          <a:latin typeface="+mn-lt"/>
          <a:ea typeface="+mn-ea"/>
          <a:cs typeface="+mn-cs"/>
        </a:defRPr>
      </a:lvl3pPr>
      <a:lvl4pPr marL="1764665" lvl="3" indent="-251460" algn="l" defTabSz="1008380" eaLnBrk="0" fontAlgn="base" latinLnBrk="0" hangingPunct="0">
        <a:lnSpc>
          <a:spcPct val="100000"/>
        </a:lnSpc>
        <a:spcBef>
          <a:spcPct val="22000"/>
        </a:spcBef>
        <a:spcAft>
          <a:spcPct val="0"/>
        </a:spcAft>
        <a:buChar char="–"/>
        <a:defRPr sz="2205" b="0" i="0" u="none" kern="1200" baseline="0">
          <a:solidFill>
            <a:schemeClr val="tx1"/>
          </a:solidFill>
          <a:latin typeface="+mn-lt"/>
          <a:ea typeface="+mn-ea"/>
          <a:cs typeface="+mn-cs"/>
        </a:defRPr>
      </a:lvl4pPr>
      <a:lvl5pPr marL="2268855" lvl="4" indent="-251460" algn="l" defTabSz="1008380" eaLnBrk="0" fontAlgn="base" latinLnBrk="0" hangingPunct="0">
        <a:lnSpc>
          <a:spcPct val="100000"/>
        </a:lnSpc>
        <a:spcBef>
          <a:spcPct val="22000"/>
        </a:spcBef>
        <a:spcAft>
          <a:spcPct val="0"/>
        </a:spcAft>
        <a:buChar char="»"/>
        <a:defRPr sz="2205" b="0" i="0" u="none" kern="1200" baseline="0">
          <a:solidFill>
            <a:schemeClr val="tx1"/>
          </a:solidFill>
          <a:latin typeface="+mn-lt"/>
          <a:ea typeface="+mn-ea"/>
          <a:cs typeface="+mn-cs"/>
        </a:defRPr>
      </a:lvl5pPr>
      <a:lvl6pPr marL="2773045" lvl="5" indent="-251460" algn="l" defTabSz="1008380" eaLnBrk="0" fontAlgn="base" latinLnBrk="0" hangingPunct="0">
        <a:lnSpc>
          <a:spcPct val="100000"/>
        </a:lnSpc>
        <a:spcBef>
          <a:spcPct val="22000"/>
        </a:spcBef>
        <a:spcAft>
          <a:spcPct val="0"/>
        </a:spcAft>
        <a:buChar char="»"/>
        <a:defRPr sz="2205" b="0" i="0" u="none" kern="1200" baseline="0">
          <a:solidFill>
            <a:schemeClr val="tx1"/>
          </a:solidFill>
          <a:latin typeface="+mn-lt"/>
          <a:ea typeface="+mn-ea"/>
          <a:cs typeface="+mn-cs"/>
        </a:defRPr>
      </a:lvl6pPr>
      <a:lvl7pPr marL="3277235" lvl="6" indent="-251460" algn="l" defTabSz="1008380" eaLnBrk="0" fontAlgn="base" latinLnBrk="0" hangingPunct="0">
        <a:lnSpc>
          <a:spcPct val="100000"/>
        </a:lnSpc>
        <a:spcBef>
          <a:spcPct val="22000"/>
        </a:spcBef>
        <a:spcAft>
          <a:spcPct val="0"/>
        </a:spcAft>
        <a:buChar char="»"/>
        <a:defRPr sz="2205" b="0" i="0" u="none" kern="1200" baseline="0">
          <a:solidFill>
            <a:schemeClr val="tx1"/>
          </a:solidFill>
          <a:latin typeface="+mn-lt"/>
          <a:ea typeface="+mn-ea"/>
          <a:cs typeface="+mn-cs"/>
        </a:defRPr>
      </a:lvl7pPr>
      <a:lvl8pPr marL="3781425" lvl="7" indent="-251460" algn="l" defTabSz="1008380" eaLnBrk="0" fontAlgn="base" latinLnBrk="0" hangingPunct="0">
        <a:lnSpc>
          <a:spcPct val="100000"/>
        </a:lnSpc>
        <a:spcBef>
          <a:spcPct val="22000"/>
        </a:spcBef>
        <a:spcAft>
          <a:spcPct val="0"/>
        </a:spcAft>
        <a:buChar char="»"/>
        <a:defRPr sz="2205" b="0" i="0" u="none" kern="1200" baseline="0">
          <a:solidFill>
            <a:schemeClr val="tx1"/>
          </a:solidFill>
          <a:latin typeface="+mn-lt"/>
          <a:ea typeface="+mn-ea"/>
          <a:cs typeface="+mn-cs"/>
        </a:defRPr>
      </a:lvl8pPr>
      <a:lvl9pPr marL="4285615" lvl="8" indent="-251460" algn="l" defTabSz="1008380" eaLnBrk="0" fontAlgn="base" latinLnBrk="0" hangingPunct="0">
        <a:lnSpc>
          <a:spcPct val="100000"/>
        </a:lnSpc>
        <a:spcBef>
          <a:spcPct val="22000"/>
        </a:spcBef>
        <a:spcAft>
          <a:spcPct val="0"/>
        </a:spcAft>
        <a:buChar char="»"/>
        <a:defRPr sz="2205" b="0" i="0" u="none" kern="1200" baseline="0">
          <a:solidFill>
            <a:schemeClr val="tx1"/>
          </a:solidFill>
          <a:latin typeface="+mn-lt"/>
          <a:ea typeface="+mn-ea"/>
          <a:cs typeface="+mn-cs"/>
        </a:defRPr>
      </a:lvl9pPr>
    </p:bodyStyle>
    <p:otherStyle>
      <a:lvl1pPr marL="0" lvl="0"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1pPr>
      <a:lvl2pPr marL="504190" lvl="1"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2pPr>
      <a:lvl3pPr marL="1008380" lvl="2"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3pPr>
      <a:lvl4pPr marL="1512570" lvl="3"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4pPr>
      <a:lvl5pPr marL="2016760" lvl="4"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5pPr>
      <a:lvl6pPr marL="2520950" lvl="5"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6pPr>
      <a:lvl7pPr marL="3025140" lvl="6"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7pPr>
      <a:lvl8pPr marL="3529330" lvl="7"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8pPr>
      <a:lvl9pPr marL="4033520" lvl="8"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pic>
        <p:nvPicPr>
          <p:cNvPr id="1026" name="Picture 13"/>
          <p:cNvPicPr>
            <a:picLocks noChangeAspect="1"/>
          </p:cNvPicPr>
          <p:nvPr/>
        </p:nvPicPr>
        <p:blipFill>
          <a:blip r:embed="rId13"/>
          <a:stretch>
            <a:fillRect/>
          </a:stretch>
        </p:blipFill>
        <p:spPr>
          <a:xfrm>
            <a:off x="-3713" y="7003"/>
            <a:ext cx="10697113" cy="7571604"/>
          </a:xfrm>
          <a:prstGeom prst="rect">
            <a:avLst/>
          </a:prstGeom>
          <a:noFill/>
          <a:ln w="9525">
            <a:noFill/>
          </a:ln>
        </p:spPr>
      </p:pic>
      <p:sp>
        <p:nvSpPr>
          <p:cNvPr id="1027" name="标题 1026"/>
          <p:cNvSpPr>
            <a:spLocks noGrp="1"/>
          </p:cNvSpPr>
          <p:nvPr>
            <p:ph type="title"/>
          </p:nvPr>
        </p:nvSpPr>
        <p:spPr>
          <a:xfrm>
            <a:off x="534670" y="302865"/>
            <a:ext cx="9624060" cy="889335"/>
          </a:xfrm>
          <a:prstGeom prst="rect">
            <a:avLst/>
          </a:prstGeom>
          <a:noFill/>
          <a:ln w="9525">
            <a:noFill/>
          </a:ln>
        </p:spPr>
        <p:txBody>
          <a:bodyPr anchor="ctr"/>
          <a:lstStyle/>
          <a:p>
            <a:pPr lvl="0"/>
            <a:r>
              <a:rPr lang="zh-CN" altLang="en-US"/>
              <a:t>单击此处编辑母版标题样式</a:t>
            </a:r>
          </a:p>
        </p:txBody>
      </p:sp>
      <p:sp>
        <p:nvSpPr>
          <p:cNvPr id="1028" name="文本占位符 1027"/>
          <p:cNvSpPr>
            <a:spLocks noGrp="1"/>
          </p:cNvSpPr>
          <p:nvPr>
            <p:ph type="body" idx="1"/>
          </p:nvPr>
        </p:nvSpPr>
        <p:spPr>
          <a:xfrm>
            <a:off x="534670" y="1295488"/>
            <a:ext cx="9624060" cy="5462058"/>
          </a:xfrm>
          <a:prstGeom prst="rect">
            <a:avLst/>
          </a:prstGeom>
          <a:noFill/>
          <a:ln w="9525">
            <a:noFill/>
          </a:ln>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9" name="日期占位符 1028"/>
          <p:cNvSpPr>
            <a:spLocks noGrp="1"/>
          </p:cNvSpPr>
          <p:nvPr>
            <p:ph type="dt" sz="half" idx="2"/>
          </p:nvPr>
        </p:nvSpPr>
        <p:spPr>
          <a:xfrm>
            <a:off x="534670" y="6887095"/>
            <a:ext cx="2495127" cy="525198"/>
          </a:xfrm>
          <a:prstGeom prst="rect">
            <a:avLst/>
          </a:prstGeom>
          <a:noFill/>
          <a:ln w="9525">
            <a:noFill/>
          </a:ln>
        </p:spPr>
        <p:txBody>
          <a:bodyPr/>
          <a:lstStyle>
            <a:lvl1pPr>
              <a:defRPr sz="1545"/>
            </a:lvl1pPr>
          </a:lstStyle>
          <a:p>
            <a:pPr lvl="0" eaLnBrk="1" hangingPunct="1"/>
            <a:endParaRPr lang="zh-CN" altLang="en-US" dirty="0"/>
          </a:p>
        </p:txBody>
      </p:sp>
      <p:sp>
        <p:nvSpPr>
          <p:cNvPr id="1030" name="页脚占位符 1029"/>
          <p:cNvSpPr>
            <a:spLocks noGrp="1"/>
          </p:cNvSpPr>
          <p:nvPr>
            <p:ph type="ftr" sz="quarter" idx="3"/>
          </p:nvPr>
        </p:nvSpPr>
        <p:spPr>
          <a:xfrm>
            <a:off x="3653578" y="6887095"/>
            <a:ext cx="3386243" cy="525198"/>
          </a:xfrm>
          <a:prstGeom prst="rect">
            <a:avLst/>
          </a:prstGeom>
          <a:noFill/>
          <a:ln w="9525">
            <a:noFill/>
          </a:ln>
        </p:spPr>
        <p:txBody>
          <a:bodyPr/>
          <a:lstStyle>
            <a:lvl1pPr algn="ctr">
              <a:defRPr sz="1545"/>
            </a:lvl1pPr>
          </a:lstStyle>
          <a:p>
            <a:endParaRPr/>
          </a:p>
        </p:txBody>
      </p:sp>
      <p:sp>
        <p:nvSpPr>
          <p:cNvPr id="1031" name="灯片编号占位符 1030"/>
          <p:cNvSpPr>
            <a:spLocks noGrp="1"/>
          </p:cNvSpPr>
          <p:nvPr>
            <p:ph type="sldNum" sz="quarter" idx="4"/>
          </p:nvPr>
        </p:nvSpPr>
        <p:spPr>
          <a:xfrm>
            <a:off x="7663603" y="6887095"/>
            <a:ext cx="2495127" cy="525198"/>
          </a:xfrm>
          <a:prstGeom prst="rect">
            <a:avLst/>
          </a:prstGeom>
          <a:noFill/>
          <a:ln w="9525">
            <a:noFill/>
          </a:ln>
        </p:spPr>
        <p:txBody>
          <a:bodyPr/>
          <a:lstStyle>
            <a:lvl1pPr algn="r">
              <a:defRPr sz="1545"/>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ftr="0" dt="0"/>
  <p:txStyles>
    <p:titleStyle>
      <a:lvl1pPr marL="0" lvl="0" indent="0" algn="l" defTabSz="1008380" eaLnBrk="1" fontAlgn="base" latinLnBrk="0" hangingPunct="1">
        <a:lnSpc>
          <a:spcPct val="100000"/>
        </a:lnSpc>
        <a:spcBef>
          <a:spcPct val="0"/>
        </a:spcBef>
        <a:spcAft>
          <a:spcPct val="0"/>
        </a:spcAft>
        <a:buClr>
          <a:srgbClr val="000000"/>
        </a:buClr>
        <a:buNone/>
        <a:defRPr sz="3970" b="0" i="0" u="none" kern="1200" baseline="0">
          <a:solidFill>
            <a:schemeClr val="tx2"/>
          </a:solidFill>
          <a:latin typeface="+mj-lt"/>
          <a:ea typeface="+mj-ea"/>
          <a:cs typeface="+mj-cs"/>
        </a:defRPr>
      </a:lvl1pPr>
    </p:titleStyle>
    <p:bodyStyle>
      <a:lvl1pPr marL="377825" lvl="0" indent="-377190" algn="l" defTabSz="1008380" eaLnBrk="1" fontAlgn="base" latinLnBrk="0" hangingPunct="1">
        <a:lnSpc>
          <a:spcPct val="100000"/>
        </a:lnSpc>
        <a:spcBef>
          <a:spcPct val="22000"/>
        </a:spcBef>
        <a:spcAft>
          <a:spcPct val="0"/>
        </a:spcAft>
        <a:buChar char="•"/>
        <a:defRPr sz="3530" b="0" i="0" u="none" kern="1200" baseline="0">
          <a:solidFill>
            <a:schemeClr val="tx1"/>
          </a:solidFill>
          <a:latin typeface="+mn-lt"/>
          <a:ea typeface="+mn-ea"/>
          <a:cs typeface="+mn-cs"/>
        </a:defRPr>
      </a:lvl1pPr>
      <a:lvl2pPr marL="819150" lvl="1" indent="-314325" algn="l" defTabSz="1008380" eaLnBrk="1" fontAlgn="base" latinLnBrk="0" hangingPunct="1">
        <a:lnSpc>
          <a:spcPct val="100000"/>
        </a:lnSpc>
        <a:spcBef>
          <a:spcPct val="22000"/>
        </a:spcBef>
        <a:spcAft>
          <a:spcPct val="0"/>
        </a:spcAft>
        <a:buChar char="–"/>
        <a:defRPr sz="3090" b="0" i="0" u="none" kern="1200" baseline="0">
          <a:solidFill>
            <a:schemeClr val="tx1"/>
          </a:solidFill>
          <a:latin typeface="+mn-lt"/>
          <a:ea typeface="+mn-ea"/>
          <a:cs typeface="+mn-cs"/>
        </a:defRPr>
      </a:lvl2pPr>
      <a:lvl3pPr marL="1260475" lvl="2" indent="-251460" algn="l" defTabSz="1008380" eaLnBrk="1" fontAlgn="base" latinLnBrk="0" hangingPunct="1">
        <a:lnSpc>
          <a:spcPct val="100000"/>
        </a:lnSpc>
        <a:spcBef>
          <a:spcPct val="22000"/>
        </a:spcBef>
        <a:spcAft>
          <a:spcPct val="0"/>
        </a:spcAft>
        <a:buChar char="•"/>
        <a:defRPr sz="2645" b="0" i="0" u="none" kern="1200" baseline="0">
          <a:solidFill>
            <a:schemeClr val="tx1"/>
          </a:solidFill>
          <a:latin typeface="+mn-lt"/>
          <a:ea typeface="+mn-ea"/>
          <a:cs typeface="+mn-cs"/>
        </a:defRPr>
      </a:lvl3pPr>
      <a:lvl4pPr marL="1764665" lvl="3" indent="-251460" algn="l" defTabSz="1008380" eaLnBrk="1" fontAlgn="base" latinLnBrk="0" hangingPunct="1">
        <a:lnSpc>
          <a:spcPct val="100000"/>
        </a:lnSpc>
        <a:spcBef>
          <a:spcPct val="22000"/>
        </a:spcBef>
        <a:spcAft>
          <a:spcPct val="0"/>
        </a:spcAft>
        <a:buChar char="–"/>
        <a:defRPr sz="2205" b="0" i="0" u="none" kern="1200" baseline="0">
          <a:solidFill>
            <a:schemeClr val="tx1"/>
          </a:solidFill>
          <a:latin typeface="+mn-lt"/>
          <a:ea typeface="+mn-ea"/>
          <a:cs typeface="+mn-cs"/>
        </a:defRPr>
      </a:lvl4pPr>
      <a:lvl5pPr marL="2268855" lvl="4" indent="-251460" algn="l" defTabSz="1008380" eaLnBrk="1" fontAlgn="base" latinLnBrk="0" hangingPunct="1">
        <a:lnSpc>
          <a:spcPct val="100000"/>
        </a:lnSpc>
        <a:spcBef>
          <a:spcPct val="22000"/>
        </a:spcBef>
        <a:spcAft>
          <a:spcPct val="0"/>
        </a:spcAft>
        <a:buChar char="»"/>
        <a:defRPr sz="2205" b="0" i="0" u="none" kern="1200" baseline="0">
          <a:solidFill>
            <a:schemeClr val="tx1"/>
          </a:solidFill>
          <a:latin typeface="+mn-lt"/>
          <a:ea typeface="+mn-ea"/>
          <a:cs typeface="+mn-cs"/>
        </a:defRPr>
      </a:lvl5pPr>
      <a:lvl6pPr marL="2773045" lvl="5" indent="-251460" algn="l" defTabSz="1008380" eaLnBrk="1" fontAlgn="base" latinLnBrk="0" hangingPunct="1">
        <a:lnSpc>
          <a:spcPct val="100000"/>
        </a:lnSpc>
        <a:spcBef>
          <a:spcPct val="22000"/>
        </a:spcBef>
        <a:spcAft>
          <a:spcPct val="0"/>
        </a:spcAft>
        <a:buChar char="»"/>
        <a:defRPr sz="2205" b="0" i="0" u="none" kern="1200" baseline="0">
          <a:solidFill>
            <a:schemeClr val="tx1"/>
          </a:solidFill>
          <a:latin typeface="+mn-lt"/>
          <a:ea typeface="+mn-ea"/>
          <a:cs typeface="+mn-cs"/>
        </a:defRPr>
      </a:lvl6pPr>
      <a:lvl7pPr marL="3277235" lvl="6" indent="-251460" algn="l" defTabSz="1008380" eaLnBrk="1" fontAlgn="base" latinLnBrk="0" hangingPunct="1">
        <a:lnSpc>
          <a:spcPct val="100000"/>
        </a:lnSpc>
        <a:spcBef>
          <a:spcPct val="22000"/>
        </a:spcBef>
        <a:spcAft>
          <a:spcPct val="0"/>
        </a:spcAft>
        <a:buChar char="»"/>
        <a:defRPr sz="2205" b="0" i="0" u="none" kern="1200" baseline="0">
          <a:solidFill>
            <a:schemeClr val="tx1"/>
          </a:solidFill>
          <a:latin typeface="+mn-lt"/>
          <a:ea typeface="+mn-ea"/>
          <a:cs typeface="+mn-cs"/>
        </a:defRPr>
      </a:lvl7pPr>
      <a:lvl8pPr marL="3781425" lvl="7" indent="-251460" algn="l" defTabSz="1008380" eaLnBrk="1" fontAlgn="base" latinLnBrk="0" hangingPunct="1">
        <a:lnSpc>
          <a:spcPct val="100000"/>
        </a:lnSpc>
        <a:spcBef>
          <a:spcPct val="22000"/>
        </a:spcBef>
        <a:spcAft>
          <a:spcPct val="0"/>
        </a:spcAft>
        <a:buChar char="»"/>
        <a:defRPr sz="2205" b="0" i="0" u="none" kern="1200" baseline="0">
          <a:solidFill>
            <a:schemeClr val="tx1"/>
          </a:solidFill>
          <a:latin typeface="+mn-lt"/>
          <a:ea typeface="+mn-ea"/>
          <a:cs typeface="+mn-cs"/>
        </a:defRPr>
      </a:lvl8pPr>
      <a:lvl9pPr marL="4285615" lvl="8" indent="-251460" algn="l" defTabSz="1008380" eaLnBrk="1" fontAlgn="base" latinLnBrk="0" hangingPunct="1">
        <a:lnSpc>
          <a:spcPct val="100000"/>
        </a:lnSpc>
        <a:spcBef>
          <a:spcPct val="22000"/>
        </a:spcBef>
        <a:spcAft>
          <a:spcPct val="0"/>
        </a:spcAft>
        <a:buChar char="»"/>
        <a:defRPr sz="2205" b="0" i="0" u="none" kern="1200" baseline="0">
          <a:solidFill>
            <a:schemeClr val="tx1"/>
          </a:solidFill>
          <a:latin typeface="+mn-lt"/>
          <a:ea typeface="+mn-ea"/>
          <a:cs typeface="+mn-cs"/>
        </a:defRPr>
      </a:lvl9pPr>
    </p:bodyStyle>
    <p:otherStyle>
      <a:lvl1pPr marL="0" lvl="0" indent="0" algn="l" defTabSz="1008380" eaLnBrk="1" fontAlgn="base" latinLnBrk="0" hangingPunct="1">
        <a:lnSpc>
          <a:spcPct val="100000"/>
        </a:lnSpc>
        <a:spcBef>
          <a:spcPct val="0"/>
        </a:spcBef>
        <a:spcAft>
          <a:spcPct val="0"/>
        </a:spcAft>
        <a:buNone/>
        <a:defRPr sz="1985" b="0" i="0" u="none" kern="1200" baseline="0">
          <a:solidFill>
            <a:schemeClr val="tx1"/>
          </a:solidFill>
          <a:latin typeface="+mn-lt"/>
          <a:ea typeface="+mn-ea"/>
          <a:cs typeface="+mn-cs"/>
        </a:defRPr>
      </a:lvl1pPr>
      <a:lvl2pPr marL="504190" lvl="1" indent="0" algn="l" defTabSz="1008380" eaLnBrk="1" fontAlgn="base" latinLnBrk="0" hangingPunct="1">
        <a:lnSpc>
          <a:spcPct val="100000"/>
        </a:lnSpc>
        <a:spcBef>
          <a:spcPct val="0"/>
        </a:spcBef>
        <a:spcAft>
          <a:spcPct val="0"/>
        </a:spcAft>
        <a:buNone/>
        <a:defRPr sz="1985" b="0" i="0" u="none" kern="1200" baseline="0">
          <a:solidFill>
            <a:schemeClr val="tx1"/>
          </a:solidFill>
          <a:latin typeface="+mn-lt"/>
          <a:ea typeface="+mn-ea"/>
          <a:cs typeface="+mn-cs"/>
        </a:defRPr>
      </a:lvl2pPr>
      <a:lvl3pPr marL="1008380" lvl="2" indent="0" algn="l" defTabSz="1008380" eaLnBrk="1" fontAlgn="base" latinLnBrk="0" hangingPunct="1">
        <a:lnSpc>
          <a:spcPct val="100000"/>
        </a:lnSpc>
        <a:spcBef>
          <a:spcPct val="0"/>
        </a:spcBef>
        <a:spcAft>
          <a:spcPct val="0"/>
        </a:spcAft>
        <a:buNone/>
        <a:defRPr sz="1985" b="0" i="0" u="none" kern="1200" baseline="0">
          <a:solidFill>
            <a:schemeClr val="tx1"/>
          </a:solidFill>
          <a:latin typeface="+mn-lt"/>
          <a:ea typeface="+mn-ea"/>
          <a:cs typeface="+mn-cs"/>
        </a:defRPr>
      </a:lvl3pPr>
      <a:lvl4pPr marL="1512570" lvl="3" indent="0" algn="l" defTabSz="1008380" eaLnBrk="1" fontAlgn="base" latinLnBrk="0" hangingPunct="1">
        <a:lnSpc>
          <a:spcPct val="100000"/>
        </a:lnSpc>
        <a:spcBef>
          <a:spcPct val="0"/>
        </a:spcBef>
        <a:spcAft>
          <a:spcPct val="0"/>
        </a:spcAft>
        <a:buNone/>
        <a:defRPr sz="1985" b="0" i="0" u="none" kern="1200" baseline="0">
          <a:solidFill>
            <a:schemeClr val="tx1"/>
          </a:solidFill>
          <a:latin typeface="+mn-lt"/>
          <a:ea typeface="+mn-ea"/>
          <a:cs typeface="+mn-cs"/>
        </a:defRPr>
      </a:lvl4pPr>
      <a:lvl5pPr marL="2016760" lvl="4" indent="0" algn="l" defTabSz="1008380" eaLnBrk="1" fontAlgn="base" latinLnBrk="0" hangingPunct="1">
        <a:lnSpc>
          <a:spcPct val="100000"/>
        </a:lnSpc>
        <a:spcBef>
          <a:spcPct val="0"/>
        </a:spcBef>
        <a:spcAft>
          <a:spcPct val="0"/>
        </a:spcAft>
        <a:buNone/>
        <a:defRPr sz="1985" b="0" i="0" u="none" kern="1200" baseline="0">
          <a:solidFill>
            <a:schemeClr val="tx1"/>
          </a:solidFill>
          <a:latin typeface="+mn-lt"/>
          <a:ea typeface="+mn-ea"/>
          <a:cs typeface="+mn-cs"/>
        </a:defRPr>
      </a:lvl5pPr>
      <a:lvl6pPr marL="2520950" lvl="5" indent="0" algn="l" defTabSz="1008380" eaLnBrk="1" fontAlgn="base" latinLnBrk="0" hangingPunct="1">
        <a:lnSpc>
          <a:spcPct val="100000"/>
        </a:lnSpc>
        <a:spcBef>
          <a:spcPct val="0"/>
        </a:spcBef>
        <a:spcAft>
          <a:spcPct val="0"/>
        </a:spcAft>
        <a:buNone/>
        <a:defRPr sz="1985" b="0" i="0" u="none" kern="1200" baseline="0">
          <a:solidFill>
            <a:schemeClr val="tx1"/>
          </a:solidFill>
          <a:latin typeface="+mn-lt"/>
          <a:ea typeface="+mn-ea"/>
          <a:cs typeface="+mn-cs"/>
        </a:defRPr>
      </a:lvl6pPr>
      <a:lvl7pPr marL="3025140" lvl="6" indent="0" algn="l" defTabSz="1008380" eaLnBrk="1" fontAlgn="base" latinLnBrk="0" hangingPunct="1">
        <a:lnSpc>
          <a:spcPct val="100000"/>
        </a:lnSpc>
        <a:spcBef>
          <a:spcPct val="0"/>
        </a:spcBef>
        <a:spcAft>
          <a:spcPct val="0"/>
        </a:spcAft>
        <a:buNone/>
        <a:defRPr sz="1985" b="0" i="0" u="none" kern="1200" baseline="0">
          <a:solidFill>
            <a:schemeClr val="tx1"/>
          </a:solidFill>
          <a:latin typeface="+mn-lt"/>
          <a:ea typeface="+mn-ea"/>
          <a:cs typeface="+mn-cs"/>
        </a:defRPr>
      </a:lvl7pPr>
      <a:lvl8pPr marL="3529330" lvl="7" indent="0" algn="l" defTabSz="1008380" eaLnBrk="1" fontAlgn="base" latinLnBrk="0" hangingPunct="1">
        <a:lnSpc>
          <a:spcPct val="100000"/>
        </a:lnSpc>
        <a:spcBef>
          <a:spcPct val="0"/>
        </a:spcBef>
        <a:spcAft>
          <a:spcPct val="0"/>
        </a:spcAft>
        <a:buNone/>
        <a:defRPr sz="1985" b="0" i="0" u="none" kern="1200" baseline="0">
          <a:solidFill>
            <a:schemeClr val="tx1"/>
          </a:solidFill>
          <a:latin typeface="+mn-lt"/>
          <a:ea typeface="+mn-ea"/>
          <a:cs typeface="+mn-cs"/>
        </a:defRPr>
      </a:lvl8pPr>
      <a:lvl9pPr marL="4033520" lvl="8" indent="0" algn="l" defTabSz="1008380" eaLnBrk="1" fontAlgn="base" latinLnBrk="0" hangingPunct="1">
        <a:lnSpc>
          <a:spcPct val="100000"/>
        </a:lnSpc>
        <a:spcBef>
          <a:spcPct val="0"/>
        </a:spcBef>
        <a:spcAft>
          <a:spcPct val="0"/>
        </a:spcAft>
        <a:buNone/>
        <a:defRPr sz="1985"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05.emf"/><Relationship Id="rId4" Type="http://schemas.openxmlformats.org/officeDocument/2006/relationships/oleObject" Target="../embeddings/oleObject6.bin"/></Relationships>
</file>

<file path=ppt/slides/_rels/slide1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06.w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08.wmf"/><Relationship Id="rId5" Type="http://schemas.openxmlformats.org/officeDocument/2006/relationships/oleObject" Target="../embeddings/oleObject9.bin"/><Relationship Id="rId4" Type="http://schemas.openxmlformats.org/officeDocument/2006/relationships/image" Target="../media/image107.w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10.wmf"/><Relationship Id="rId5" Type="http://schemas.openxmlformats.org/officeDocument/2006/relationships/oleObject" Target="../embeddings/oleObject11.bin"/><Relationship Id="rId4" Type="http://schemas.openxmlformats.org/officeDocument/2006/relationships/image" Target="../media/image109.w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112.wm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113.w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114.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115.wmf"/></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117.wmf"/><Relationship Id="rId5" Type="http://schemas.openxmlformats.org/officeDocument/2006/relationships/oleObject" Target="../embeddings/oleObject18.bin"/><Relationship Id="rId4" Type="http://schemas.openxmlformats.org/officeDocument/2006/relationships/image" Target="../media/image116.png"/></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116.png"/><Relationship Id="rId5" Type="http://schemas.openxmlformats.org/officeDocument/2006/relationships/oleObject" Target="../embeddings/oleObject21.bin"/><Relationship Id="rId4" Type="http://schemas.openxmlformats.org/officeDocument/2006/relationships/image" Target="../media/image119.png"/></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12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120.png"/><Relationship Id="rId5" Type="http://schemas.openxmlformats.org/officeDocument/2006/relationships/oleObject" Target="../embeddings/oleObject24.bin"/><Relationship Id="rId4" Type="http://schemas.openxmlformats.org/officeDocument/2006/relationships/image" Target="../media/image121.png"/></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5.xml"/><Relationship Id="rId1" Type="http://schemas.openxmlformats.org/officeDocument/2006/relationships/vmlDrawing" Target="../drawings/vmlDrawing15.v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wm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1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131.png"/><Relationship Id="rId4" Type="http://schemas.openxmlformats.org/officeDocument/2006/relationships/image" Target="../media/image126.wmf"/></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132.wmf"/></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134.wmf"/><Relationship Id="rId5" Type="http://schemas.openxmlformats.org/officeDocument/2006/relationships/oleObject" Target="../embeddings/oleObject29.bin"/><Relationship Id="rId4" Type="http://schemas.openxmlformats.org/officeDocument/2006/relationships/image" Target="../media/image133.w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6.xml"/><Relationship Id="rId1" Type="http://schemas.openxmlformats.org/officeDocument/2006/relationships/vmlDrawing" Target="../drawings/vmlDrawing19.vml"/><Relationship Id="rId4" Type="http://schemas.openxmlformats.org/officeDocument/2006/relationships/image" Target="../media/image13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136.png"/></Relationships>
</file>

<file path=ppt/slides/_rels/slide161.x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16.xml"/><Relationship Id="rId1" Type="http://schemas.openxmlformats.org/officeDocument/2006/relationships/vmlDrawing" Target="../drawings/vmlDrawing21.vml"/><Relationship Id="rId6" Type="http://schemas.openxmlformats.org/officeDocument/2006/relationships/image" Target="../media/image138.wmf"/><Relationship Id="rId5" Type="http://schemas.openxmlformats.org/officeDocument/2006/relationships/oleObject" Target="../embeddings/oleObject33.bin"/><Relationship Id="rId10" Type="http://schemas.openxmlformats.org/officeDocument/2006/relationships/image" Target="../media/image140.wmf"/><Relationship Id="rId4" Type="http://schemas.openxmlformats.org/officeDocument/2006/relationships/image" Target="../media/image137.wmf"/><Relationship Id="rId9" Type="http://schemas.openxmlformats.org/officeDocument/2006/relationships/oleObject" Target="../embeddings/oleObject35.bin"/></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image" Target="../media/image141.png"/></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23.vml"/><Relationship Id="rId4" Type="http://schemas.openxmlformats.org/officeDocument/2006/relationships/image" Target="../media/image142.png"/></Relationships>
</file>

<file path=ppt/slides/_rels/slide16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6.xml"/></Relationships>
</file>

<file path=ppt/slides/_rels/slide166.xml.rels><?xml version="1.0" encoding="UTF-8" standalone="yes"?>
<Relationships xmlns="http://schemas.openxmlformats.org/package/2006/relationships"><Relationship Id="rId8" Type="http://schemas.openxmlformats.org/officeDocument/2006/relationships/image" Target="../media/image145.w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16.xml"/><Relationship Id="rId1" Type="http://schemas.openxmlformats.org/officeDocument/2006/relationships/vmlDrawing" Target="../drawings/vmlDrawing24.vml"/><Relationship Id="rId6" Type="http://schemas.openxmlformats.org/officeDocument/2006/relationships/image" Target="../media/image144.wmf"/><Relationship Id="rId5" Type="http://schemas.openxmlformats.org/officeDocument/2006/relationships/oleObject" Target="../embeddings/oleObject39.bin"/><Relationship Id="rId4" Type="http://schemas.openxmlformats.org/officeDocument/2006/relationships/image" Target="../media/image143.png"/></Relationships>
</file>

<file path=ppt/slides/_rels/slide167.xml.rels><?xml version="1.0" encoding="UTF-8" standalone="yes"?>
<Relationships xmlns="http://schemas.openxmlformats.org/package/2006/relationships"><Relationship Id="rId8" Type="http://schemas.openxmlformats.org/officeDocument/2006/relationships/image" Target="../media/image148.wmf"/><Relationship Id="rId13" Type="http://schemas.openxmlformats.org/officeDocument/2006/relationships/oleObject" Target="../embeddings/oleObject46.bin"/><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150.wmf"/><Relationship Id="rId2" Type="http://schemas.openxmlformats.org/officeDocument/2006/relationships/slideLayout" Target="../slideLayouts/slideLayout7.xml"/><Relationship Id="rId16" Type="http://schemas.openxmlformats.org/officeDocument/2006/relationships/image" Target="../media/image152.wmf"/><Relationship Id="rId1" Type="http://schemas.openxmlformats.org/officeDocument/2006/relationships/vmlDrawing" Target="../drawings/vmlDrawing25.vml"/><Relationship Id="rId6" Type="http://schemas.openxmlformats.org/officeDocument/2006/relationships/image" Target="../media/image147.wmf"/><Relationship Id="rId11" Type="http://schemas.openxmlformats.org/officeDocument/2006/relationships/oleObject" Target="../embeddings/oleObject45.bin"/><Relationship Id="rId5" Type="http://schemas.openxmlformats.org/officeDocument/2006/relationships/oleObject" Target="../embeddings/oleObject42.bin"/><Relationship Id="rId15" Type="http://schemas.openxmlformats.org/officeDocument/2006/relationships/oleObject" Target="../embeddings/oleObject47.bin"/><Relationship Id="rId10" Type="http://schemas.openxmlformats.org/officeDocument/2006/relationships/image" Target="../media/image149.wmf"/><Relationship Id="rId4" Type="http://schemas.openxmlformats.org/officeDocument/2006/relationships/image" Target="../media/image146.wmf"/><Relationship Id="rId9" Type="http://schemas.openxmlformats.org/officeDocument/2006/relationships/oleObject" Target="../embeddings/oleObject44.bin"/><Relationship Id="rId14" Type="http://schemas.openxmlformats.org/officeDocument/2006/relationships/image" Target="../media/image151.wmf"/></Relationships>
</file>

<file path=ppt/slides/_rels/slide168.xml.rels><?xml version="1.0" encoding="UTF-8" standalone="yes"?>
<Relationships xmlns="http://schemas.openxmlformats.org/package/2006/relationships"><Relationship Id="rId8" Type="http://schemas.openxmlformats.org/officeDocument/2006/relationships/image" Target="../media/image155.w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154.wmf"/><Relationship Id="rId5" Type="http://schemas.openxmlformats.org/officeDocument/2006/relationships/oleObject" Target="../embeddings/oleObject49.bin"/><Relationship Id="rId4" Type="http://schemas.openxmlformats.org/officeDocument/2006/relationships/image" Target="../media/image153.wmf"/></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image" Target="../media/image157.png"/><Relationship Id="rId5" Type="http://schemas.openxmlformats.org/officeDocument/2006/relationships/oleObject" Target="../embeddings/oleObject52.bin"/><Relationship Id="rId4" Type="http://schemas.openxmlformats.org/officeDocument/2006/relationships/image" Target="../media/image156.png"/></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158.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3.xml"/><Relationship Id="rId5" Type="http://schemas.openxmlformats.org/officeDocument/2006/relationships/image" Target="../media/image29.png"/><Relationship Id="rId4" Type="http://schemas.openxmlformats.org/officeDocument/2006/relationships/image" Target="../media/image28.jpeg"/></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3.xml"/><Relationship Id="rId4" Type="http://schemas.openxmlformats.org/officeDocument/2006/relationships/image" Target="../media/image37.jpeg"/></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8" Type="http://schemas.openxmlformats.org/officeDocument/2006/relationships/hyperlink" Target="http://images.google.com/imgres?imgurl=http://www.bioyear.net/product/IMG/TSI-2.jpg&amp;imgrefurl=http://www.bioyear.net/by0309/product.htm&amp;h=163&amp;w=200&amp;sz=19&amp;tbnid=BI9fJqQj2cUJ:&amp;tbnh=80&amp;tbnw=98&amp;start=68&amp;prev=/images?q%3D%E5%8C%BB%E5%AD%A6%E5%BD%B1%E5%83%8F%26start%3D60%26svnum%3D20%26hl%3Dzh-CN%26lr%3Dlang_zh-CN%26ie%3DUTF-8%26sa%3DN" TargetMode="External"/><Relationship Id="rId3" Type="http://schemas.openxmlformats.org/officeDocument/2006/relationships/image" Target="../media/image42.jpeg"/><Relationship Id="rId7" Type="http://schemas.openxmlformats.org/officeDocument/2006/relationships/image" Target="../media/image44.jpeg"/><Relationship Id="rId2" Type="http://schemas.openxmlformats.org/officeDocument/2006/relationships/hyperlink" Target="http://images.google.com/imgres?imgurl=www.matsumura-eng.com/image/fl10image.gif&amp;imgrefurl=http://www.matsumura-eng.com/item.htm&amp;h=640&amp;w=480&amp;prev=/images?q%3D%E6%8C%87%E7%BA%B9%E8%AF%86%E5%88%AB%26svnum%3D10%26hl%3Dzh-CN%26lr%3D%26ie%3DUTF-8%26inlang%3Dzh-CN%26sa%3DN" TargetMode="External"/><Relationship Id="rId1" Type="http://schemas.openxmlformats.org/officeDocument/2006/relationships/slideLayout" Target="../slideLayouts/slideLayout23.xml"/><Relationship Id="rId6" Type="http://schemas.openxmlformats.org/officeDocument/2006/relationships/hyperlink" Target="http://images.google.com/imgres?imgurl=web.domaindlx.com/urban/picb/moneyb.jpg&amp;imgrefurl=http://www.p007.com/cardmoney/index.asp&amp;h=413&amp;w=480&amp;prev=/images?q%3D%E4%BC%AA%E9%92%9E%26start%3D20%26svnum%3D10%26hl%3Dzh-CN%26lr%3D%26ie%3DUTF-8%26inlang%3Dzh-CN%26sa%3DN" TargetMode="External"/><Relationship Id="rId5" Type="http://schemas.openxmlformats.org/officeDocument/2006/relationships/image" Target="../media/image43.jpeg"/><Relationship Id="rId10" Type="http://schemas.openxmlformats.org/officeDocument/2006/relationships/image" Target="../media/image46.jpeg"/><Relationship Id="rId4" Type="http://schemas.openxmlformats.org/officeDocument/2006/relationships/hyperlink" Target="http://images.google.com/imgres?imgurl=www.matsumura-eng.com/image/fl10limage.gif&amp;imgrefurl=http://www.matsumura-eng.com/item.htm&amp;h=480&amp;w=640&amp;prev=/images?q%3D%E6%8C%87%E7%BA%B9%E8%AF%86%E5%88%AB%26svnum%3D10%26hl%3Dzh-CN%26lr%3D%26ie%3DUTF-8%26inlang%3Dzh-CN%26sa%3DN" TargetMode="External"/><Relationship Id="rId9" Type="http://schemas.openxmlformats.org/officeDocument/2006/relationships/image" Target="../media/image45.jpeg"/></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3.xml"/><Relationship Id="rId4" Type="http://schemas.openxmlformats.org/officeDocument/2006/relationships/image" Target="../media/image50.jpeg"/></Relationships>
</file>

<file path=ppt/slides/_rels/slide4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3.xml"/><Relationship Id="rId5" Type="http://schemas.openxmlformats.org/officeDocument/2006/relationships/image" Target="../media/image59.jpeg"/><Relationship Id="rId4" Type="http://schemas.openxmlformats.org/officeDocument/2006/relationships/image" Target="../media/image5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jpeg"/></Relationships>
</file>

<file path=ppt/slides/_rels/slide6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7.jpeg"/><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2.jpeg"/></Relationships>
</file>

<file path=ppt/slides/_rels/slide6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76.wmf"/></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8.wmf"/><Relationship Id="rId5" Type="http://schemas.openxmlformats.org/officeDocument/2006/relationships/oleObject" Target="../embeddings/oleObject3.bin"/><Relationship Id="rId10" Type="http://schemas.openxmlformats.org/officeDocument/2006/relationships/image" Target="../media/image80.wmf"/><Relationship Id="rId4" Type="http://schemas.openxmlformats.org/officeDocument/2006/relationships/image" Target="../media/image77.wmf"/><Relationship Id="rId9" Type="http://schemas.openxmlformats.org/officeDocument/2006/relationships/oleObject" Target="../embeddings/oleObject5.bin"/></Relationships>
</file>

<file path=ppt/slides/_rels/slide7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8.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8.jpe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88.jpe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88.jpe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927100" y="640066"/>
            <a:ext cx="5384165" cy="914400"/>
          </a:xfrm>
          <a:prstGeom prst="rect">
            <a:avLst/>
          </a:prstGeom>
        </p:spPr>
        <p:txBody>
          <a:bodyPr vert="horz" wrap="square" lIns="0" tIns="0" rIns="0" bIns="0" rtlCol="0">
            <a:spAutoFit/>
          </a:bodyPr>
          <a:lstStyle/>
          <a:p>
            <a:pPr marL="12700">
              <a:lnSpc>
                <a:spcPct val="150000"/>
              </a:lnSpc>
            </a:pPr>
            <a:r>
              <a:rPr sz="4000" b="1" spc="-15" dirty="0">
                <a:latin typeface="Times New Roman" panose="02020603050405020304" charset="0"/>
                <a:cs typeface="新宋体" panose="02010609030101010101" charset="-122"/>
              </a:rPr>
              <a:t>研究生课程</a:t>
            </a:r>
          </a:p>
        </p:txBody>
      </p:sp>
      <p:sp>
        <p:nvSpPr>
          <p:cNvPr id="5" name="object 5"/>
          <p:cNvSpPr txBox="1"/>
          <p:nvPr/>
        </p:nvSpPr>
        <p:spPr>
          <a:xfrm>
            <a:off x="2254097" y="3225037"/>
            <a:ext cx="7340600" cy="1755140"/>
          </a:xfrm>
          <a:prstGeom prst="rect">
            <a:avLst/>
          </a:prstGeom>
        </p:spPr>
        <p:txBody>
          <a:bodyPr vert="horz" wrap="square" lIns="0" tIns="0" rIns="0" bIns="0" rtlCol="0">
            <a:spAutoFit/>
          </a:bodyPr>
          <a:lstStyle/>
          <a:p>
            <a:pPr marL="12700" marR="5080" indent="1955800">
              <a:lnSpc>
                <a:spcPts val="6910"/>
              </a:lnSpc>
            </a:pPr>
            <a:r>
              <a:rPr sz="4800" b="1" spc="-20" dirty="0">
                <a:latin typeface="Times New Roman" panose="02020603050405020304" charset="0"/>
                <a:cs typeface="新宋体" panose="02010609030101010101" charset="-122"/>
              </a:rPr>
              <a:t>数字图像处理 Digital Image Processing</a:t>
            </a:r>
          </a:p>
        </p:txBody>
      </p:sp>
      <p:sp>
        <p:nvSpPr>
          <p:cNvPr id="3" name="灯片编号占位符 2"/>
          <p:cNvSpPr>
            <a:spLocks noGrp="1"/>
          </p:cNvSpPr>
          <p:nvPr>
            <p:ph type="sldNum" sz="quarter" idx="12"/>
          </p:nvPr>
        </p:nvSpPr>
        <p:spPr/>
        <p:txBody>
          <a:bodyPr/>
          <a:lstStyle/>
          <a:p>
            <a:fld id="{B6F15528-21DE-4FAA-801E-634DDDAF4B2B}" type="slidenum">
              <a:rPr/>
              <a:t>1</a:t>
            </a:f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矩形 292869" descr="Rectangle: Click to edit Master text styles&#10;Second level&#10;Third level&#10;Fourth level&#10;Fifth level"/>
          <p:cNvSpPr/>
          <p:nvPr/>
        </p:nvSpPr>
        <p:spPr>
          <a:xfrm>
            <a:off x="774700" y="1730375"/>
            <a:ext cx="9601200" cy="987425"/>
          </a:xfrm>
          <a:prstGeom prst="rect">
            <a:avLst/>
          </a:prstGeom>
          <a:noFill/>
          <a:ln w="9525">
            <a:noFill/>
          </a:ln>
        </p:spPr>
        <p:txBody>
          <a:bodyPr anchor="t"/>
          <a:lstStyle/>
          <a:p>
            <a:pPr lvl="0" algn="just" fontAlgn="base">
              <a:spcBef>
                <a:spcPct val="20000"/>
              </a:spcBef>
              <a:buClr>
                <a:schemeClr val="folHlink"/>
              </a:buClr>
              <a:buSzPct val="60000"/>
              <a:buFont typeface="Wingdings" panose="05000000000000000000" pitchFamily="2" charset="2"/>
            </a:pPr>
            <a:r>
              <a:rPr lang="zh-CN" altLang="en-US" sz="2400" b="1" strike="noStrike" noProof="1">
                <a:solidFill>
                  <a:srgbClr val="FF0000"/>
                </a:solidFill>
                <a:latin typeface="黑体" panose="02010609060101010101" pitchFamily="2" charset="-122"/>
                <a:ea typeface="黑体" panose="02010609060101010101" pitchFamily="2" charset="-122"/>
                <a:cs typeface="+mn-ea"/>
              </a:rPr>
              <a:t>微波段成像</a:t>
            </a:r>
            <a:r>
              <a:rPr lang="en-US" altLang="zh-CN" b="1" strike="noStrike" noProof="1">
                <a:solidFill>
                  <a:srgbClr val="000099"/>
                </a:solidFill>
                <a:latin typeface="黑体" panose="02010609060101010101" pitchFamily="2" charset="-122"/>
                <a:ea typeface="黑体" panose="02010609060101010101" pitchFamily="2" charset="-122"/>
                <a:cs typeface="+mn-ea"/>
              </a:rPr>
              <a:t>——</a:t>
            </a:r>
            <a:r>
              <a:rPr lang="zh-CN" altLang="en-US" strike="noStrike" noProof="1">
                <a:solidFill>
                  <a:srgbClr val="000099"/>
                </a:solidFill>
                <a:latin typeface="Times New Roman" panose="02020603050405020304" charset="0"/>
                <a:ea typeface="黑体" panose="02010609060101010101" pitchFamily="2" charset="-122"/>
                <a:cs typeface="+mn-ea"/>
              </a:rPr>
              <a:t>(雷达</a:t>
            </a:r>
            <a:r>
              <a:rPr lang="en-US" altLang="zh-CN" strike="noStrike" noProof="1">
                <a:solidFill>
                  <a:srgbClr val="000099"/>
                </a:solidFill>
                <a:latin typeface="Times New Roman" panose="02020603050405020304" charset="0"/>
                <a:ea typeface="黑体" panose="02010609060101010101" pitchFamily="2" charset="-122"/>
                <a:cs typeface="+mn-ea"/>
              </a:rPr>
              <a:t>)</a:t>
            </a:r>
            <a:r>
              <a:rPr lang="zh-CN" altLang="en-US" strike="noStrike" noProof="1">
                <a:solidFill>
                  <a:srgbClr val="000099"/>
                </a:solidFill>
                <a:latin typeface="Times New Roman" panose="02020603050405020304" charset="0"/>
                <a:ea typeface="黑体" panose="02010609060101010101" pitchFamily="2" charset="-122"/>
                <a:cs typeface="+mn-ea"/>
              </a:rPr>
              <a:t>不受气候、光照条件影响，可以穿透云层，通过植被、冰层和极干燥地区</a:t>
            </a:r>
            <a:endParaRPr lang="zh-CN" altLang="en-US" strike="noStrike" noProof="1">
              <a:solidFill>
                <a:srgbClr val="000099"/>
              </a:solidFill>
              <a:ea typeface="黑体" panose="02010609060101010101" pitchFamily="2" charset="-122"/>
            </a:endParaRPr>
          </a:p>
          <a:p>
            <a:pPr marL="342900" lvl="0" indent="-342900" algn="just" fontAlgn="base">
              <a:spcBef>
                <a:spcPct val="20000"/>
              </a:spcBef>
              <a:buClr>
                <a:schemeClr val="folHlink"/>
              </a:buClr>
              <a:buSzPct val="60000"/>
              <a:buFont typeface="Wingdings" panose="05000000000000000000" pitchFamily="2" charset="2"/>
              <a:buNone/>
            </a:pPr>
            <a:endParaRPr lang="zh-CN" altLang="en-US" strike="noStrike" noProof="1">
              <a:solidFill>
                <a:srgbClr val="000099"/>
              </a:solidFill>
              <a:ea typeface="黑体" panose="02010609060101010101" pitchFamily="2" charset="-122"/>
            </a:endParaRPr>
          </a:p>
        </p:txBody>
      </p:sp>
      <p:pic>
        <p:nvPicPr>
          <p:cNvPr id="15362" name="图片 292870"/>
          <p:cNvPicPr>
            <a:picLocks noChangeAspect="1"/>
          </p:cNvPicPr>
          <p:nvPr/>
        </p:nvPicPr>
        <p:blipFill>
          <a:blip r:embed="rId2"/>
          <a:stretch>
            <a:fillRect/>
          </a:stretch>
        </p:blipFill>
        <p:spPr>
          <a:xfrm>
            <a:off x="828675" y="2717800"/>
            <a:ext cx="7704138" cy="3816350"/>
          </a:xfrm>
          <a:prstGeom prst="rect">
            <a:avLst/>
          </a:prstGeom>
          <a:noFill/>
          <a:ln w="9525">
            <a:noFill/>
          </a:ln>
        </p:spPr>
      </p:pic>
      <p:sp>
        <p:nvSpPr>
          <p:cNvPr id="15363" name="文本框 292871"/>
          <p:cNvSpPr txBox="1"/>
          <p:nvPr/>
        </p:nvSpPr>
        <p:spPr>
          <a:xfrm>
            <a:off x="2557463" y="6650038"/>
            <a:ext cx="4248150" cy="396875"/>
          </a:xfrm>
          <a:prstGeom prst="rect">
            <a:avLst/>
          </a:prstGeom>
          <a:noFill/>
          <a:ln w="9525">
            <a:noFill/>
          </a:ln>
        </p:spPr>
        <p:txBody>
          <a:bodyPr wrap="none" anchor="t">
            <a:spAutoFit/>
          </a:bodyPr>
          <a:lstStyle/>
          <a:p>
            <a:pPr lvl="0" indent="0"/>
            <a:r>
              <a:rPr lang="zh-CN" altLang="en-US" sz="2000" b="1" dirty="0">
                <a:latin typeface="楷体_GB2312" pitchFamily="49" charset="-122"/>
                <a:ea typeface="楷体_GB2312" pitchFamily="49" charset="-122"/>
              </a:rPr>
              <a:t>西藏东南山区航天器拍摄的雷达图像</a:t>
            </a:r>
          </a:p>
        </p:txBody>
      </p:sp>
      <p:sp>
        <p:nvSpPr>
          <p:cNvPr id="3" name="灯片编号占位符 2"/>
          <p:cNvSpPr>
            <a:spLocks noGrp="1"/>
          </p:cNvSpPr>
          <p:nvPr>
            <p:ph type="sldNum" sz="quarter" idx="12"/>
          </p:nvPr>
        </p:nvSpPr>
        <p:spPr/>
        <p:txBody>
          <a:bodyPr/>
          <a:lstStyle/>
          <a:p>
            <a:pPr lvl="0"/>
            <a:fld id="{9A0DB2DC-4C9A-4742-B13C-FB6460FD3503}" type="slidenum">
              <a:rPr lang="en-US" altLang="zh-CN"/>
              <a:t>10</a:t>
            </a:fld>
            <a:endParaRPr lang="zh-CN"/>
          </a:p>
        </p:txBody>
      </p:sp>
      <p:sp>
        <p:nvSpPr>
          <p:cNvPr id="7" name="object 4"/>
          <p:cNvSpPr txBox="1"/>
          <p:nvPr/>
        </p:nvSpPr>
        <p:spPr>
          <a:xfrm>
            <a:off x="933234" y="802482"/>
            <a:ext cx="7423150" cy="609600"/>
          </a:xfrm>
          <a:prstGeom prst="rect">
            <a:avLst/>
          </a:prstGeom>
        </p:spPr>
        <p:txBody>
          <a:bodyPr vert="horz" wrap="square" lIns="0" tIns="0" rIns="0" bIns="0" rtlCol="0">
            <a:spAutoFit/>
          </a:bodyPr>
          <a:lstStyle/>
          <a:p>
            <a:pPr marL="12700">
              <a:lnSpc>
                <a:spcPct val="100000"/>
              </a:lnSpc>
            </a:pPr>
            <a:r>
              <a:rPr lang="zh-CN" altLang="en-US" sz="4000" b="1" spc="-15" dirty="0">
                <a:latin typeface="Times New Roman" panose="02020603050405020304" charset="0"/>
                <a:cs typeface="新宋体" panose="02010609030101010101" charset="-122"/>
              </a:rPr>
              <a:t>光</a:t>
            </a:r>
            <a:r>
              <a:rPr lang="en-US" altLang="zh-CN" sz="4000" b="1" spc="-15" dirty="0">
                <a:latin typeface="Times New Roman" panose="02020603050405020304" charset="0"/>
                <a:cs typeface="新宋体" panose="02010609030101010101" charset="-122"/>
              </a:rPr>
              <a:t>—</a:t>
            </a:r>
            <a:r>
              <a:rPr lang="zh-CN" altLang="en-US" sz="4000" b="1" spc="-15" dirty="0">
                <a:latin typeface="Times New Roman" panose="02020603050405020304" charset="0"/>
                <a:cs typeface="新宋体" panose="02010609030101010101" charset="-122"/>
              </a:rPr>
              <a:t>产生视觉</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6F15528-21DE-4FAA-801E-634DDDAF4B2B}" type="slidenum">
              <a:rPr/>
              <a:t>100</a:t>
            </a:fld>
            <a:endParaRPr/>
          </a:p>
        </p:txBody>
      </p:sp>
      <p:sp>
        <p:nvSpPr>
          <p:cNvPr id="6" name="文本框 5"/>
          <p:cNvSpPr txBox="1"/>
          <p:nvPr/>
        </p:nvSpPr>
        <p:spPr>
          <a:xfrm>
            <a:off x="546100" y="2378321"/>
            <a:ext cx="7173595" cy="584775"/>
          </a:xfrm>
          <a:prstGeom prst="rect">
            <a:avLst/>
          </a:prstGeom>
          <a:noFill/>
        </p:spPr>
        <p:txBody>
          <a:bodyPr wrap="square" rtlCol="0">
            <a:spAutoFit/>
          </a:bodyPr>
          <a:lstStyle/>
          <a:p>
            <a:pPr algn="l"/>
            <a:r>
              <a:rPr sz="3200" b="1" spc="-15" smtClean="0">
                <a:latin typeface="新宋体" panose="02010609030101010101" charset="-122"/>
                <a:cs typeface="新宋体" panose="02010609030101010101" charset="-122"/>
                <a:sym typeface="+mn-ea"/>
              </a:rPr>
              <a:t>像素之间距离</a:t>
            </a:r>
            <a:r>
              <a:rPr lang="zh-CN" altLang="en-US" sz="3200" b="1" spc="-15" smtClean="0">
                <a:latin typeface="新宋体" panose="02010609030101010101" charset="-122"/>
                <a:cs typeface="新宋体" panose="02010609030101010101" charset="-122"/>
                <a:sym typeface="+mn-ea"/>
              </a:rPr>
              <a:t>分析</a:t>
            </a:r>
            <a:endParaRPr lang="en-US" altLang="zh-CN" sz="3200" b="1" spc="-15" smtClean="0">
              <a:latin typeface="新宋体" panose="02010609030101010101" charset="-122"/>
              <a:cs typeface="新宋体" panose="02010609030101010101" charset="-122"/>
              <a:sym typeface="+mn-ea"/>
            </a:endParaRPr>
          </a:p>
        </p:txBody>
      </p:sp>
      <p:grpSp>
        <p:nvGrpSpPr>
          <p:cNvPr id="7" name="组合 6"/>
          <p:cNvGrpSpPr/>
          <p:nvPr/>
        </p:nvGrpSpPr>
        <p:grpSpPr>
          <a:xfrm>
            <a:off x="493637" y="580390"/>
            <a:ext cx="9908934" cy="1648351"/>
            <a:chOff x="493637" y="580390"/>
            <a:chExt cx="9908934" cy="1648351"/>
          </a:xfrm>
        </p:grpSpPr>
        <p:sp>
          <p:nvSpPr>
            <p:cNvPr id="8" name="文本框 7"/>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9" name="矩形 8"/>
            <p:cNvSpPr/>
            <p:nvPr/>
          </p:nvSpPr>
          <p:spPr>
            <a:xfrm>
              <a:off x="493637" y="1649095"/>
              <a:ext cx="5996063"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dirty="0">
                  <a:solidFill>
                    <a:srgbClr val="FF0000"/>
                  </a:solidFill>
                  <a:latin typeface="新宋体" panose="02010609030101010101" charset="-122"/>
                  <a:cs typeface="新宋体" panose="02010609030101010101" charset="-122"/>
                </a:rPr>
                <a:t>像素间基本关系</a:t>
              </a:r>
            </a:p>
          </p:txBody>
        </p:sp>
      </p:grpSp>
      <p:pic>
        <p:nvPicPr>
          <p:cNvPr id="3" name="图片 2"/>
          <p:cNvPicPr>
            <a:picLocks noChangeAspect="1"/>
          </p:cNvPicPr>
          <p:nvPr/>
        </p:nvPicPr>
        <p:blipFill>
          <a:blip r:embed="rId2"/>
          <a:stretch>
            <a:fillRect/>
          </a:stretch>
        </p:blipFill>
        <p:spPr>
          <a:xfrm>
            <a:off x="679670" y="3118260"/>
            <a:ext cx="9448800" cy="2662758"/>
          </a:xfrm>
          <a:prstGeom prst="rect">
            <a:avLst/>
          </a:prstGeom>
        </p:spPr>
      </p:pic>
      <p:sp>
        <p:nvSpPr>
          <p:cNvPr id="4" name="文本框 3"/>
          <p:cNvSpPr txBox="1"/>
          <p:nvPr/>
        </p:nvSpPr>
        <p:spPr>
          <a:xfrm>
            <a:off x="1003300" y="6219825"/>
            <a:ext cx="9067800" cy="369332"/>
          </a:xfrm>
          <a:prstGeom prst="rect">
            <a:avLst/>
          </a:prstGeom>
          <a:noFill/>
        </p:spPr>
        <p:txBody>
          <a:bodyPr wrap="square" rtlCol="0">
            <a:spAutoFit/>
          </a:bodyPr>
          <a:lstStyle/>
          <a:p>
            <a:r>
              <a:rPr lang="zh-CN" altLang="en-US" smtClean="0"/>
              <a:t>欧式距离</a:t>
            </a:r>
            <a:r>
              <a:rPr lang="en-US" altLang="zh-CN" smtClean="0"/>
              <a:t>=5                                          D4</a:t>
            </a:r>
            <a:r>
              <a:rPr lang="zh-CN" altLang="en-US" smtClean="0"/>
              <a:t>距离为</a:t>
            </a:r>
            <a:r>
              <a:rPr lang="en-US" altLang="zh-CN" smtClean="0"/>
              <a:t>7                                          D8</a:t>
            </a:r>
            <a:r>
              <a:rPr lang="zh-CN" altLang="en-US" smtClean="0"/>
              <a:t>距离为</a:t>
            </a:r>
            <a:r>
              <a:rPr lang="en-US" altLang="zh-CN" smtClean="0"/>
              <a:t>4</a:t>
            </a:r>
            <a:endParaRPr lang="zh-CN" alt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6F15528-21DE-4FAA-801E-634DDDAF4B2B}" type="slidenum">
              <a:rPr/>
              <a:t>101</a:t>
            </a:fld>
            <a:endParaRPr/>
          </a:p>
        </p:txBody>
      </p:sp>
      <p:sp>
        <p:nvSpPr>
          <p:cNvPr id="6" name="文本框 5"/>
          <p:cNvSpPr txBox="1"/>
          <p:nvPr/>
        </p:nvSpPr>
        <p:spPr>
          <a:xfrm>
            <a:off x="546100" y="2378321"/>
            <a:ext cx="7173595" cy="584775"/>
          </a:xfrm>
          <a:prstGeom prst="rect">
            <a:avLst/>
          </a:prstGeom>
          <a:noFill/>
        </p:spPr>
        <p:txBody>
          <a:bodyPr wrap="square" rtlCol="0">
            <a:spAutoFit/>
          </a:bodyPr>
          <a:lstStyle/>
          <a:p>
            <a:pPr algn="l"/>
            <a:r>
              <a:rPr sz="3200" b="1" spc="-15" dirty="0" err="1" smtClean="0">
                <a:latin typeface="新宋体" panose="02010609030101010101" charset="-122"/>
                <a:cs typeface="新宋体" panose="02010609030101010101" charset="-122"/>
                <a:sym typeface="+mn-ea"/>
              </a:rPr>
              <a:t>像素之间距离</a:t>
            </a:r>
            <a:r>
              <a:rPr lang="zh-CN" altLang="en-US" sz="3200" b="1" spc="-15" dirty="0" smtClean="0">
                <a:latin typeface="新宋体" panose="02010609030101010101" charset="-122"/>
                <a:cs typeface="新宋体" panose="02010609030101010101" charset="-122"/>
                <a:sym typeface="+mn-ea"/>
              </a:rPr>
              <a:t>分析</a:t>
            </a:r>
            <a:endParaRPr lang="en-US" altLang="zh-CN" sz="3200" b="1" spc="-15" dirty="0" smtClean="0">
              <a:latin typeface="新宋体" panose="02010609030101010101" charset="-122"/>
              <a:cs typeface="新宋体" panose="02010609030101010101" charset="-122"/>
              <a:sym typeface="+mn-ea"/>
            </a:endParaRPr>
          </a:p>
        </p:txBody>
      </p:sp>
      <p:grpSp>
        <p:nvGrpSpPr>
          <p:cNvPr id="7" name="组合 6"/>
          <p:cNvGrpSpPr/>
          <p:nvPr/>
        </p:nvGrpSpPr>
        <p:grpSpPr>
          <a:xfrm>
            <a:off x="493637" y="580390"/>
            <a:ext cx="9908934" cy="1648351"/>
            <a:chOff x="493637" y="580390"/>
            <a:chExt cx="9908934" cy="1648351"/>
          </a:xfrm>
        </p:grpSpPr>
        <p:sp>
          <p:nvSpPr>
            <p:cNvPr id="8" name="文本框 7"/>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9" name="矩形 8"/>
            <p:cNvSpPr/>
            <p:nvPr/>
          </p:nvSpPr>
          <p:spPr>
            <a:xfrm>
              <a:off x="493637" y="1649095"/>
              <a:ext cx="5996063"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dirty="0">
                  <a:solidFill>
                    <a:srgbClr val="FF0000"/>
                  </a:solidFill>
                  <a:latin typeface="新宋体" panose="02010609030101010101" charset="-122"/>
                  <a:cs typeface="新宋体" panose="02010609030101010101" charset="-122"/>
                </a:rPr>
                <a:t>像素间基本关系</a:t>
              </a:r>
            </a:p>
          </p:txBody>
        </p:sp>
      </p:grpSp>
      <p:sp>
        <p:nvSpPr>
          <p:cNvPr id="4" name="文本框 3"/>
          <p:cNvSpPr txBox="1"/>
          <p:nvPr/>
        </p:nvSpPr>
        <p:spPr>
          <a:xfrm>
            <a:off x="546100" y="3063582"/>
            <a:ext cx="9612630" cy="3539430"/>
          </a:xfrm>
          <a:prstGeom prst="rect">
            <a:avLst/>
          </a:prstGeom>
          <a:noFill/>
        </p:spPr>
        <p:txBody>
          <a:bodyPr wrap="square" rtlCol="0">
            <a:spAutoFit/>
          </a:bodyPr>
          <a:lstStyle/>
          <a:p>
            <a:pPr marL="457200" lvl="0" indent="-457200" eaLnBrk="0" fontAlgn="base" hangingPunct="0">
              <a:spcBef>
                <a:spcPct val="0"/>
              </a:spcBef>
              <a:spcAft>
                <a:spcPct val="0"/>
              </a:spcAft>
              <a:buFont typeface="Arial" panose="020B0604020202020204" pitchFamily="34" charset="0"/>
              <a:buChar char="•"/>
            </a:pPr>
            <a:r>
              <a:rPr lang="zh-CN" altLang="zh-CN" sz="2800">
                <a:latin typeface="Times New Roman" panose="02020603050405020304" pitchFamily="18" charset="0"/>
                <a:cs typeface="Times New Roman" panose="02020603050405020304" pitchFamily="18" charset="0"/>
              </a:rPr>
              <a:t>欧氏距离给出的结果最准确，但由于计算时需要进行平方和开方运算，计算量比较大。 </a:t>
            </a:r>
          </a:p>
          <a:p>
            <a:pPr marL="457200" lvl="0" indent="-457200" eaLnBrk="0" fontAlgn="base" hangingPunct="0">
              <a:spcBef>
                <a:spcPct val="0"/>
              </a:spcBef>
              <a:spcAft>
                <a:spcPct val="0"/>
              </a:spcAft>
              <a:buFont typeface="Arial" panose="020B0604020202020204" pitchFamily="34" charset="0"/>
              <a:buChar char="•"/>
            </a:pPr>
            <a:r>
              <a:rPr lang="zh-CN" altLang="zh-CN" sz="2800">
                <a:latin typeface="Times New Roman" panose="02020603050405020304" pitchFamily="18" charset="0"/>
                <a:cs typeface="Times New Roman" panose="02020603050405020304" pitchFamily="18" charset="0"/>
              </a:rPr>
              <a:t>城区距离和棋盘距离均为非欧氏距离，不需要进行平方和开方运算，计算量相对较小，但结果有一定的误差。 </a:t>
            </a:r>
            <a:endParaRPr lang="en-US" altLang="zh-CN" sz="2800" smtClean="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zh-CN" altLang="zh-CN" sz="2800">
              <a:solidFill>
                <a:srgbClr val="3333FF"/>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zh-CN" altLang="zh-CN" sz="2800" smtClean="0">
                <a:solidFill>
                  <a:srgbClr val="3333FF"/>
                </a:solidFill>
                <a:latin typeface="Times New Roman" panose="02020603050405020304" pitchFamily="18" charset="0"/>
                <a:cs typeface="Times New Roman" panose="02020603050405020304" pitchFamily="18" charset="0"/>
              </a:rPr>
              <a:t>注意</a:t>
            </a:r>
            <a:r>
              <a:rPr lang="en-US" altLang="zh-CN" sz="2800" smtClean="0">
                <a:solidFill>
                  <a:srgbClr val="3333FF"/>
                </a:solidFill>
                <a:latin typeface="Times New Roman" panose="02020603050405020304" pitchFamily="18" charset="0"/>
                <a:cs typeface="Times New Roman" panose="02020603050405020304" pitchFamily="18" charset="0"/>
              </a:rPr>
              <a:t>1</a:t>
            </a:r>
            <a:r>
              <a:rPr lang="zh-CN" altLang="en-US" sz="2800" smtClean="0">
                <a:solidFill>
                  <a:srgbClr val="3333FF"/>
                </a:solidFill>
                <a:latin typeface="Times New Roman" panose="02020603050405020304" pitchFamily="18" charset="0"/>
                <a:cs typeface="Times New Roman" panose="02020603050405020304" pitchFamily="18" charset="0"/>
              </a:rPr>
              <a:t>：</a:t>
            </a:r>
            <a:r>
              <a:rPr lang="zh-CN" altLang="zh-CN" sz="2800" smtClean="0">
                <a:solidFill>
                  <a:srgbClr val="3333FF"/>
                </a:solidFill>
                <a:latin typeface="Times New Roman" panose="02020603050405020304" pitchFamily="18" charset="0"/>
                <a:cs typeface="Times New Roman" panose="02020603050405020304" pitchFamily="18" charset="0"/>
              </a:rPr>
              <a:t>距离</a:t>
            </a:r>
            <a:r>
              <a:rPr lang="zh-CN" altLang="zh-CN" sz="2800">
                <a:solidFill>
                  <a:srgbClr val="3333FF"/>
                </a:solidFill>
                <a:latin typeface="Times New Roman" panose="02020603050405020304" pitchFamily="18" charset="0"/>
                <a:cs typeface="Times New Roman" panose="02020603050405020304" pitchFamily="18" charset="0"/>
              </a:rPr>
              <a:t>的计算中只考虑图像中两个像素的位置，而不考虑这两个像素的灰度值</a:t>
            </a:r>
            <a:r>
              <a:rPr lang="zh-CN" altLang="zh-CN" sz="2800" smtClean="0">
                <a:solidFill>
                  <a:srgbClr val="3333FF"/>
                </a:solidFill>
                <a:latin typeface="Times New Roman" panose="02020603050405020304" pitchFamily="18" charset="0"/>
                <a:cs typeface="Times New Roman" panose="02020603050405020304" pitchFamily="18" charset="0"/>
              </a:rPr>
              <a:t>。</a:t>
            </a:r>
            <a:endParaRPr lang="en-US" altLang="zh-CN" sz="2800">
              <a:solidFill>
                <a:srgbClr val="3333FF"/>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zh-CN" altLang="en-US" sz="2800" smtClean="0">
                <a:solidFill>
                  <a:srgbClr val="3333FF"/>
                </a:solidFill>
                <a:latin typeface="Times New Roman" panose="02020603050405020304" pitchFamily="18" charset="0"/>
                <a:cs typeface="Times New Roman" panose="02020603050405020304" pitchFamily="18" charset="0"/>
              </a:rPr>
              <a:t>注意</a:t>
            </a:r>
            <a:r>
              <a:rPr lang="en-US" altLang="zh-CN" sz="2800" smtClean="0">
                <a:solidFill>
                  <a:srgbClr val="3333FF"/>
                </a:solidFill>
                <a:latin typeface="Times New Roman" panose="02020603050405020304" pitchFamily="18" charset="0"/>
                <a:cs typeface="Times New Roman" panose="02020603050405020304" pitchFamily="18" charset="0"/>
              </a:rPr>
              <a:t>2</a:t>
            </a:r>
            <a:r>
              <a:rPr lang="zh-CN" altLang="en-US" sz="2800" smtClean="0">
                <a:solidFill>
                  <a:srgbClr val="3333FF"/>
                </a:solidFill>
                <a:latin typeface="Times New Roman" panose="02020603050405020304" pitchFamily="18" charset="0"/>
                <a:cs typeface="Times New Roman" panose="02020603050405020304" pitchFamily="18" charset="0"/>
              </a:rPr>
              <a:t>：</a:t>
            </a:r>
            <a:r>
              <a:rPr lang="zh-CN" altLang="en-US" sz="2800">
                <a:solidFill>
                  <a:srgbClr val="3333FF"/>
                </a:solidFill>
                <a:latin typeface="Times New Roman" panose="02020603050405020304" pitchFamily="18" charset="0"/>
                <a:cs typeface="Times New Roman" panose="02020603050405020304" pitchFamily="18" charset="0"/>
              </a:rPr>
              <a:t>欧氏距离外，其他距离计算的路径都可能有多条。</a:t>
            </a:r>
          </a:p>
        </p:txBody>
      </p:sp>
    </p:spTree>
    <p:extLst>
      <p:ext uri="{BB962C8B-B14F-4D97-AF65-F5344CB8AC3E}">
        <p14:creationId xmlns:p14="http://schemas.microsoft.com/office/powerpoint/2010/main" val="218336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anim calcmode="lin" valueType="num">
                                      <p:cBhvr additive="base">
                                        <p:cTn id="1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6F15528-21DE-4FAA-801E-634DDDAF4B2B}" type="slidenum">
              <a:rPr/>
              <a:t>102</a:t>
            </a:fld>
            <a:endParaRPr/>
          </a:p>
        </p:txBody>
      </p:sp>
      <p:grpSp>
        <p:nvGrpSpPr>
          <p:cNvPr id="7" name="组合 6"/>
          <p:cNvGrpSpPr/>
          <p:nvPr/>
        </p:nvGrpSpPr>
        <p:grpSpPr>
          <a:xfrm>
            <a:off x="493637" y="580390"/>
            <a:ext cx="9908934" cy="1648351"/>
            <a:chOff x="493637" y="580390"/>
            <a:chExt cx="9908934" cy="1648351"/>
          </a:xfrm>
        </p:grpSpPr>
        <p:sp>
          <p:nvSpPr>
            <p:cNvPr id="8" name="文本框 7"/>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9" name="矩形 8"/>
            <p:cNvSpPr/>
            <p:nvPr/>
          </p:nvSpPr>
          <p:spPr>
            <a:xfrm>
              <a:off x="493637" y="1649095"/>
              <a:ext cx="5996063"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dirty="0">
                  <a:solidFill>
                    <a:srgbClr val="FF0000"/>
                  </a:solidFill>
                  <a:latin typeface="新宋体" panose="02010609030101010101" charset="-122"/>
                  <a:cs typeface="新宋体" panose="02010609030101010101" charset="-122"/>
                </a:rPr>
                <a:t>像素间基本关系</a:t>
              </a:r>
            </a:p>
          </p:txBody>
        </p:sp>
      </p:grpSp>
      <p:sp>
        <p:nvSpPr>
          <p:cNvPr id="10" name="文本框 9"/>
          <p:cNvSpPr txBox="1"/>
          <p:nvPr/>
        </p:nvSpPr>
        <p:spPr>
          <a:xfrm>
            <a:off x="546100" y="2378321"/>
            <a:ext cx="7173595" cy="584775"/>
          </a:xfrm>
          <a:prstGeom prst="rect">
            <a:avLst/>
          </a:prstGeom>
          <a:noFill/>
        </p:spPr>
        <p:txBody>
          <a:bodyPr wrap="square" rtlCol="0">
            <a:spAutoFit/>
          </a:bodyPr>
          <a:lstStyle/>
          <a:p>
            <a:pPr algn="l"/>
            <a:r>
              <a:rPr lang="zh-CN" altLang="en-US" sz="3200" b="1" spc="-15" dirty="0" smtClean="0">
                <a:latin typeface="新宋体" panose="02010609030101010101" charset="-122"/>
                <a:cs typeface="新宋体" panose="02010609030101010101" charset="-122"/>
                <a:sym typeface="+mn-ea"/>
              </a:rPr>
              <a:t>插值操作</a:t>
            </a:r>
            <a:endParaRPr lang="en-US" altLang="zh-CN" sz="3200" b="1" spc="-15" dirty="0" smtClean="0">
              <a:latin typeface="新宋体" panose="02010609030101010101" charset="-122"/>
              <a:cs typeface="新宋体" panose="02010609030101010101" charset="-122"/>
              <a:sym typeface="+mn-ea"/>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1096" y="1677670"/>
            <a:ext cx="3569344" cy="3413186"/>
          </a:xfrm>
          <a:prstGeom prst="rect">
            <a:avLst/>
          </a:prstGeom>
        </p:spPr>
      </p:pic>
      <mc:AlternateContent xmlns:mc="http://schemas.openxmlformats.org/markup-compatibility/2006" xmlns:a14="http://schemas.microsoft.com/office/drawing/2010/main">
        <mc:Choice Requires="a14">
          <p:sp>
            <p:nvSpPr>
              <p:cNvPr id="12" name="文本框 11"/>
              <p:cNvSpPr txBox="1"/>
              <p:nvPr/>
            </p:nvSpPr>
            <p:spPr>
              <a:xfrm>
                <a:off x="850900" y="3683150"/>
                <a:ext cx="5982860" cy="28498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400" i="1" smtClean="0">
                          <a:solidFill>
                            <a:prstClr val="black"/>
                          </a:solidFill>
                          <a:latin typeface="Cambria Math" panose="02040503050406030204" pitchFamily="18" charset="0"/>
                        </a:rPr>
                        <m:t>𝑓</m:t>
                      </m:r>
                      <m:d>
                        <m:dPr>
                          <m:ctrlPr>
                            <a:rPr lang="en-US" altLang="zh-CN" sz="2400" i="1" smtClean="0">
                              <a:solidFill>
                                <a:prstClr val="black"/>
                              </a:solidFill>
                              <a:latin typeface="Cambria Math" panose="02040503050406030204" pitchFamily="18" charset="0"/>
                            </a:rPr>
                          </m:ctrlPr>
                        </m:dPr>
                        <m:e>
                          <m:r>
                            <a:rPr lang="en-US" altLang="zh-CN" sz="2400" i="1" smtClean="0">
                              <a:solidFill>
                                <a:prstClr val="black"/>
                              </a:solidFill>
                              <a:latin typeface="Cambria Math" panose="02040503050406030204" pitchFamily="18" charset="0"/>
                            </a:rPr>
                            <m:t>𝑃</m:t>
                          </m:r>
                        </m:e>
                      </m:d>
                      <m:r>
                        <a:rPr lang="en-US" altLang="zh-CN" sz="2400" i="1" smtClean="0">
                          <a:solidFill>
                            <a:prstClr val="black"/>
                          </a:solidFill>
                          <a:latin typeface="Cambria Math" panose="02040503050406030204" pitchFamily="18" charset="0"/>
                        </a:rPr>
                        <m:t>=</m:t>
                      </m:r>
                      <m:f>
                        <m:fPr>
                          <m:ctrlPr>
                            <a:rPr lang="en-US" altLang="zh-CN" sz="2400" i="1" smtClean="0">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smtClean="0">
                                  <a:solidFill>
                                    <a:prstClr val="black"/>
                                  </a:solidFill>
                                  <a:latin typeface="Cambria Math" panose="02040503050406030204" pitchFamily="18" charset="0"/>
                                </a:rPr>
                                <m:t>𝑄</m:t>
                              </m:r>
                              <m:r>
                                <a:rPr lang="en-US" altLang="zh-CN" sz="2400" i="1" baseline="-25000">
                                  <a:solidFill>
                                    <a:prstClr val="black"/>
                                  </a:solidFill>
                                  <a:latin typeface="Cambria Math" panose="02040503050406030204" pitchFamily="18" charset="0"/>
                                </a:rPr>
                                <m:t>1</m:t>
                              </m:r>
                              <m:r>
                                <a:rPr lang="en-US" altLang="zh-CN" sz="2400" i="1" baseline="-25000" smtClean="0">
                                  <a:solidFill>
                                    <a:prstClr val="black"/>
                                  </a:solidFill>
                                  <a:latin typeface="Cambria Math" panose="02040503050406030204" pitchFamily="18" charset="0"/>
                                </a:rPr>
                                <m:t>1</m:t>
                              </m:r>
                            </m:e>
                          </m:d>
                        </m:num>
                        <m:den>
                          <m:d>
                            <m:dPr>
                              <m:ctrlPr>
                                <a:rPr lang="en-US" altLang="zh-CN" sz="2400" i="1" smtClean="0">
                                  <a:solidFill>
                                    <a:prstClr val="black"/>
                                  </a:solidFill>
                                  <a:latin typeface="Cambria Math" panose="02040503050406030204" pitchFamily="18" charset="0"/>
                                </a:rPr>
                              </m:ctrlPr>
                            </m:dPr>
                            <m:e>
                              <m:r>
                                <a:rPr lang="en-US" altLang="zh-CN" sz="2400" i="1" smtClean="0">
                                  <a:solidFill>
                                    <a:prstClr val="black"/>
                                  </a:solidFill>
                                  <a:latin typeface="Cambria Math" panose="02040503050406030204" pitchFamily="18" charset="0"/>
                                </a:rPr>
                                <m:t>𝑥</m:t>
                              </m:r>
                              <m:r>
                                <a:rPr lang="en-US" altLang="zh-CN" sz="2400" i="1" baseline="-25000" smtClean="0">
                                  <a:solidFill>
                                    <a:prstClr val="black"/>
                                  </a:solidFill>
                                  <a:latin typeface="Cambria Math" panose="02040503050406030204" pitchFamily="18" charset="0"/>
                                </a:rPr>
                                <m:t>2</m:t>
                              </m:r>
                              <m:r>
                                <a:rPr lang="en-US" altLang="zh-CN" sz="2400" i="1" smtClean="0">
                                  <a:solidFill>
                                    <a:prstClr val="black"/>
                                  </a:solidFill>
                                  <a:latin typeface="Cambria Math" panose="02040503050406030204" pitchFamily="18" charset="0"/>
                                </a:rPr>
                                <m:t>−</m:t>
                              </m:r>
                              <m:r>
                                <a:rPr lang="en-US" altLang="zh-CN" sz="2400" i="1" smtClean="0">
                                  <a:solidFill>
                                    <a:prstClr val="black"/>
                                  </a:solidFill>
                                  <a:latin typeface="Cambria Math" panose="02040503050406030204" pitchFamily="18" charset="0"/>
                                </a:rPr>
                                <m:t>𝑥</m:t>
                              </m:r>
                              <m:r>
                                <a:rPr lang="en-US" altLang="zh-CN" sz="2400" i="1" baseline="-25000" smtClean="0">
                                  <a:solidFill>
                                    <a:prstClr val="black"/>
                                  </a:solidFill>
                                  <a:latin typeface="Cambria Math" panose="02040503050406030204" pitchFamily="18" charset="0"/>
                                </a:rPr>
                                <m:t>1</m:t>
                              </m:r>
                            </m:e>
                          </m:d>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𝑦</m:t>
                              </m:r>
                              <m:r>
                                <a:rPr lang="en-US" altLang="zh-CN" sz="2400" i="1" baseline="-25000">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baseline="-25000">
                                  <a:solidFill>
                                    <a:prstClr val="black"/>
                                  </a:solidFill>
                                  <a:latin typeface="Cambria Math" panose="02040503050406030204" pitchFamily="18" charset="0"/>
                                </a:rPr>
                                <m:t>1</m:t>
                              </m:r>
                            </m:e>
                          </m:d>
                        </m:den>
                      </m:f>
                      <m:d>
                        <m:dPr>
                          <m:ctrlPr>
                            <a:rPr lang="en-US" altLang="zh-CN" sz="240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𝑦</m:t>
                          </m:r>
                          <m:r>
                            <a:rPr lang="en-US" altLang="zh-CN" sz="2400" i="1" baseline="-25000">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d>
                        <m:dPr>
                          <m:ctrlPr>
                            <a:rPr lang="en-US" altLang="zh-CN" sz="2400" i="1">
                              <a:solidFill>
                                <a:prstClr val="black"/>
                              </a:solidFill>
                              <a:latin typeface="Cambria Math" panose="02040503050406030204" pitchFamily="18" charset="0"/>
                            </a:rPr>
                          </m:ctrlPr>
                        </m:dPr>
                        <m:e>
                          <m:r>
                            <a:rPr lang="en-US" altLang="zh-CN" sz="2400" i="1" smtClean="0">
                              <a:solidFill>
                                <a:prstClr val="black"/>
                              </a:solidFill>
                              <a:latin typeface="Cambria Math" panose="02040503050406030204" pitchFamily="18" charset="0"/>
                            </a:rPr>
                            <m:t>𝑥</m:t>
                          </m:r>
                          <m:r>
                            <a:rPr lang="en-US" altLang="zh-CN" sz="2400" i="1" baseline="-25000">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m:t>
                          </m:r>
                          <m:r>
                            <a:rPr lang="en-US" altLang="zh-CN" sz="2400" i="1" smtClean="0">
                              <a:solidFill>
                                <a:prstClr val="black"/>
                              </a:solidFill>
                              <a:latin typeface="Cambria Math" panose="02040503050406030204" pitchFamily="18" charset="0"/>
                            </a:rPr>
                            <m:t>𝑥</m:t>
                          </m:r>
                        </m:e>
                      </m:d>
                    </m:oMath>
                  </m:oMathPara>
                </a14:m>
                <a:endParaRPr lang="en-US" altLang="zh-CN" sz="2800" dirty="0" smtClean="0">
                  <a:solidFill>
                    <a:prstClr val="black"/>
                  </a:solidFill>
                  <a:latin typeface="等线" panose="020F0502020204030204"/>
                  <a:ea typeface="等线" panose="02010600030101010101" pitchFamily="2" charset="-122"/>
                </a:endParaRPr>
              </a:p>
              <a:p>
                <a:r>
                  <a:rPr lang="en-US" altLang="zh-CN" sz="2800" dirty="0" smtClean="0">
                    <a:solidFill>
                      <a:prstClr val="black"/>
                    </a:solidFill>
                    <a:latin typeface="等线" panose="020F0502020204030204"/>
                    <a:ea typeface="等线" panose="02010600030101010101" pitchFamily="2" charset="-122"/>
                  </a:rPr>
                  <a:t>	+</a:t>
                </a:r>
                <a14:m>
                  <m:oMath xmlns:m="http://schemas.openxmlformats.org/officeDocument/2006/math">
                    <m:f>
                      <m:fPr>
                        <m:ctrlPr>
                          <a:rPr lang="en-US" altLang="zh-CN" sz="2800" i="1">
                            <a:solidFill>
                              <a:prstClr val="black"/>
                            </a:solidFill>
                            <a:latin typeface="Cambria Math" panose="02040503050406030204" pitchFamily="18" charset="0"/>
                          </a:rPr>
                        </m:ctrlPr>
                      </m:fPr>
                      <m:num>
                        <m:r>
                          <a:rPr lang="en-US" altLang="zh-CN" sz="2800" i="1">
                            <a:solidFill>
                              <a:prstClr val="black"/>
                            </a:solidFill>
                            <a:latin typeface="Cambria Math" panose="02040503050406030204" pitchFamily="18" charset="0"/>
                          </a:rPr>
                          <m:t>𝑓</m:t>
                        </m:r>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𝑄</m:t>
                            </m:r>
                            <m:r>
                              <a:rPr lang="en-US" altLang="zh-CN" sz="2800" i="1" baseline="-25000" smtClean="0">
                                <a:solidFill>
                                  <a:prstClr val="black"/>
                                </a:solidFill>
                                <a:latin typeface="Cambria Math" panose="02040503050406030204" pitchFamily="18" charset="0"/>
                              </a:rPr>
                              <m:t>2</m:t>
                            </m:r>
                            <m:r>
                              <a:rPr lang="en-US" altLang="zh-CN" sz="2800" i="1" baseline="-25000">
                                <a:solidFill>
                                  <a:prstClr val="black"/>
                                </a:solidFill>
                                <a:latin typeface="Cambria Math" panose="02040503050406030204" pitchFamily="18" charset="0"/>
                              </a:rPr>
                              <m:t>1</m:t>
                            </m:r>
                          </m:e>
                        </m:d>
                      </m:num>
                      <m:den>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𝑥</m:t>
                            </m:r>
                            <m:r>
                              <a:rPr lang="en-US" altLang="zh-CN" sz="2800" i="1" baseline="-25000">
                                <a:solidFill>
                                  <a:prstClr val="black"/>
                                </a:solidFill>
                                <a:latin typeface="Cambria Math" panose="02040503050406030204" pitchFamily="18" charset="0"/>
                              </a:rPr>
                              <m:t>2</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𝑥</m:t>
                            </m:r>
                            <m:r>
                              <a:rPr lang="en-US" altLang="zh-CN" sz="2800" i="1" baseline="-25000">
                                <a:solidFill>
                                  <a:prstClr val="black"/>
                                </a:solidFill>
                                <a:latin typeface="Cambria Math" panose="02040503050406030204" pitchFamily="18" charset="0"/>
                              </a:rPr>
                              <m:t>1</m:t>
                            </m:r>
                          </m:e>
                        </m:d>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𝑦</m:t>
                            </m:r>
                            <m:r>
                              <a:rPr lang="en-US" altLang="zh-CN" sz="2800" i="1" baseline="-25000">
                                <a:solidFill>
                                  <a:prstClr val="black"/>
                                </a:solidFill>
                                <a:latin typeface="Cambria Math" panose="02040503050406030204" pitchFamily="18" charset="0"/>
                              </a:rPr>
                              <m:t>2</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𝑦</m:t>
                            </m:r>
                            <m:r>
                              <a:rPr lang="en-US" altLang="zh-CN" sz="2800" i="1" baseline="-25000">
                                <a:solidFill>
                                  <a:prstClr val="black"/>
                                </a:solidFill>
                                <a:latin typeface="Cambria Math" panose="02040503050406030204" pitchFamily="18" charset="0"/>
                              </a:rPr>
                              <m:t>1</m:t>
                            </m:r>
                          </m:e>
                        </m:d>
                      </m:den>
                    </m:f>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𝑦</m:t>
                        </m:r>
                        <m:r>
                          <a:rPr lang="en-US" altLang="zh-CN" sz="2800" i="1" baseline="-25000">
                            <a:solidFill>
                              <a:prstClr val="black"/>
                            </a:solidFill>
                            <a:latin typeface="Cambria Math" panose="02040503050406030204" pitchFamily="18" charset="0"/>
                          </a:rPr>
                          <m:t>2</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𝑦</m:t>
                        </m:r>
                      </m:e>
                    </m:d>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𝑥</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𝑥</m:t>
                        </m:r>
                        <m:r>
                          <a:rPr lang="en-US" altLang="zh-CN" sz="2800" i="1" baseline="-25000" smtClean="0">
                            <a:solidFill>
                              <a:prstClr val="black"/>
                            </a:solidFill>
                            <a:latin typeface="Cambria Math" panose="02040503050406030204" pitchFamily="18" charset="0"/>
                          </a:rPr>
                          <m:t>1</m:t>
                        </m:r>
                      </m:e>
                    </m:d>
                  </m:oMath>
                </a14:m>
                <a:endParaRPr lang="en-US" altLang="zh-CN" sz="2800" baseline="-25000" dirty="0" smtClean="0">
                  <a:solidFill>
                    <a:prstClr val="black"/>
                  </a:solidFill>
                  <a:latin typeface="等线" panose="020F0502020204030204"/>
                </a:endParaRPr>
              </a:p>
              <a:p>
                <a:r>
                  <a:rPr lang="en-US" altLang="zh-CN" sz="2800" dirty="0" smtClean="0">
                    <a:solidFill>
                      <a:prstClr val="black"/>
                    </a:solidFill>
                    <a:latin typeface="等线" panose="020F0502020204030204"/>
                    <a:ea typeface="等线" panose="02010600030101010101" pitchFamily="2" charset="-122"/>
                  </a:rPr>
                  <a:t>	+</a:t>
                </a:r>
                <a14:m>
                  <m:oMath xmlns:m="http://schemas.openxmlformats.org/officeDocument/2006/math">
                    <m:f>
                      <m:fPr>
                        <m:ctrlPr>
                          <a:rPr lang="en-US" altLang="zh-CN" sz="2800" i="1">
                            <a:solidFill>
                              <a:prstClr val="black"/>
                            </a:solidFill>
                            <a:latin typeface="Cambria Math" panose="02040503050406030204" pitchFamily="18" charset="0"/>
                          </a:rPr>
                        </m:ctrlPr>
                      </m:fPr>
                      <m:num>
                        <m:r>
                          <a:rPr lang="en-US" altLang="zh-CN" sz="2800" i="1">
                            <a:solidFill>
                              <a:prstClr val="black"/>
                            </a:solidFill>
                            <a:latin typeface="Cambria Math" panose="02040503050406030204" pitchFamily="18" charset="0"/>
                          </a:rPr>
                          <m:t>𝑓</m:t>
                        </m:r>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𝑄</m:t>
                            </m:r>
                            <m:r>
                              <a:rPr lang="en-US" altLang="zh-CN" sz="2800" i="1" baseline="-25000">
                                <a:solidFill>
                                  <a:prstClr val="black"/>
                                </a:solidFill>
                                <a:latin typeface="Cambria Math" panose="02040503050406030204" pitchFamily="18" charset="0"/>
                              </a:rPr>
                              <m:t>1</m:t>
                            </m:r>
                            <m:r>
                              <a:rPr lang="en-US" altLang="zh-CN" sz="2800" i="1" baseline="-25000" smtClean="0">
                                <a:solidFill>
                                  <a:prstClr val="black"/>
                                </a:solidFill>
                                <a:latin typeface="Cambria Math" panose="02040503050406030204" pitchFamily="18" charset="0"/>
                              </a:rPr>
                              <m:t>2</m:t>
                            </m:r>
                          </m:e>
                        </m:d>
                      </m:num>
                      <m:den>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𝑥</m:t>
                            </m:r>
                            <m:r>
                              <a:rPr lang="en-US" altLang="zh-CN" sz="2800" i="1" baseline="-25000">
                                <a:solidFill>
                                  <a:prstClr val="black"/>
                                </a:solidFill>
                                <a:latin typeface="Cambria Math" panose="02040503050406030204" pitchFamily="18" charset="0"/>
                              </a:rPr>
                              <m:t>2</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𝑥</m:t>
                            </m:r>
                            <m:r>
                              <a:rPr lang="en-US" altLang="zh-CN" sz="2800" i="1" baseline="-25000">
                                <a:solidFill>
                                  <a:prstClr val="black"/>
                                </a:solidFill>
                                <a:latin typeface="Cambria Math" panose="02040503050406030204" pitchFamily="18" charset="0"/>
                              </a:rPr>
                              <m:t>1</m:t>
                            </m:r>
                          </m:e>
                        </m:d>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𝑦</m:t>
                            </m:r>
                            <m:r>
                              <a:rPr lang="en-US" altLang="zh-CN" sz="2800" i="1" baseline="-25000">
                                <a:solidFill>
                                  <a:prstClr val="black"/>
                                </a:solidFill>
                                <a:latin typeface="Cambria Math" panose="02040503050406030204" pitchFamily="18" charset="0"/>
                              </a:rPr>
                              <m:t>2</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𝑦</m:t>
                            </m:r>
                            <m:r>
                              <a:rPr lang="en-US" altLang="zh-CN" sz="2800" i="1" baseline="-25000">
                                <a:solidFill>
                                  <a:prstClr val="black"/>
                                </a:solidFill>
                                <a:latin typeface="Cambria Math" panose="02040503050406030204" pitchFamily="18" charset="0"/>
                              </a:rPr>
                              <m:t>1</m:t>
                            </m:r>
                          </m:e>
                        </m:d>
                      </m:den>
                    </m:f>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𝑦</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𝑦</m:t>
                        </m:r>
                        <m:r>
                          <a:rPr lang="en-US" altLang="zh-CN" sz="2800" i="1" baseline="-25000" smtClean="0">
                            <a:solidFill>
                              <a:prstClr val="black"/>
                            </a:solidFill>
                            <a:latin typeface="Cambria Math" panose="02040503050406030204" pitchFamily="18" charset="0"/>
                          </a:rPr>
                          <m:t>1</m:t>
                        </m:r>
                      </m:e>
                    </m:d>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𝑥</m:t>
                        </m:r>
                        <m:r>
                          <a:rPr lang="en-US" altLang="zh-CN" sz="2800" i="1" baseline="-25000">
                            <a:solidFill>
                              <a:prstClr val="black"/>
                            </a:solidFill>
                            <a:latin typeface="Cambria Math" panose="02040503050406030204" pitchFamily="18" charset="0"/>
                          </a:rPr>
                          <m:t>2</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𝑥</m:t>
                        </m:r>
                      </m:e>
                    </m:d>
                  </m:oMath>
                </a14:m>
                <a:endParaRPr lang="en-US" altLang="zh-CN" sz="2800" dirty="0" smtClean="0">
                  <a:solidFill>
                    <a:prstClr val="black"/>
                  </a:solidFill>
                  <a:latin typeface="等线" panose="020F0502020204030204"/>
                  <a:ea typeface="等线" panose="02010600030101010101" pitchFamily="2" charset="-122"/>
                </a:endParaRPr>
              </a:p>
              <a:p>
                <a:r>
                  <a:rPr lang="en-US" altLang="zh-CN" sz="2800" dirty="0" smtClean="0">
                    <a:solidFill>
                      <a:prstClr val="black"/>
                    </a:solidFill>
                    <a:latin typeface="等线" panose="020F0502020204030204"/>
                    <a:ea typeface="等线" panose="02010600030101010101" pitchFamily="2" charset="-122"/>
                  </a:rPr>
                  <a:t>	+</a:t>
                </a:r>
                <a14:m>
                  <m:oMath xmlns:m="http://schemas.openxmlformats.org/officeDocument/2006/math">
                    <m:f>
                      <m:fPr>
                        <m:ctrlPr>
                          <a:rPr lang="en-US" altLang="zh-CN" sz="2800" i="1">
                            <a:solidFill>
                              <a:prstClr val="black"/>
                            </a:solidFill>
                            <a:latin typeface="Cambria Math" panose="02040503050406030204" pitchFamily="18" charset="0"/>
                          </a:rPr>
                        </m:ctrlPr>
                      </m:fPr>
                      <m:num>
                        <m:r>
                          <a:rPr lang="en-US" altLang="zh-CN" sz="2800" i="1">
                            <a:solidFill>
                              <a:prstClr val="black"/>
                            </a:solidFill>
                            <a:latin typeface="Cambria Math" panose="02040503050406030204" pitchFamily="18" charset="0"/>
                          </a:rPr>
                          <m:t>𝑓</m:t>
                        </m:r>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𝑄</m:t>
                            </m:r>
                            <m:r>
                              <a:rPr lang="en-US" altLang="zh-CN" sz="2800" i="1" baseline="-25000">
                                <a:solidFill>
                                  <a:prstClr val="black"/>
                                </a:solidFill>
                                <a:latin typeface="Cambria Math" panose="02040503050406030204" pitchFamily="18" charset="0"/>
                              </a:rPr>
                              <m:t>21</m:t>
                            </m:r>
                          </m:e>
                        </m:d>
                      </m:num>
                      <m:den>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𝑥</m:t>
                            </m:r>
                            <m:r>
                              <a:rPr lang="en-US" altLang="zh-CN" sz="2800" i="1" baseline="-25000">
                                <a:solidFill>
                                  <a:prstClr val="black"/>
                                </a:solidFill>
                                <a:latin typeface="Cambria Math" panose="02040503050406030204" pitchFamily="18" charset="0"/>
                              </a:rPr>
                              <m:t>2</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𝑥</m:t>
                            </m:r>
                            <m:r>
                              <a:rPr lang="en-US" altLang="zh-CN" sz="2800" i="1" baseline="-25000">
                                <a:solidFill>
                                  <a:prstClr val="black"/>
                                </a:solidFill>
                                <a:latin typeface="Cambria Math" panose="02040503050406030204" pitchFamily="18" charset="0"/>
                              </a:rPr>
                              <m:t>1</m:t>
                            </m:r>
                          </m:e>
                        </m:d>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𝑦</m:t>
                            </m:r>
                            <m:r>
                              <a:rPr lang="en-US" altLang="zh-CN" sz="2800" i="1" baseline="-25000">
                                <a:solidFill>
                                  <a:prstClr val="black"/>
                                </a:solidFill>
                                <a:latin typeface="Cambria Math" panose="02040503050406030204" pitchFamily="18" charset="0"/>
                              </a:rPr>
                              <m:t>2</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𝑦</m:t>
                            </m:r>
                            <m:r>
                              <a:rPr lang="en-US" altLang="zh-CN" sz="2800" i="1" baseline="-25000">
                                <a:solidFill>
                                  <a:prstClr val="black"/>
                                </a:solidFill>
                                <a:latin typeface="Cambria Math" panose="02040503050406030204" pitchFamily="18" charset="0"/>
                              </a:rPr>
                              <m:t>1</m:t>
                            </m:r>
                          </m:e>
                        </m:d>
                      </m:den>
                    </m:f>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𝑦</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𝑦</m:t>
                        </m:r>
                        <m:r>
                          <a:rPr lang="en-US" altLang="zh-CN" sz="2800" i="1" baseline="-25000" smtClean="0">
                            <a:solidFill>
                              <a:prstClr val="black"/>
                            </a:solidFill>
                            <a:latin typeface="Cambria Math" panose="02040503050406030204" pitchFamily="18" charset="0"/>
                          </a:rPr>
                          <m:t>1</m:t>
                        </m:r>
                      </m:e>
                    </m:d>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𝑥</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𝑥</m:t>
                        </m:r>
                        <m:r>
                          <a:rPr lang="en-US" altLang="zh-CN" sz="2800" i="1" baseline="-25000">
                            <a:solidFill>
                              <a:prstClr val="black"/>
                            </a:solidFill>
                            <a:latin typeface="Cambria Math" panose="02040503050406030204" pitchFamily="18" charset="0"/>
                          </a:rPr>
                          <m:t>1</m:t>
                        </m:r>
                      </m:e>
                    </m:d>
                  </m:oMath>
                </a14:m>
                <a:endParaRPr lang="zh-CN" altLang="en-US" sz="2800" dirty="0">
                  <a:solidFill>
                    <a:prstClr val="black"/>
                  </a:solidFill>
                  <a:latin typeface="等线" panose="020F0502020204030204"/>
                  <a:ea typeface="等线" panose="02010600030101010101" pitchFamily="2" charset="-122"/>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850900" y="3683150"/>
                <a:ext cx="5982860" cy="2849883"/>
              </a:xfrm>
              <a:prstGeom prst="rect">
                <a:avLst/>
              </a:prstGeom>
              <a:blipFill>
                <a:blip r:embed="rId3"/>
                <a:stretch>
                  <a:fillRect l="-102" b="-1709"/>
                </a:stretch>
              </a:blipFill>
            </p:spPr>
            <p:txBody>
              <a:bodyPr/>
              <a:lstStyle/>
              <a:p>
                <a:r>
                  <a:rPr lang="zh-CN" altLang="en-US">
                    <a:noFill/>
                  </a:rPr>
                  <a:t> </a:t>
                </a:r>
              </a:p>
            </p:txBody>
          </p:sp>
        </mc:Fallback>
      </mc:AlternateContent>
      <p:sp>
        <p:nvSpPr>
          <p:cNvPr id="3" name="矩形 2"/>
          <p:cNvSpPr/>
          <p:nvPr/>
        </p:nvSpPr>
        <p:spPr>
          <a:xfrm>
            <a:off x="694268" y="3182334"/>
            <a:ext cx="4724400" cy="461665"/>
          </a:xfrm>
          <a:prstGeom prst="rect">
            <a:avLst/>
          </a:prstGeom>
        </p:spPr>
        <p:txBody>
          <a:bodyPr wrap="square">
            <a:spAutoFit/>
          </a:bodyPr>
          <a:lstStyle/>
          <a:p>
            <a:r>
              <a:rPr lang="zh-CN" altLang="en-US" sz="2400" b="1" spc="-15" dirty="0" smtClean="0">
                <a:latin typeface="新宋体" panose="02010609030101010101" charset="-122"/>
                <a:cs typeface="新宋体" panose="02010609030101010101" charset="-122"/>
                <a:sym typeface="+mn-ea"/>
              </a:rPr>
              <a:t>二</a:t>
            </a:r>
            <a:r>
              <a:rPr lang="zh-CN" altLang="en-US" sz="2400" b="1" spc="-15" dirty="0">
                <a:latin typeface="新宋体" panose="02010609030101010101" charset="-122"/>
                <a:cs typeface="新宋体" panose="02010609030101010101" charset="-122"/>
                <a:sym typeface="+mn-ea"/>
              </a:rPr>
              <a:t>次线性插值</a:t>
            </a:r>
            <a:endParaRPr lang="en-US" altLang="zh-CN" sz="2400" b="1" spc="-15" dirty="0">
              <a:latin typeface="新宋体" panose="02010609030101010101" charset="-122"/>
              <a:cs typeface="新宋体" panose="02010609030101010101" charset="-122"/>
              <a:sym typeface="+mn-ea"/>
            </a:endParaRPr>
          </a:p>
        </p:txBody>
      </p:sp>
    </p:spTree>
    <p:extLst>
      <p:ext uri="{BB962C8B-B14F-4D97-AF65-F5344CB8AC3E}">
        <p14:creationId xmlns:p14="http://schemas.microsoft.com/office/powerpoint/2010/main" val="248028977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6F15528-21DE-4FAA-801E-634DDDAF4B2B}" type="slidenum">
              <a:rPr/>
              <a:t>103</a:t>
            </a:fld>
            <a:endParaRPr/>
          </a:p>
        </p:txBody>
      </p:sp>
      <p:grpSp>
        <p:nvGrpSpPr>
          <p:cNvPr id="7" name="组合 6"/>
          <p:cNvGrpSpPr/>
          <p:nvPr/>
        </p:nvGrpSpPr>
        <p:grpSpPr>
          <a:xfrm>
            <a:off x="493637" y="580390"/>
            <a:ext cx="9908934" cy="1648351"/>
            <a:chOff x="493637" y="580390"/>
            <a:chExt cx="9908934" cy="1648351"/>
          </a:xfrm>
        </p:grpSpPr>
        <p:sp>
          <p:nvSpPr>
            <p:cNvPr id="8" name="文本框 7"/>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9" name="矩形 8"/>
            <p:cNvSpPr/>
            <p:nvPr/>
          </p:nvSpPr>
          <p:spPr>
            <a:xfrm>
              <a:off x="493637" y="1649095"/>
              <a:ext cx="5996063"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dirty="0">
                  <a:solidFill>
                    <a:srgbClr val="FF0000"/>
                  </a:solidFill>
                  <a:latin typeface="新宋体" panose="02010609030101010101" charset="-122"/>
                  <a:cs typeface="新宋体" panose="02010609030101010101" charset="-122"/>
                </a:rPr>
                <a:t>像素间基本关系</a:t>
              </a:r>
            </a:p>
          </p:txBody>
        </p:sp>
      </p:grpSp>
      <p:sp>
        <p:nvSpPr>
          <p:cNvPr id="10" name="文本框 9"/>
          <p:cNvSpPr txBox="1"/>
          <p:nvPr/>
        </p:nvSpPr>
        <p:spPr>
          <a:xfrm>
            <a:off x="546100" y="2378321"/>
            <a:ext cx="7173595" cy="584775"/>
          </a:xfrm>
          <a:prstGeom prst="rect">
            <a:avLst/>
          </a:prstGeom>
          <a:noFill/>
        </p:spPr>
        <p:txBody>
          <a:bodyPr wrap="square" rtlCol="0">
            <a:spAutoFit/>
          </a:bodyPr>
          <a:lstStyle/>
          <a:p>
            <a:pPr algn="l"/>
            <a:r>
              <a:rPr lang="zh-CN" altLang="en-US" sz="3200" b="1" spc="-15" dirty="0" smtClean="0">
                <a:latin typeface="新宋体" panose="02010609030101010101" charset="-122"/>
                <a:cs typeface="新宋体" panose="02010609030101010101" charset="-122"/>
                <a:sym typeface="+mn-ea"/>
              </a:rPr>
              <a:t>插值操作</a:t>
            </a:r>
            <a:endParaRPr lang="en-US" altLang="zh-CN" sz="3200" b="1" spc="-15" dirty="0" smtClean="0">
              <a:latin typeface="新宋体" panose="02010609030101010101" charset="-122"/>
              <a:cs typeface="新宋体" panose="02010609030101010101" charset="-122"/>
              <a:sym typeface="+mn-ea"/>
            </a:endParaRPr>
          </a:p>
        </p:txBody>
      </p:sp>
      <p:sp>
        <p:nvSpPr>
          <p:cNvPr id="3" name="矩形 2"/>
          <p:cNvSpPr/>
          <p:nvPr/>
        </p:nvSpPr>
        <p:spPr>
          <a:xfrm>
            <a:off x="694267" y="3182334"/>
            <a:ext cx="9708303" cy="1200329"/>
          </a:xfrm>
          <a:prstGeom prst="rect">
            <a:avLst/>
          </a:prstGeom>
        </p:spPr>
        <p:txBody>
          <a:bodyPr wrap="square">
            <a:spAutoFit/>
          </a:bodyPr>
          <a:lstStyle/>
          <a:p>
            <a:r>
              <a:rPr lang="zh-CN" altLang="en-US" sz="2400" b="1" spc="-15" dirty="0" smtClean="0">
                <a:latin typeface="新宋体" panose="02010609030101010101" charset="-122"/>
                <a:cs typeface="新宋体" panose="02010609030101010101" charset="-122"/>
                <a:sym typeface="+mn-ea"/>
              </a:rPr>
              <a:t>三次</a:t>
            </a:r>
            <a:r>
              <a:rPr lang="zh-CN" altLang="en-US" sz="2400" b="1" spc="-15" dirty="0">
                <a:latin typeface="新宋体" panose="02010609030101010101" charset="-122"/>
                <a:cs typeface="新宋体" panose="02010609030101010101" charset="-122"/>
                <a:sym typeface="+mn-ea"/>
              </a:rPr>
              <a:t>线性插</a:t>
            </a:r>
            <a:r>
              <a:rPr lang="zh-CN" altLang="en-US" sz="2400" b="1" spc="-15" dirty="0" smtClean="0">
                <a:latin typeface="新宋体" panose="02010609030101010101" charset="-122"/>
                <a:cs typeface="新宋体" panose="02010609030101010101" charset="-122"/>
                <a:sym typeface="+mn-ea"/>
              </a:rPr>
              <a:t>值，</a:t>
            </a:r>
            <a:r>
              <a:rPr lang="zh-CN" altLang="en-US" sz="2400" b="1" spc="-15" dirty="0">
                <a:latin typeface="新宋体" panose="02010609030101010101" charset="-122"/>
                <a:cs typeface="新宋体" panose="02010609030101010101" charset="-122"/>
              </a:rPr>
              <a:t>利用待采样点周围</a:t>
            </a:r>
            <a:r>
              <a:rPr lang="en-US" altLang="zh-CN" sz="2400" b="1" spc="-15" dirty="0">
                <a:latin typeface="新宋体" panose="02010609030101010101" charset="-122"/>
                <a:cs typeface="新宋体" panose="02010609030101010101" charset="-122"/>
              </a:rPr>
              <a:t>16</a:t>
            </a:r>
            <a:r>
              <a:rPr lang="zh-CN" altLang="en-US" sz="2400" b="1" spc="-15" dirty="0">
                <a:latin typeface="新宋体" panose="02010609030101010101" charset="-122"/>
                <a:cs typeface="新宋体" panose="02010609030101010101" charset="-122"/>
              </a:rPr>
              <a:t>个点的灰度值作三次插值，不仅考虑到</a:t>
            </a:r>
            <a:r>
              <a:rPr lang="en-US" altLang="zh-CN" sz="2400" b="1" spc="-15" dirty="0">
                <a:latin typeface="新宋体" panose="02010609030101010101" charset="-122"/>
                <a:cs typeface="新宋体" panose="02010609030101010101" charset="-122"/>
              </a:rPr>
              <a:t>4 </a:t>
            </a:r>
            <a:r>
              <a:rPr lang="zh-CN" altLang="en-US" sz="2400" b="1" spc="-15" dirty="0">
                <a:latin typeface="新宋体" panose="02010609030101010101" charset="-122"/>
                <a:cs typeface="新宋体" panose="02010609030101010101" charset="-122"/>
              </a:rPr>
              <a:t>个直接相邻点的灰度影响</a:t>
            </a:r>
            <a:r>
              <a:rPr lang="zh-CN" altLang="en-US" sz="2400" b="1" spc="-15" dirty="0" smtClean="0">
                <a:latin typeface="新宋体" panose="02010609030101010101" charset="-122"/>
                <a:cs typeface="新宋体" panose="02010609030101010101" charset="-122"/>
              </a:rPr>
              <a:t>，并且考</a:t>
            </a:r>
            <a:r>
              <a:rPr lang="zh-CN" altLang="en-US" sz="2400" b="1" spc="-15" dirty="0">
                <a:latin typeface="新宋体" panose="02010609030101010101" charset="-122"/>
                <a:cs typeface="新宋体" panose="02010609030101010101" charset="-122"/>
              </a:rPr>
              <a:t>虑到各邻点间灰度值变化率的影响。</a:t>
            </a:r>
            <a:endParaRPr lang="en-US" altLang="zh-CN" sz="2400" b="1" spc="-15" dirty="0">
              <a:latin typeface="新宋体" panose="02010609030101010101" charset="-122"/>
              <a:cs typeface="新宋体" panose="02010609030101010101" charset="-122"/>
              <a:sym typeface="+mn-ea"/>
            </a:endParaRPr>
          </a:p>
        </p:txBody>
      </p:sp>
      <mc:AlternateContent xmlns:mc="http://schemas.openxmlformats.org/markup-compatibility/2006" xmlns:a14="http://schemas.microsoft.com/office/drawing/2010/main">
        <mc:Choice Requires="a14">
          <p:sp>
            <p:nvSpPr>
              <p:cNvPr id="4" name="文本框 3"/>
              <p:cNvSpPr txBox="1"/>
              <p:nvPr/>
            </p:nvSpPr>
            <p:spPr>
              <a:xfrm>
                <a:off x="721078" y="4807223"/>
                <a:ext cx="3915957" cy="108010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𝑣</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3</m:t>
                          </m:r>
                        </m:sup>
                        <m:e>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3</m:t>
                              </m:r>
                            </m:sup>
                            <m:e>
                              <m:r>
                                <a:rPr lang="en-US" altLang="zh-CN" sz="2400" b="0" i="1" smtClean="0">
                                  <a:latin typeface="Cambria Math" panose="02040503050406030204" pitchFamily="18" charset="0"/>
                                </a:rPr>
                                <m:t>𝑎</m:t>
                              </m:r>
                              <m:r>
                                <a:rPr lang="en-US" altLang="zh-CN" sz="2400" b="0" i="1" baseline="-25000" smtClean="0">
                                  <a:latin typeface="Cambria Math" panose="02040503050406030204" pitchFamily="18" charset="0"/>
                                </a:rPr>
                                <m:t>𝑥𝑦</m:t>
                              </m:r>
                              <m:r>
                                <a:rPr lang="en-US" altLang="zh-CN" sz="2400" b="0" i="1" smtClean="0">
                                  <a:latin typeface="Cambria Math" panose="02040503050406030204" pitchFamily="18" charset="0"/>
                                </a:rPr>
                                <m:t>𝑥</m:t>
                              </m:r>
                              <m:r>
                                <a:rPr lang="en-US" altLang="zh-CN" sz="2400" b="0" i="1" baseline="30000" smtClean="0">
                                  <a:latin typeface="Cambria Math" panose="02040503050406030204" pitchFamily="18" charset="0"/>
                                </a:rPr>
                                <m:t>𝑖</m:t>
                              </m:r>
                              <m:r>
                                <a:rPr lang="en-US" altLang="zh-CN" sz="2400" b="0" i="1" smtClean="0">
                                  <a:latin typeface="Cambria Math" panose="02040503050406030204" pitchFamily="18" charset="0"/>
                                </a:rPr>
                                <m:t>𝑦</m:t>
                              </m:r>
                              <m:r>
                                <a:rPr lang="en-US" altLang="zh-CN" sz="2400" b="0" i="1" baseline="30000" smtClean="0">
                                  <a:latin typeface="Cambria Math" panose="02040503050406030204" pitchFamily="18" charset="0"/>
                                </a:rPr>
                                <m:t>𝑗</m:t>
                              </m:r>
                            </m:e>
                          </m:nary>
                        </m:e>
                      </m:nary>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721078" y="4807223"/>
                <a:ext cx="3915957" cy="1080104"/>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2148027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6F15528-21DE-4FAA-801E-634DDDAF4B2B}" type="slidenum">
              <a:rPr/>
              <a:t>104</a:t>
            </a:fld>
            <a:endParaRPr/>
          </a:p>
        </p:txBody>
      </p:sp>
      <p:grpSp>
        <p:nvGrpSpPr>
          <p:cNvPr id="7" name="组合 6"/>
          <p:cNvGrpSpPr/>
          <p:nvPr/>
        </p:nvGrpSpPr>
        <p:grpSpPr>
          <a:xfrm>
            <a:off x="493637" y="580390"/>
            <a:ext cx="9908934" cy="1648351"/>
            <a:chOff x="493637" y="580390"/>
            <a:chExt cx="9908934" cy="1648351"/>
          </a:xfrm>
        </p:grpSpPr>
        <p:sp>
          <p:nvSpPr>
            <p:cNvPr id="8" name="文本框 7"/>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9" name="矩形 8"/>
            <p:cNvSpPr/>
            <p:nvPr/>
          </p:nvSpPr>
          <p:spPr>
            <a:xfrm>
              <a:off x="493637" y="1649095"/>
              <a:ext cx="5996063"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dirty="0">
                  <a:solidFill>
                    <a:srgbClr val="FF0000"/>
                  </a:solidFill>
                  <a:latin typeface="新宋体" panose="02010609030101010101" charset="-122"/>
                  <a:cs typeface="新宋体" panose="02010609030101010101" charset="-122"/>
                </a:rPr>
                <a:t>像素间基本关系</a:t>
              </a:r>
            </a:p>
          </p:txBody>
        </p:sp>
      </p:grpSp>
      <p:sp>
        <p:nvSpPr>
          <p:cNvPr id="10" name="文本框 9"/>
          <p:cNvSpPr txBox="1"/>
          <p:nvPr/>
        </p:nvSpPr>
        <p:spPr>
          <a:xfrm>
            <a:off x="546100" y="2378321"/>
            <a:ext cx="7173595" cy="584775"/>
          </a:xfrm>
          <a:prstGeom prst="rect">
            <a:avLst/>
          </a:prstGeom>
          <a:noFill/>
        </p:spPr>
        <p:txBody>
          <a:bodyPr wrap="square" rtlCol="0">
            <a:spAutoFit/>
          </a:bodyPr>
          <a:lstStyle/>
          <a:p>
            <a:pPr algn="l"/>
            <a:r>
              <a:rPr lang="zh-CN" altLang="en-US" sz="3200" b="1" spc="-15" dirty="0" smtClean="0">
                <a:latin typeface="新宋体" panose="02010609030101010101" charset="-122"/>
                <a:cs typeface="新宋体" panose="02010609030101010101" charset="-122"/>
                <a:sym typeface="+mn-ea"/>
              </a:rPr>
              <a:t>插值操作</a:t>
            </a:r>
            <a:endParaRPr lang="en-US" altLang="zh-CN" sz="3200" b="1" spc="-15" dirty="0" smtClean="0">
              <a:latin typeface="新宋体" panose="02010609030101010101" charset="-122"/>
              <a:cs typeface="新宋体" panose="02010609030101010101" charset="-122"/>
              <a:sym typeface="+mn-ea"/>
            </a:endParaRPr>
          </a:p>
        </p:txBody>
      </p:sp>
      <p:sp>
        <p:nvSpPr>
          <p:cNvPr id="3" name="矩形 2"/>
          <p:cNvSpPr/>
          <p:nvPr/>
        </p:nvSpPr>
        <p:spPr>
          <a:xfrm>
            <a:off x="694268" y="3182334"/>
            <a:ext cx="5996828" cy="461665"/>
          </a:xfrm>
          <a:prstGeom prst="rect">
            <a:avLst/>
          </a:prstGeom>
        </p:spPr>
        <p:txBody>
          <a:bodyPr wrap="square">
            <a:spAutoFit/>
          </a:bodyPr>
          <a:lstStyle/>
          <a:p>
            <a:r>
              <a:rPr lang="zh-CN" altLang="en-US" sz="2400" b="1" spc="-15" dirty="0" smtClean="0">
                <a:latin typeface="新宋体" panose="02010609030101010101" charset="-122"/>
                <a:cs typeface="新宋体" panose="02010609030101010101" charset="-122"/>
                <a:sym typeface="+mn-ea"/>
              </a:rPr>
              <a:t>三次</a:t>
            </a:r>
            <a:r>
              <a:rPr lang="zh-CN" altLang="en-US" sz="2400" b="1" spc="-15" dirty="0">
                <a:latin typeface="新宋体" panose="02010609030101010101" charset="-122"/>
                <a:cs typeface="新宋体" panose="02010609030101010101" charset="-122"/>
                <a:sym typeface="+mn-ea"/>
              </a:rPr>
              <a:t>线性插</a:t>
            </a:r>
            <a:r>
              <a:rPr lang="zh-CN" altLang="en-US" sz="2400" b="1" spc="-15" dirty="0" smtClean="0">
                <a:latin typeface="新宋体" panose="02010609030101010101" charset="-122"/>
                <a:cs typeface="新宋体" panose="02010609030101010101" charset="-122"/>
                <a:sym typeface="+mn-ea"/>
              </a:rPr>
              <a:t>值效果</a:t>
            </a:r>
            <a:endParaRPr lang="en-US" altLang="zh-CN" sz="2400" b="1" spc="-15" dirty="0">
              <a:latin typeface="新宋体" panose="02010609030101010101" charset="-122"/>
              <a:cs typeface="新宋体" panose="02010609030101010101" charset="-122"/>
              <a:sym typeface="+mn-ea"/>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500" y="3863237"/>
            <a:ext cx="7315200" cy="3232150"/>
          </a:xfrm>
          <a:prstGeom prst="rect">
            <a:avLst/>
          </a:prstGeom>
        </p:spPr>
      </p:pic>
    </p:spTree>
    <p:extLst>
      <p:ext uri="{BB962C8B-B14F-4D97-AF65-F5344CB8AC3E}">
        <p14:creationId xmlns:p14="http://schemas.microsoft.com/office/powerpoint/2010/main" val="396897678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6F15528-21DE-4FAA-801E-634DDDAF4B2B}" type="slidenum">
              <a:rPr/>
              <a:t>105</a:t>
            </a:fld>
            <a:endParaRPr/>
          </a:p>
        </p:txBody>
      </p:sp>
      <p:sp>
        <p:nvSpPr>
          <p:cNvPr id="3" name="矩形 2"/>
          <p:cNvSpPr/>
          <p:nvPr/>
        </p:nvSpPr>
        <p:spPr>
          <a:xfrm>
            <a:off x="680721" y="1666281"/>
            <a:ext cx="6189979"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smtClean="0">
                <a:solidFill>
                  <a:srgbClr val="FF0000"/>
                </a:solidFill>
                <a:latin typeface="新宋体" panose="02010609030101010101" charset="-122"/>
                <a:cs typeface="新宋体" panose="02010609030101010101" charset="-122"/>
              </a:rPr>
              <a:t>图像上的数学操作</a:t>
            </a:r>
            <a:endParaRPr lang="zh-CN" altLang="en-US" sz="3200" b="1" spc="-15" dirty="0">
              <a:solidFill>
                <a:srgbClr val="FF0000"/>
              </a:solidFill>
              <a:latin typeface="新宋体" panose="02010609030101010101" charset="-122"/>
              <a:cs typeface="新宋体" panose="02010609030101010101" charset="-122"/>
            </a:endParaRPr>
          </a:p>
        </p:txBody>
      </p:sp>
      <p:sp>
        <p:nvSpPr>
          <p:cNvPr id="14" name="文本框 13"/>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6" name="文本框 5"/>
          <p:cNvSpPr txBox="1"/>
          <p:nvPr/>
        </p:nvSpPr>
        <p:spPr>
          <a:xfrm>
            <a:off x="546100" y="2378321"/>
            <a:ext cx="7173595" cy="584775"/>
          </a:xfrm>
          <a:prstGeom prst="rect">
            <a:avLst/>
          </a:prstGeom>
          <a:noFill/>
        </p:spPr>
        <p:txBody>
          <a:bodyPr wrap="square" rtlCol="0">
            <a:spAutoFit/>
          </a:bodyPr>
          <a:lstStyle/>
          <a:p>
            <a:pPr algn="l"/>
            <a:r>
              <a:rPr lang="en-US" sz="3200" b="1" spc="-15" smtClean="0">
                <a:latin typeface="新宋体" panose="02010609030101010101" charset="-122"/>
                <a:cs typeface="新宋体" panose="02010609030101010101" charset="-122"/>
                <a:sym typeface="+mn-ea"/>
              </a:rPr>
              <a:t>1)</a:t>
            </a:r>
            <a:r>
              <a:rPr lang="zh-CN" altLang="en-US" sz="3200" b="1" spc="-15" smtClean="0">
                <a:latin typeface="新宋体" panose="02010609030101010101" charset="-122"/>
                <a:cs typeface="新宋体" panose="02010609030101010101" charset="-122"/>
                <a:sym typeface="+mn-ea"/>
              </a:rPr>
              <a:t>矩阵运算</a:t>
            </a:r>
            <a:endParaRPr lang="en-US" altLang="zh-CN" sz="3200" b="1" spc="-15" smtClean="0">
              <a:latin typeface="新宋体" panose="02010609030101010101" charset="-122"/>
              <a:cs typeface="新宋体" panose="02010609030101010101" charset="-122"/>
              <a:sym typeface="+mn-ea"/>
            </a:endParaRPr>
          </a:p>
        </p:txBody>
      </p:sp>
      <p:sp>
        <p:nvSpPr>
          <p:cNvPr id="5" name="矩形 4"/>
          <p:cNvSpPr/>
          <p:nvPr/>
        </p:nvSpPr>
        <p:spPr>
          <a:xfrm>
            <a:off x="651088" y="3096823"/>
            <a:ext cx="9191412" cy="2092881"/>
          </a:xfrm>
          <a:prstGeom prst="rect">
            <a:avLst/>
          </a:prstGeom>
        </p:spPr>
        <p:txBody>
          <a:bodyPr wrap="square">
            <a:spAutoFit/>
          </a:bodyPr>
          <a:lstStyle/>
          <a:p>
            <a:r>
              <a:rPr lang="en-US" altLang="zh-CN" sz="2600" dirty="0" smtClean="0">
                <a:solidFill>
                  <a:srgbClr val="191B1F"/>
                </a:solidFill>
                <a:latin typeface="Times New Roman" panose="02020603050405020304" pitchFamily="18" charset="0"/>
                <a:cs typeface="Times New Roman" panose="02020603050405020304" pitchFamily="18" charset="0"/>
              </a:rPr>
              <a:t>a.</a:t>
            </a:r>
            <a:r>
              <a:rPr lang="zh-CN" altLang="en-US" sz="2600" dirty="0" smtClean="0">
                <a:solidFill>
                  <a:srgbClr val="191B1F"/>
                </a:solidFill>
                <a:latin typeface="Times New Roman" panose="02020603050405020304" pitchFamily="18" charset="0"/>
                <a:cs typeface="Times New Roman" panose="02020603050405020304" pitchFamily="18" charset="0"/>
              </a:rPr>
              <a:t>矩阵相乘</a:t>
            </a:r>
            <a:endParaRPr lang="en-US" altLang="zh-CN" sz="2600" dirty="0" smtClean="0">
              <a:solidFill>
                <a:srgbClr val="191B1F"/>
              </a:solidFill>
              <a:latin typeface="Times New Roman" panose="02020603050405020304" pitchFamily="18" charset="0"/>
              <a:cs typeface="Times New Roman" panose="02020603050405020304" pitchFamily="18" charset="0"/>
            </a:endParaRPr>
          </a:p>
          <a:p>
            <a:endParaRPr lang="en-US" altLang="zh-CN" sz="2600" dirty="0">
              <a:solidFill>
                <a:srgbClr val="191B1F"/>
              </a:solidFill>
              <a:latin typeface="Times New Roman" panose="02020603050405020304" pitchFamily="18" charset="0"/>
              <a:cs typeface="Times New Roman" panose="02020603050405020304" pitchFamily="18" charset="0"/>
            </a:endParaRPr>
          </a:p>
          <a:p>
            <a:endParaRPr lang="en-US" altLang="zh-CN" sz="2600" dirty="0" smtClean="0">
              <a:solidFill>
                <a:srgbClr val="191B1F"/>
              </a:solidFill>
              <a:latin typeface="Times New Roman" panose="02020603050405020304" pitchFamily="18" charset="0"/>
              <a:cs typeface="Times New Roman" panose="02020603050405020304" pitchFamily="18" charset="0"/>
            </a:endParaRPr>
          </a:p>
          <a:p>
            <a:endParaRPr lang="en-US" altLang="zh-CN" sz="2600" dirty="0" smtClean="0">
              <a:solidFill>
                <a:srgbClr val="191B1F"/>
              </a:solidFill>
              <a:latin typeface="Times New Roman" panose="02020603050405020304" pitchFamily="18" charset="0"/>
              <a:cs typeface="Times New Roman" panose="02020603050405020304" pitchFamily="18" charset="0"/>
            </a:endParaRPr>
          </a:p>
          <a:p>
            <a:r>
              <a:rPr lang="en-US" altLang="zh-CN" sz="2600" dirty="0" smtClean="0">
                <a:solidFill>
                  <a:srgbClr val="191B1F"/>
                </a:solidFill>
                <a:latin typeface="Times New Roman" panose="02020603050405020304" pitchFamily="18" charset="0"/>
                <a:cs typeface="Times New Roman" panose="02020603050405020304" pitchFamily="18" charset="0"/>
              </a:rPr>
              <a:t>b</a:t>
            </a:r>
            <a:r>
              <a:rPr lang="en-US" altLang="zh-CN" sz="2600" dirty="0">
                <a:solidFill>
                  <a:srgbClr val="191B1F"/>
                </a:solidFill>
                <a:latin typeface="Times New Roman" panose="02020603050405020304" pitchFamily="18" charset="0"/>
                <a:cs typeface="Times New Roman" panose="02020603050405020304" pitchFamily="18" charset="0"/>
              </a:rPr>
              <a:t>.</a:t>
            </a:r>
            <a:r>
              <a:rPr lang="zh-CN" altLang="en-US" sz="2600" dirty="0">
                <a:solidFill>
                  <a:srgbClr val="191B1F"/>
                </a:solidFill>
                <a:latin typeface="Times New Roman" panose="02020603050405020304" pitchFamily="18" charset="0"/>
                <a:cs typeface="Times New Roman" panose="02020603050405020304" pitchFamily="18" charset="0"/>
              </a:rPr>
              <a:t>矩</a:t>
            </a:r>
            <a:r>
              <a:rPr lang="zh-CN" altLang="en-US" sz="2600" dirty="0" smtClean="0">
                <a:solidFill>
                  <a:srgbClr val="191B1F"/>
                </a:solidFill>
                <a:latin typeface="Times New Roman" panose="02020603050405020304" pitchFamily="18" charset="0"/>
                <a:cs typeface="Times New Roman" panose="02020603050405020304" pitchFamily="18" charset="0"/>
              </a:rPr>
              <a:t>阵点乘</a:t>
            </a:r>
            <a:endParaRPr lang="zh-CN" altLang="en-US" sz="2600" b="0" i="0" dirty="0">
              <a:solidFill>
                <a:srgbClr val="191B1F"/>
              </a:solidFill>
              <a:effectLst/>
              <a:latin typeface="Times New Roman" panose="02020603050405020304" pitchFamily="18" charset="0"/>
              <a:cs typeface="Times New Roman" panose="02020603050405020304" pitchFamily="18" charset="0"/>
            </a:endParaRPr>
          </a:p>
        </p:txBody>
      </p:sp>
      <p:pic>
        <p:nvPicPr>
          <p:cNvPr id="6146" name="Picture 2" descr="https://latex.csdn.net/eq?y%20%3D%20wx%20%3D%20%5Cbegin%7Bbmatrix%7D%20w_%7B11%7D%20%26%20w_%7B12%7D%20%26w_%7B13%7D%20%5C%5C%20w_%7B21%7D%20%26%20w_%7B22%7D%20%26%20w_%7B23%7D%20%5Cend%7Bbmatrix%7D%20%5Cbegin%7Bbmatrix%7D%20x_%7B11%7D%20%26x_%7B12%7D%20%26%20x_%7B13%7D%5C%5C%20x_%7B21%7D%26%20x_%7B22%7D%20%26%20x_%7B23%7D%20%5Cend%7Bbmatrix%7D%20%3D%20%5Cbegin%7Bbmatrix%7D%20w_%7B11%7Dx_%7B11%7D%20%26%20w_%7B12%7Dx_%7B12%7D%20%26w_%7B13%7Dx_%7B13%7D%20%5C%5C%20w_%7B21%7Dx_%7B21%7D%20%26%20w_%7B22%7Dx_%7B22%7D%20%26%20w_%7B23%7Dx_%7B23%7D%20%5Cend%7Bbmatrix%7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1" y="5341760"/>
            <a:ext cx="5029200" cy="126709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atex.csdn.net/eq?y%20%3D%20wx%20%3D%20%5Cbegin%7Bbmatrix%7D%20w_%7B11%7D%20%26w_%7B12%7D%20%5C%5C%20w_%7B21%7D%20%26w_%7B22%7D%20%5C%5C%20w_%7B31%7D%20%26w_%7B32%7D%20%5Cend%7Bbmatrix%7D%20%5Ctimes%20%5Cbegin%7Bbmatrix%7D%20x_%7B11%7D%20%26%20x_%7B12%7D%5C%5C%20x_%7B21%7D%26%20x_%7B22%7D%20%5Cend%7Bbmatrix%7D%20%3D%20%5Cbegin%7Bbmatrix%7D%20w_%7B11%7Dx_%7B11%7D+w_%7B12%7Dx_%7B21%7D%20%26w_%7B11%7Dx_%7B12%7D+w_%7B12%7Dx_%7B22%7D%20%5C%5C%20w_%7B21%7Dx_%7B11%7D+w_%7B22%7Dx_%7B21%7D%20%26w_%7B21%7Dx_%7B12%7D+w_%7B22%7Dx_%7B22%7D%20%5C%5C%20w_%7B31%7Dx_%7B11%7D+w_%7B32%7Dx_%7B21%7D%26w_%7B31%7Dx_%7B12%7D+w_%7B32%7Dx_%7B22%7D%20%5Cend%7Bbmatrix%7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2849983"/>
            <a:ext cx="4717106" cy="21256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6F15528-21DE-4FAA-801E-634DDDAF4B2B}" type="slidenum">
              <a:rPr/>
              <a:t>106</a:t>
            </a:fld>
            <a:endParaRPr/>
          </a:p>
        </p:txBody>
      </p:sp>
      <p:sp>
        <p:nvSpPr>
          <p:cNvPr id="3" name="矩形 2"/>
          <p:cNvSpPr/>
          <p:nvPr/>
        </p:nvSpPr>
        <p:spPr>
          <a:xfrm>
            <a:off x="680721" y="1666281"/>
            <a:ext cx="6189979"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smtClean="0">
                <a:solidFill>
                  <a:srgbClr val="FF0000"/>
                </a:solidFill>
                <a:latin typeface="新宋体" panose="02010609030101010101" charset="-122"/>
                <a:cs typeface="新宋体" panose="02010609030101010101" charset="-122"/>
              </a:rPr>
              <a:t>图像上的数学操作</a:t>
            </a:r>
            <a:endParaRPr lang="zh-CN" altLang="en-US" sz="3200" b="1" spc="-15" dirty="0">
              <a:solidFill>
                <a:srgbClr val="FF0000"/>
              </a:solidFill>
              <a:latin typeface="新宋体" panose="02010609030101010101" charset="-122"/>
              <a:cs typeface="新宋体" panose="02010609030101010101" charset="-122"/>
            </a:endParaRPr>
          </a:p>
        </p:txBody>
      </p:sp>
      <p:sp>
        <p:nvSpPr>
          <p:cNvPr id="14" name="文本框 13"/>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6" name="文本框 5"/>
          <p:cNvSpPr txBox="1"/>
          <p:nvPr/>
        </p:nvSpPr>
        <p:spPr>
          <a:xfrm>
            <a:off x="546100" y="2378321"/>
            <a:ext cx="7173595" cy="584775"/>
          </a:xfrm>
          <a:prstGeom prst="rect">
            <a:avLst/>
          </a:prstGeom>
          <a:noFill/>
        </p:spPr>
        <p:txBody>
          <a:bodyPr wrap="square" rtlCol="0">
            <a:spAutoFit/>
          </a:bodyPr>
          <a:lstStyle/>
          <a:p>
            <a:pPr algn="l"/>
            <a:r>
              <a:rPr lang="en-US" sz="3200" b="1" spc="-15" dirty="0">
                <a:latin typeface="新宋体" panose="02010609030101010101" charset="-122"/>
                <a:cs typeface="新宋体" panose="02010609030101010101" charset="-122"/>
                <a:sym typeface="+mn-ea"/>
              </a:rPr>
              <a:t>2</a:t>
            </a:r>
            <a:r>
              <a:rPr lang="en-US" sz="3200" b="1" spc="-15" dirty="0" smtClean="0">
                <a:latin typeface="新宋体" panose="02010609030101010101" charset="-122"/>
                <a:cs typeface="新宋体" panose="02010609030101010101" charset="-122"/>
                <a:sym typeface="+mn-ea"/>
              </a:rPr>
              <a:t>)</a:t>
            </a:r>
            <a:r>
              <a:rPr lang="zh-CN" altLang="en-US" sz="3200" b="1" spc="-15" dirty="0" smtClean="0">
                <a:latin typeface="新宋体" panose="02010609030101010101" charset="-122"/>
                <a:cs typeface="新宋体" panose="02010609030101010101" charset="-122"/>
                <a:sym typeface="+mn-ea"/>
              </a:rPr>
              <a:t>线性和非线性</a:t>
            </a:r>
            <a:endParaRPr lang="en-US" altLang="zh-CN" sz="3200" b="1" spc="-15" dirty="0" smtClean="0">
              <a:latin typeface="新宋体" panose="02010609030101010101" charset="-122"/>
              <a:cs typeface="新宋体" panose="02010609030101010101" charset="-122"/>
              <a:sym typeface="+mn-ea"/>
            </a:endParaRPr>
          </a:p>
        </p:txBody>
      </p:sp>
      <p:sp>
        <p:nvSpPr>
          <p:cNvPr id="4" name="矩形 3"/>
          <p:cNvSpPr/>
          <p:nvPr/>
        </p:nvSpPr>
        <p:spPr>
          <a:xfrm>
            <a:off x="521336" y="2963096"/>
            <a:ext cx="10058400" cy="990015"/>
          </a:xfrm>
          <a:prstGeom prst="rect">
            <a:avLst/>
          </a:prstGeom>
        </p:spPr>
        <p:txBody>
          <a:bodyPr wrap="square">
            <a:spAutoFit/>
          </a:bodyPr>
          <a:lstStyle/>
          <a:p>
            <a:pPr>
              <a:lnSpc>
                <a:spcPts val="3500"/>
              </a:lnSpc>
            </a:pPr>
            <a:r>
              <a:rPr lang="zh-CN" altLang="en-US" sz="2800" dirty="0">
                <a:solidFill>
                  <a:srgbClr val="191B1F"/>
                </a:solidFill>
                <a:latin typeface="Times New Roman" panose="02020603050405020304" pitchFamily="18" charset="0"/>
                <a:cs typeface="Times New Roman" panose="02020603050405020304" pitchFamily="18" charset="0"/>
              </a:rPr>
              <a:t>考虑一般的算子</a:t>
            </a:r>
            <a:r>
              <a:rPr lang="en-US" altLang="zh-CN" sz="2800" i="1" dirty="0">
                <a:solidFill>
                  <a:srgbClr val="191B1F"/>
                </a:solidFill>
                <a:latin typeface="Times New Roman" panose="02020603050405020304" pitchFamily="18" charset="0"/>
                <a:cs typeface="Times New Roman" panose="02020603050405020304" pitchFamily="18" charset="0"/>
              </a:rPr>
              <a:t>H</a:t>
            </a:r>
            <a:r>
              <a:rPr lang="zh-CN" altLang="en-US" sz="2800" dirty="0" smtClean="0">
                <a:solidFill>
                  <a:srgbClr val="191B1F"/>
                </a:solidFill>
                <a:latin typeface="Times New Roman" panose="02020603050405020304" pitchFamily="18" charset="0"/>
                <a:cs typeface="Times New Roman" panose="02020603050405020304" pitchFamily="18" charset="0"/>
              </a:rPr>
              <a:t>，对</a:t>
            </a:r>
            <a:r>
              <a:rPr lang="zh-CN" altLang="en-US" sz="2800" dirty="0">
                <a:solidFill>
                  <a:srgbClr val="191B1F"/>
                </a:solidFill>
                <a:latin typeface="Times New Roman" panose="02020603050405020304" pitchFamily="18" charset="0"/>
                <a:cs typeface="Times New Roman" panose="02020603050405020304" pitchFamily="18" charset="0"/>
              </a:rPr>
              <a:t>于给定输入图像</a:t>
            </a:r>
            <a:r>
              <a:rPr lang="en-US" altLang="zh-CN" sz="2800" i="1" dirty="0" smtClean="0">
                <a:solidFill>
                  <a:srgbClr val="191B1F"/>
                </a:solidFill>
                <a:latin typeface="Times New Roman" panose="02020603050405020304" pitchFamily="18" charset="0"/>
                <a:cs typeface="Times New Roman" panose="02020603050405020304" pitchFamily="18" charset="0"/>
              </a:rPr>
              <a:t>f </a:t>
            </a:r>
            <a:r>
              <a:rPr lang="en-US" altLang="zh-CN" sz="2800" dirty="0" smtClean="0">
                <a:solidFill>
                  <a:srgbClr val="191B1F"/>
                </a:solidFill>
                <a:latin typeface="Times New Roman" panose="02020603050405020304" pitchFamily="18" charset="0"/>
                <a:cs typeface="Times New Roman" panose="02020603050405020304" pitchFamily="18" charset="0"/>
              </a:rPr>
              <a:t>(</a:t>
            </a:r>
            <a:r>
              <a:rPr lang="en-US" altLang="zh-CN" sz="2800" i="1" dirty="0">
                <a:solidFill>
                  <a:srgbClr val="191B1F"/>
                </a:solidFill>
                <a:latin typeface="Times New Roman" panose="02020603050405020304" pitchFamily="18" charset="0"/>
                <a:cs typeface="Times New Roman" panose="02020603050405020304" pitchFamily="18" charset="0"/>
              </a:rPr>
              <a:t>x</a:t>
            </a:r>
            <a:r>
              <a:rPr lang="en-US" altLang="zh-CN" sz="2800" dirty="0">
                <a:solidFill>
                  <a:srgbClr val="191B1F"/>
                </a:solidFill>
                <a:latin typeface="Times New Roman" panose="02020603050405020304" pitchFamily="18" charset="0"/>
                <a:cs typeface="Times New Roman" panose="02020603050405020304" pitchFamily="18" charset="0"/>
              </a:rPr>
              <a:t>,</a:t>
            </a:r>
            <a:r>
              <a:rPr lang="en-US" altLang="zh-CN" sz="2800" i="1" dirty="0">
                <a:solidFill>
                  <a:srgbClr val="191B1F"/>
                </a:solidFill>
                <a:latin typeface="Times New Roman" panose="02020603050405020304" pitchFamily="18" charset="0"/>
                <a:cs typeface="Times New Roman" panose="02020603050405020304" pitchFamily="18" charset="0"/>
              </a:rPr>
              <a:t>y</a:t>
            </a:r>
            <a:r>
              <a:rPr lang="en-US" altLang="zh-CN" sz="2800" dirty="0">
                <a:solidFill>
                  <a:srgbClr val="191B1F"/>
                </a:solidFill>
                <a:latin typeface="Times New Roman" panose="02020603050405020304" pitchFamily="18" charset="0"/>
                <a:cs typeface="Times New Roman" panose="02020603050405020304" pitchFamily="18" charset="0"/>
              </a:rPr>
              <a:t>)</a:t>
            </a:r>
            <a:r>
              <a:rPr lang="zh-CN" altLang="en-US" sz="2800" dirty="0">
                <a:solidFill>
                  <a:srgbClr val="191B1F"/>
                </a:solidFill>
                <a:latin typeface="Times New Roman" panose="02020603050405020304" pitchFamily="18" charset="0"/>
                <a:cs typeface="Times New Roman" panose="02020603050405020304" pitchFamily="18" charset="0"/>
              </a:rPr>
              <a:t>产生一副输出图</a:t>
            </a:r>
            <a:r>
              <a:rPr lang="zh-CN" altLang="en-US" sz="2800" dirty="0" smtClean="0">
                <a:solidFill>
                  <a:srgbClr val="191B1F"/>
                </a:solidFill>
                <a:latin typeface="Times New Roman" panose="02020603050405020304" pitchFamily="18" charset="0"/>
                <a:cs typeface="Times New Roman" panose="02020603050405020304" pitchFamily="18" charset="0"/>
              </a:rPr>
              <a:t>像</a:t>
            </a:r>
            <a:r>
              <a:rPr lang="en-US" altLang="zh-CN" sz="2800" dirty="0" smtClean="0">
                <a:solidFill>
                  <a:srgbClr val="191B1F"/>
                </a:solidFill>
                <a:latin typeface="Times New Roman" panose="02020603050405020304" pitchFamily="18" charset="0"/>
                <a:cs typeface="Times New Roman" panose="02020603050405020304" pitchFamily="18" charset="0"/>
              </a:rPr>
              <a:t>g(</a:t>
            </a:r>
            <a:r>
              <a:rPr lang="en-US" altLang="zh-CN" sz="2800" i="1" dirty="0" smtClean="0">
                <a:solidFill>
                  <a:srgbClr val="191B1F"/>
                </a:solidFill>
                <a:latin typeface="Times New Roman" panose="02020603050405020304" pitchFamily="18" charset="0"/>
                <a:cs typeface="Times New Roman" panose="02020603050405020304" pitchFamily="18" charset="0"/>
              </a:rPr>
              <a:t>x</a:t>
            </a:r>
            <a:r>
              <a:rPr lang="en-US" altLang="zh-CN" sz="2800" dirty="0" smtClean="0">
                <a:solidFill>
                  <a:srgbClr val="191B1F"/>
                </a:solidFill>
                <a:latin typeface="Times New Roman" panose="02020603050405020304" pitchFamily="18" charset="0"/>
                <a:cs typeface="Times New Roman" panose="02020603050405020304" pitchFamily="18" charset="0"/>
              </a:rPr>
              <a:t>,</a:t>
            </a:r>
            <a:r>
              <a:rPr lang="en-US" altLang="zh-CN" sz="2800" i="1" dirty="0" smtClean="0">
                <a:solidFill>
                  <a:srgbClr val="191B1F"/>
                </a:solidFill>
                <a:latin typeface="Times New Roman" panose="02020603050405020304" pitchFamily="18" charset="0"/>
                <a:cs typeface="Times New Roman" panose="02020603050405020304" pitchFamily="18" charset="0"/>
              </a:rPr>
              <a:t>y</a:t>
            </a:r>
            <a:r>
              <a:rPr lang="en-US" altLang="zh-CN" sz="2800" dirty="0" smtClean="0">
                <a:solidFill>
                  <a:srgbClr val="191B1F"/>
                </a:solidFill>
                <a:latin typeface="Times New Roman" panose="02020603050405020304" pitchFamily="18" charset="0"/>
                <a:cs typeface="Times New Roman" panose="02020603050405020304" pitchFamily="18" charset="0"/>
              </a:rPr>
              <a:t>) </a:t>
            </a:r>
            <a:r>
              <a:rPr lang="zh-CN" altLang="en-US" sz="2800" dirty="0" smtClean="0">
                <a:solidFill>
                  <a:srgbClr val="191B1F"/>
                </a:solidFill>
                <a:latin typeface="Times New Roman" panose="02020603050405020304" pitchFamily="18" charset="0"/>
                <a:cs typeface="Times New Roman" panose="02020603050405020304" pitchFamily="18" charset="0"/>
              </a:rPr>
              <a:t>如</a:t>
            </a:r>
            <a:r>
              <a:rPr lang="en-US" altLang="zh-CN" sz="2800" i="1" dirty="0" smtClean="0">
                <a:solidFill>
                  <a:srgbClr val="191B1F"/>
                </a:solidFill>
                <a:latin typeface="Times New Roman" panose="02020603050405020304" pitchFamily="18" charset="0"/>
                <a:cs typeface="Times New Roman" panose="02020603050405020304" pitchFamily="18" charset="0"/>
              </a:rPr>
              <a:t>H</a:t>
            </a:r>
            <a:r>
              <a:rPr lang="en-US" altLang="zh-CN" sz="2800" dirty="0" smtClean="0">
                <a:solidFill>
                  <a:srgbClr val="191B1F"/>
                </a:solidFill>
                <a:latin typeface="Times New Roman" panose="02020603050405020304" pitchFamily="18" charset="0"/>
                <a:cs typeface="Times New Roman" panose="02020603050405020304" pitchFamily="18" charset="0"/>
              </a:rPr>
              <a:t>(</a:t>
            </a:r>
            <a:r>
              <a:rPr lang="en-US" altLang="zh-CN" sz="2800" i="1" dirty="0">
                <a:solidFill>
                  <a:srgbClr val="191B1F"/>
                </a:solidFill>
                <a:latin typeface="Times New Roman" panose="02020603050405020304" pitchFamily="18" charset="0"/>
                <a:cs typeface="Times New Roman" panose="02020603050405020304" pitchFamily="18" charset="0"/>
              </a:rPr>
              <a:t>f </a:t>
            </a:r>
            <a:r>
              <a:rPr lang="en-US" altLang="zh-CN" sz="2800" dirty="0">
                <a:solidFill>
                  <a:srgbClr val="191B1F"/>
                </a:solidFill>
                <a:latin typeface="Times New Roman" panose="02020603050405020304" pitchFamily="18" charset="0"/>
                <a:cs typeface="Times New Roman" panose="02020603050405020304" pitchFamily="18" charset="0"/>
              </a:rPr>
              <a:t>(</a:t>
            </a:r>
            <a:r>
              <a:rPr lang="en-US" altLang="zh-CN" sz="2800" i="1" dirty="0">
                <a:solidFill>
                  <a:srgbClr val="191B1F"/>
                </a:solidFill>
                <a:latin typeface="Times New Roman" panose="02020603050405020304" pitchFamily="18" charset="0"/>
                <a:cs typeface="Times New Roman" panose="02020603050405020304" pitchFamily="18" charset="0"/>
              </a:rPr>
              <a:t>x</a:t>
            </a:r>
            <a:r>
              <a:rPr lang="en-US" altLang="zh-CN" sz="2800" dirty="0">
                <a:solidFill>
                  <a:srgbClr val="191B1F"/>
                </a:solidFill>
                <a:latin typeface="Times New Roman" panose="02020603050405020304" pitchFamily="18" charset="0"/>
                <a:cs typeface="Times New Roman" panose="02020603050405020304" pitchFamily="18" charset="0"/>
              </a:rPr>
              <a:t>,</a:t>
            </a:r>
            <a:r>
              <a:rPr lang="en-US" altLang="zh-CN" sz="2800" i="1" dirty="0">
                <a:solidFill>
                  <a:srgbClr val="191B1F"/>
                </a:solidFill>
                <a:latin typeface="Times New Roman" panose="02020603050405020304" pitchFamily="18" charset="0"/>
                <a:cs typeface="Times New Roman" panose="02020603050405020304" pitchFamily="18" charset="0"/>
              </a:rPr>
              <a:t>y</a:t>
            </a:r>
            <a:r>
              <a:rPr lang="en-US" altLang="zh-CN" sz="2800" dirty="0" smtClean="0">
                <a:solidFill>
                  <a:srgbClr val="191B1F"/>
                </a:solidFill>
                <a:latin typeface="Times New Roman" panose="02020603050405020304" pitchFamily="18" charset="0"/>
                <a:cs typeface="Times New Roman" panose="02020603050405020304" pitchFamily="18" charset="0"/>
              </a:rPr>
              <a:t>))=</a:t>
            </a:r>
            <a:r>
              <a:rPr lang="en-US" altLang="zh-CN" sz="2800" dirty="0">
                <a:solidFill>
                  <a:srgbClr val="191B1F"/>
                </a:solidFill>
                <a:latin typeface="Times New Roman" panose="02020603050405020304" pitchFamily="18" charset="0"/>
                <a:cs typeface="Times New Roman" panose="02020603050405020304" pitchFamily="18" charset="0"/>
              </a:rPr>
              <a:t>g(</a:t>
            </a:r>
            <a:r>
              <a:rPr lang="en-US" altLang="zh-CN" sz="2800" i="1" dirty="0">
                <a:solidFill>
                  <a:srgbClr val="191B1F"/>
                </a:solidFill>
                <a:latin typeface="Times New Roman" panose="02020603050405020304" pitchFamily="18" charset="0"/>
                <a:cs typeface="Times New Roman" panose="02020603050405020304" pitchFamily="18" charset="0"/>
              </a:rPr>
              <a:t>x</a:t>
            </a:r>
            <a:r>
              <a:rPr lang="en-US" altLang="zh-CN" sz="2800" dirty="0">
                <a:solidFill>
                  <a:srgbClr val="191B1F"/>
                </a:solidFill>
                <a:latin typeface="Times New Roman" panose="02020603050405020304" pitchFamily="18" charset="0"/>
                <a:cs typeface="Times New Roman" panose="02020603050405020304" pitchFamily="18" charset="0"/>
              </a:rPr>
              <a:t>,</a:t>
            </a:r>
            <a:r>
              <a:rPr lang="en-US" altLang="zh-CN" sz="2800" i="1" dirty="0">
                <a:solidFill>
                  <a:srgbClr val="191B1F"/>
                </a:solidFill>
                <a:latin typeface="Times New Roman" panose="02020603050405020304" pitchFamily="18" charset="0"/>
                <a:cs typeface="Times New Roman" panose="02020603050405020304" pitchFamily="18" charset="0"/>
              </a:rPr>
              <a:t>y</a:t>
            </a:r>
            <a:r>
              <a:rPr lang="en-US" altLang="zh-CN" sz="2800" dirty="0" smtClean="0">
                <a:solidFill>
                  <a:srgbClr val="191B1F"/>
                </a:solidFill>
                <a:latin typeface="Times New Roman" panose="02020603050405020304" pitchFamily="18" charset="0"/>
                <a:cs typeface="Times New Roman" panose="02020603050405020304" pitchFamily="18" charset="0"/>
              </a:rPr>
              <a:t>)</a:t>
            </a:r>
            <a:r>
              <a:rPr lang="zh-CN" altLang="en-US" sz="2800" dirty="0" smtClean="0">
                <a:solidFill>
                  <a:srgbClr val="191B1F"/>
                </a:solidFill>
                <a:latin typeface="Times New Roman" panose="02020603050405020304" pitchFamily="18" charset="0"/>
                <a:cs typeface="Times New Roman" panose="02020603050405020304" pitchFamily="18" charset="0"/>
              </a:rPr>
              <a:t>，则</a:t>
            </a:r>
            <a:r>
              <a:rPr lang="zh-CN" altLang="en-US" sz="2800" dirty="0">
                <a:solidFill>
                  <a:srgbClr val="191B1F"/>
                </a:solidFill>
                <a:latin typeface="Times New Roman" panose="02020603050405020304" pitchFamily="18" charset="0"/>
                <a:cs typeface="Times New Roman" panose="02020603050405020304" pitchFamily="18" charset="0"/>
              </a:rPr>
              <a:t>称</a:t>
            </a:r>
            <a:r>
              <a:rPr lang="en-US" altLang="zh-CN" sz="2800" i="1" dirty="0">
                <a:solidFill>
                  <a:srgbClr val="191B1F"/>
                </a:solidFill>
                <a:latin typeface="Times New Roman" panose="02020603050405020304" pitchFamily="18" charset="0"/>
                <a:cs typeface="Times New Roman" panose="02020603050405020304" pitchFamily="18" charset="0"/>
              </a:rPr>
              <a:t>H</a:t>
            </a:r>
            <a:r>
              <a:rPr lang="zh-CN" altLang="en-US" sz="2800" dirty="0">
                <a:solidFill>
                  <a:srgbClr val="191B1F"/>
                </a:solidFill>
                <a:latin typeface="Times New Roman" panose="02020603050405020304" pitchFamily="18" charset="0"/>
                <a:cs typeface="Times New Roman" panose="02020603050405020304" pitchFamily="18" charset="0"/>
              </a:rPr>
              <a:t>是个线性算子</a:t>
            </a:r>
            <a:endParaRPr lang="zh-CN" altLang="en-US" sz="2800" dirty="0">
              <a:latin typeface="Times New Roman" panose="02020603050405020304" pitchFamily="18" charset="0"/>
              <a:cs typeface="Times New Roman" panose="02020603050405020304" pitchFamily="18" charset="0"/>
            </a:endParaRPr>
          </a:p>
        </p:txBody>
      </p:sp>
      <p:sp>
        <p:nvSpPr>
          <p:cNvPr id="7" name="矩形 6"/>
          <p:cNvSpPr/>
          <p:nvPr/>
        </p:nvSpPr>
        <p:spPr>
          <a:xfrm>
            <a:off x="558800" y="4189896"/>
            <a:ext cx="10058400" cy="990015"/>
          </a:xfrm>
          <a:prstGeom prst="rect">
            <a:avLst/>
          </a:prstGeom>
        </p:spPr>
        <p:txBody>
          <a:bodyPr wrap="square">
            <a:spAutoFit/>
          </a:bodyPr>
          <a:lstStyle/>
          <a:p>
            <a:pPr>
              <a:lnSpc>
                <a:spcPts val="3500"/>
              </a:lnSpc>
            </a:pPr>
            <a:r>
              <a:rPr lang="zh-CN" altLang="en-US" sz="2800" dirty="0" smtClean="0">
                <a:solidFill>
                  <a:srgbClr val="191B1F"/>
                </a:solidFill>
                <a:latin typeface="Times New Roman" panose="02020603050405020304" pitchFamily="18" charset="0"/>
                <a:cs typeface="Times New Roman" panose="02020603050405020304" pitchFamily="18" charset="0"/>
              </a:rPr>
              <a:t>寻找子图区域中的最大</a:t>
            </a:r>
            <a:r>
              <a:rPr lang="en-US" altLang="zh-CN" sz="2800" dirty="0" smtClean="0">
                <a:solidFill>
                  <a:srgbClr val="191B1F"/>
                </a:solidFill>
                <a:latin typeface="Times New Roman" panose="02020603050405020304" pitchFamily="18" charset="0"/>
                <a:cs typeface="Times New Roman" panose="02020603050405020304" pitchFamily="18" charset="0"/>
              </a:rPr>
              <a:t>/</a:t>
            </a:r>
            <a:r>
              <a:rPr lang="zh-CN" altLang="en-US" sz="2800" dirty="0" smtClean="0">
                <a:solidFill>
                  <a:srgbClr val="191B1F"/>
                </a:solidFill>
                <a:latin typeface="Times New Roman" panose="02020603050405020304" pitchFamily="18" charset="0"/>
                <a:cs typeface="Times New Roman" panose="02020603050405020304" pitchFamily="18" charset="0"/>
              </a:rPr>
              <a:t>小</a:t>
            </a:r>
            <a:r>
              <a:rPr lang="en-US" altLang="zh-CN" sz="2800" dirty="0" smtClean="0">
                <a:solidFill>
                  <a:srgbClr val="191B1F"/>
                </a:solidFill>
                <a:latin typeface="Times New Roman" panose="02020603050405020304" pitchFamily="18" charset="0"/>
                <a:cs typeface="Times New Roman" panose="02020603050405020304" pitchFamily="18" charset="0"/>
              </a:rPr>
              <a:t>/</a:t>
            </a:r>
            <a:r>
              <a:rPr lang="zh-CN" altLang="en-US" sz="2800" dirty="0" smtClean="0">
                <a:solidFill>
                  <a:srgbClr val="191B1F"/>
                </a:solidFill>
                <a:latin typeface="Times New Roman" panose="02020603050405020304" pitchFamily="18" charset="0"/>
                <a:cs typeface="Times New Roman" panose="02020603050405020304" pitchFamily="18" charset="0"/>
              </a:rPr>
              <a:t>均值，这就属于非线性算子，如中值滤波、</a:t>
            </a:r>
            <a:r>
              <a:rPr lang="en-US" altLang="zh-CN" sz="2800" dirty="0" smtClean="0">
                <a:solidFill>
                  <a:srgbClr val="191B1F"/>
                </a:solidFill>
                <a:latin typeface="Times New Roman" panose="02020603050405020304" pitchFamily="18" charset="0"/>
                <a:cs typeface="Times New Roman" panose="02020603050405020304" pitchFamily="18" charset="0"/>
              </a:rPr>
              <a:t>max pooling</a:t>
            </a:r>
            <a:r>
              <a:rPr lang="zh-CN" altLang="en-US" sz="2800" dirty="0" smtClean="0">
                <a:solidFill>
                  <a:srgbClr val="191B1F"/>
                </a:solidFill>
                <a:latin typeface="Times New Roman" panose="02020603050405020304" pitchFamily="18" charset="0"/>
                <a:cs typeface="Times New Roman" panose="02020603050405020304" pitchFamily="18" charset="0"/>
              </a:rPr>
              <a:t>等，是非线</a:t>
            </a:r>
            <a:r>
              <a:rPr lang="zh-CN" altLang="en-US" sz="2800" dirty="0">
                <a:solidFill>
                  <a:srgbClr val="191B1F"/>
                </a:solidFill>
                <a:latin typeface="Times New Roman" panose="02020603050405020304" pitchFamily="18" charset="0"/>
                <a:cs typeface="Times New Roman" panose="02020603050405020304" pitchFamily="18" charset="0"/>
              </a:rPr>
              <a:t>性算子</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268463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6F15528-21DE-4FAA-801E-634DDDAF4B2B}" type="slidenum">
              <a:rPr/>
              <a:t>107</a:t>
            </a:fld>
            <a:endParaRPr/>
          </a:p>
        </p:txBody>
      </p:sp>
      <p:sp>
        <p:nvSpPr>
          <p:cNvPr id="3" name="矩形 2"/>
          <p:cNvSpPr/>
          <p:nvPr/>
        </p:nvSpPr>
        <p:spPr>
          <a:xfrm>
            <a:off x="680721" y="1666281"/>
            <a:ext cx="6189979"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smtClean="0">
                <a:solidFill>
                  <a:srgbClr val="FF0000"/>
                </a:solidFill>
                <a:latin typeface="新宋体" panose="02010609030101010101" charset="-122"/>
                <a:cs typeface="新宋体" panose="02010609030101010101" charset="-122"/>
              </a:rPr>
              <a:t>图像上的数学操作</a:t>
            </a:r>
            <a:endParaRPr lang="zh-CN" altLang="en-US" sz="3200" b="1" spc="-15" dirty="0">
              <a:solidFill>
                <a:srgbClr val="FF0000"/>
              </a:solidFill>
              <a:latin typeface="新宋体" panose="02010609030101010101" charset="-122"/>
              <a:cs typeface="新宋体" panose="02010609030101010101" charset="-122"/>
            </a:endParaRPr>
          </a:p>
        </p:txBody>
      </p:sp>
      <p:sp>
        <p:nvSpPr>
          <p:cNvPr id="14" name="文本框 13"/>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6" name="文本框 5"/>
          <p:cNvSpPr txBox="1"/>
          <p:nvPr/>
        </p:nvSpPr>
        <p:spPr>
          <a:xfrm>
            <a:off x="546100" y="2378321"/>
            <a:ext cx="7173595" cy="584775"/>
          </a:xfrm>
          <a:prstGeom prst="rect">
            <a:avLst/>
          </a:prstGeom>
          <a:noFill/>
        </p:spPr>
        <p:txBody>
          <a:bodyPr wrap="square" rtlCol="0">
            <a:spAutoFit/>
          </a:bodyPr>
          <a:lstStyle/>
          <a:p>
            <a:pPr algn="l"/>
            <a:r>
              <a:rPr lang="en-US" sz="3200" b="1" spc="-15" dirty="0" smtClean="0">
                <a:latin typeface="新宋体" panose="02010609030101010101" charset="-122"/>
                <a:cs typeface="新宋体" panose="02010609030101010101" charset="-122"/>
                <a:sym typeface="+mn-ea"/>
              </a:rPr>
              <a:t>3)</a:t>
            </a:r>
            <a:r>
              <a:rPr lang="zh-CN" altLang="en-US" sz="3200" b="1" spc="-15" dirty="0" smtClean="0">
                <a:latin typeface="新宋体" panose="02010609030101010101" charset="-122"/>
                <a:cs typeface="新宋体" panose="02010609030101010101" charset="-122"/>
                <a:sym typeface="+mn-ea"/>
              </a:rPr>
              <a:t>算术操作</a:t>
            </a:r>
            <a:endParaRPr lang="en-US" altLang="zh-CN" sz="3200" b="1" spc="-15" dirty="0" smtClean="0">
              <a:latin typeface="新宋体" panose="02010609030101010101" charset="-122"/>
              <a:cs typeface="新宋体" panose="02010609030101010101" charset="-122"/>
              <a:sym typeface="+mn-ea"/>
            </a:endParaRPr>
          </a:p>
        </p:txBody>
      </p:sp>
      <mc:AlternateContent xmlns:mc="http://schemas.openxmlformats.org/markup-compatibility/2006" xmlns:a14="http://schemas.microsoft.com/office/drawing/2010/main">
        <mc:Choice Requires="a14">
          <p:sp>
            <p:nvSpPr>
              <p:cNvPr id="4" name="文本框 3"/>
              <p:cNvSpPr txBox="1"/>
              <p:nvPr/>
            </p:nvSpPr>
            <p:spPr>
              <a:xfrm>
                <a:off x="469900" y="3095490"/>
                <a:ext cx="4520636" cy="3016210"/>
              </a:xfrm>
              <a:prstGeom prst="rect">
                <a:avLst/>
              </a:prstGeom>
              <a:noFill/>
            </p:spPr>
            <p:txBody>
              <a:bodyPr wrap="square" lIns="0" tIns="0" rIns="0" bIns="0" rtlCol="0">
                <a:spAutoFit/>
              </a:bodyPr>
              <a:lstStyle/>
              <a:p>
                <a:pPr algn="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𝑠</m:t>
                      </m:r>
                      <m:d>
                        <m:dPr>
                          <m:ctrlPr>
                            <a:rPr lang="en-US" altLang="zh-CN" sz="2800" i="1" smtClean="0">
                              <a:latin typeface="Cambria Math" panose="02040503050406030204" pitchFamily="18" charset="0"/>
                            </a:rPr>
                          </m:ctrlPr>
                        </m:dPr>
                        <m:e>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𝑦</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𝑓</m:t>
                      </m:r>
                      <m:d>
                        <m:dPr>
                          <m:ctrlPr>
                            <a:rPr lang="en-US" altLang="zh-CN" sz="2800" i="1" smtClean="0">
                              <a:latin typeface="Cambria Math" panose="02040503050406030204" pitchFamily="18" charset="0"/>
                            </a:rPr>
                          </m:ctrlPr>
                        </m:dPr>
                        <m:e>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𝑦</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𝑔</m:t>
                      </m:r>
                      <m:d>
                        <m:dPr>
                          <m:ctrlPr>
                            <a:rPr lang="en-US" altLang="zh-CN" sz="2800" i="1" smtClean="0">
                              <a:latin typeface="Cambria Math" panose="02040503050406030204" pitchFamily="18" charset="0"/>
                            </a:rPr>
                          </m:ctrlPr>
                        </m:dPr>
                        <m:e>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𝑦</m:t>
                          </m:r>
                        </m:e>
                      </m:d>
                    </m:oMath>
                  </m:oMathPara>
                </a14:m>
                <a:endParaRPr lang="en-US" altLang="zh-CN" sz="2800" dirty="0" smtClean="0"/>
              </a:p>
              <a:p>
                <a:pPr algn="r"/>
                <a:endParaRPr lang="en-US" altLang="zh-CN" sz="2800" dirty="0" smtClean="0"/>
              </a:p>
              <a:p>
                <a:pPr algn="r"/>
                <a14:m>
                  <m:oMathPara xmlns:m="http://schemas.openxmlformats.org/officeDocument/2006/math">
                    <m:oMathParaPr>
                      <m:jc m:val="centerGroup"/>
                    </m:oMathParaPr>
                    <m:oMath xmlns:m="http://schemas.openxmlformats.org/officeDocument/2006/math">
                      <m:r>
                        <a:rPr lang="en-US" altLang="zh-CN" sz="2800" b="0" i="1">
                          <a:latin typeface="Cambria Math" panose="02040503050406030204" pitchFamily="18" charset="0"/>
                        </a:rPr>
                        <m:t>𝑑</m:t>
                      </m:r>
                      <m:d>
                        <m:dPr>
                          <m:ctrlPr>
                            <a:rPr lang="en-US" altLang="zh-CN" sz="2800" i="1">
                              <a:latin typeface="Cambria Math" panose="02040503050406030204" pitchFamily="18" charset="0"/>
                            </a:rPr>
                          </m:ctrlPr>
                        </m:dPr>
                        <m:e>
                          <m:r>
                            <a:rPr lang="en-US" altLang="zh-CN" sz="2800" b="0" i="1">
                              <a:latin typeface="Cambria Math" panose="02040503050406030204" pitchFamily="18" charset="0"/>
                            </a:rPr>
                            <m:t>𝑥</m:t>
                          </m:r>
                          <m:r>
                            <a:rPr lang="en-US" altLang="zh-CN" sz="2800" b="0" i="1">
                              <a:latin typeface="Cambria Math" panose="02040503050406030204" pitchFamily="18" charset="0"/>
                            </a:rPr>
                            <m:t>,</m:t>
                          </m:r>
                          <m:r>
                            <a:rPr lang="en-US" altLang="zh-CN" sz="2800" b="0" i="1">
                              <a:latin typeface="Cambria Math" panose="02040503050406030204" pitchFamily="18" charset="0"/>
                            </a:rPr>
                            <m:t>𝑦</m:t>
                          </m:r>
                        </m:e>
                      </m:d>
                      <m:r>
                        <a:rPr lang="en-US" altLang="zh-CN" sz="2800" b="0" i="1">
                          <a:latin typeface="Cambria Math" panose="02040503050406030204" pitchFamily="18" charset="0"/>
                        </a:rPr>
                        <m:t>=</m:t>
                      </m:r>
                      <m:r>
                        <a:rPr lang="en-US" altLang="zh-CN" sz="2800" b="0" i="1">
                          <a:latin typeface="Cambria Math" panose="02040503050406030204" pitchFamily="18" charset="0"/>
                        </a:rPr>
                        <m:t>𝑓</m:t>
                      </m:r>
                      <m:d>
                        <m:dPr>
                          <m:ctrlPr>
                            <a:rPr lang="en-US" altLang="zh-CN" sz="2800" i="1">
                              <a:latin typeface="Cambria Math" panose="02040503050406030204" pitchFamily="18" charset="0"/>
                            </a:rPr>
                          </m:ctrlPr>
                        </m:dPr>
                        <m:e>
                          <m:r>
                            <a:rPr lang="en-US" altLang="zh-CN" sz="2800" b="0" i="1">
                              <a:latin typeface="Cambria Math" panose="02040503050406030204" pitchFamily="18" charset="0"/>
                            </a:rPr>
                            <m:t>𝑥</m:t>
                          </m:r>
                          <m:r>
                            <a:rPr lang="en-US" altLang="zh-CN" sz="2800" b="0" i="1">
                              <a:latin typeface="Cambria Math" panose="02040503050406030204" pitchFamily="18" charset="0"/>
                            </a:rPr>
                            <m:t>,</m:t>
                          </m:r>
                          <m:r>
                            <a:rPr lang="en-US" altLang="zh-CN" sz="2800" b="0" i="1">
                              <a:latin typeface="Cambria Math" panose="02040503050406030204" pitchFamily="18" charset="0"/>
                            </a:rPr>
                            <m:t>𝑦</m:t>
                          </m:r>
                        </m:e>
                      </m:d>
                      <m:r>
                        <a:rPr lang="en-US" altLang="zh-CN" sz="2800" b="0" i="1" smtClean="0">
                          <a:latin typeface="Cambria Math" panose="02040503050406030204" pitchFamily="18" charset="0"/>
                        </a:rPr>
                        <m:t>−</m:t>
                      </m:r>
                      <m:r>
                        <a:rPr lang="en-US" altLang="zh-CN" sz="2800" b="0" i="1">
                          <a:latin typeface="Cambria Math" panose="02040503050406030204" pitchFamily="18" charset="0"/>
                        </a:rPr>
                        <m:t>𝑔</m:t>
                      </m:r>
                      <m:d>
                        <m:dPr>
                          <m:ctrlPr>
                            <a:rPr lang="en-US" altLang="zh-CN" sz="2800" i="1">
                              <a:latin typeface="Cambria Math" panose="02040503050406030204" pitchFamily="18" charset="0"/>
                            </a:rPr>
                          </m:ctrlPr>
                        </m:dPr>
                        <m:e>
                          <m:r>
                            <a:rPr lang="en-US" altLang="zh-CN" sz="2800" b="0" i="1">
                              <a:latin typeface="Cambria Math" panose="02040503050406030204" pitchFamily="18" charset="0"/>
                            </a:rPr>
                            <m:t>𝑥</m:t>
                          </m:r>
                          <m:r>
                            <a:rPr lang="en-US" altLang="zh-CN" sz="2800" b="0" i="1">
                              <a:latin typeface="Cambria Math" panose="02040503050406030204" pitchFamily="18" charset="0"/>
                            </a:rPr>
                            <m:t>,</m:t>
                          </m:r>
                          <m:r>
                            <a:rPr lang="en-US" altLang="zh-CN" sz="2800" b="0" i="1">
                              <a:latin typeface="Cambria Math" panose="02040503050406030204" pitchFamily="18" charset="0"/>
                            </a:rPr>
                            <m:t>𝑦</m:t>
                          </m:r>
                        </m:e>
                      </m:d>
                    </m:oMath>
                  </m:oMathPara>
                </a14:m>
                <a:endParaRPr lang="en-US" altLang="zh-CN" sz="2800" dirty="0" smtClean="0"/>
              </a:p>
              <a:p>
                <a:pPr algn="r"/>
                <a:endParaRPr lang="en-US" altLang="zh-CN" sz="2800" dirty="0"/>
              </a:p>
              <a:p>
                <a:pPr algn="r"/>
                <a14:m>
                  <m:oMathPara xmlns:m="http://schemas.openxmlformats.org/officeDocument/2006/math">
                    <m:oMathParaPr>
                      <m:jc m:val="centerGroup"/>
                    </m:oMathParaPr>
                    <m:oMath xmlns:m="http://schemas.openxmlformats.org/officeDocument/2006/math">
                      <m:r>
                        <a:rPr lang="en-US" altLang="zh-CN" sz="2800" b="0" i="1">
                          <a:latin typeface="Cambria Math" panose="02040503050406030204" pitchFamily="18" charset="0"/>
                        </a:rPr>
                        <m:t>𝑝</m:t>
                      </m:r>
                      <m:d>
                        <m:dPr>
                          <m:ctrlPr>
                            <a:rPr lang="en-US" altLang="zh-CN" sz="2800" i="1">
                              <a:latin typeface="Cambria Math" panose="02040503050406030204" pitchFamily="18" charset="0"/>
                            </a:rPr>
                          </m:ctrlPr>
                        </m:dPr>
                        <m:e>
                          <m:r>
                            <a:rPr lang="en-US" altLang="zh-CN" sz="2800" b="0" i="1">
                              <a:latin typeface="Cambria Math" panose="02040503050406030204" pitchFamily="18" charset="0"/>
                            </a:rPr>
                            <m:t>𝑥</m:t>
                          </m:r>
                          <m:r>
                            <a:rPr lang="en-US" altLang="zh-CN" sz="2800" b="0" i="1">
                              <a:latin typeface="Cambria Math" panose="02040503050406030204" pitchFamily="18" charset="0"/>
                            </a:rPr>
                            <m:t>,</m:t>
                          </m:r>
                          <m:r>
                            <a:rPr lang="en-US" altLang="zh-CN" sz="2800" b="0" i="1">
                              <a:latin typeface="Cambria Math" panose="02040503050406030204" pitchFamily="18" charset="0"/>
                            </a:rPr>
                            <m:t>𝑦</m:t>
                          </m:r>
                        </m:e>
                      </m:d>
                      <m:r>
                        <a:rPr lang="en-US" altLang="zh-CN" sz="2800" b="0" i="1">
                          <a:latin typeface="Cambria Math" panose="02040503050406030204" pitchFamily="18" charset="0"/>
                        </a:rPr>
                        <m:t>=</m:t>
                      </m:r>
                      <m:r>
                        <a:rPr lang="en-US" altLang="zh-CN" sz="2800" b="0" i="1">
                          <a:latin typeface="Cambria Math" panose="02040503050406030204" pitchFamily="18" charset="0"/>
                        </a:rPr>
                        <m:t>𝑓</m:t>
                      </m:r>
                      <m:d>
                        <m:dPr>
                          <m:ctrlPr>
                            <a:rPr lang="en-US" altLang="zh-CN" sz="2800" i="1">
                              <a:latin typeface="Cambria Math" panose="02040503050406030204" pitchFamily="18" charset="0"/>
                            </a:rPr>
                          </m:ctrlPr>
                        </m:dPr>
                        <m:e>
                          <m:r>
                            <a:rPr lang="en-US" altLang="zh-CN" sz="2800" b="0" i="1">
                              <a:latin typeface="Cambria Math" panose="02040503050406030204" pitchFamily="18" charset="0"/>
                            </a:rPr>
                            <m:t>𝑥</m:t>
                          </m:r>
                          <m:r>
                            <a:rPr lang="en-US" altLang="zh-CN" sz="2800" b="0" i="1">
                              <a:latin typeface="Cambria Math" panose="02040503050406030204" pitchFamily="18" charset="0"/>
                            </a:rPr>
                            <m:t>,</m:t>
                          </m:r>
                          <m:r>
                            <a:rPr lang="en-US" altLang="zh-CN" sz="2800" b="0" i="1">
                              <a:latin typeface="Cambria Math" panose="02040503050406030204" pitchFamily="18" charset="0"/>
                            </a:rPr>
                            <m:t>𝑦</m:t>
                          </m:r>
                        </m:e>
                      </m:d>
                      <m:r>
                        <a:rPr lang="en-US" altLang="zh-CN" sz="2800" b="0" i="1" smtClean="0">
                          <a:latin typeface="Cambria Math" panose="02040503050406030204" pitchFamily="18" charset="0"/>
                        </a:rPr>
                        <m:t>×</m:t>
                      </m:r>
                      <m:r>
                        <a:rPr lang="en-US" altLang="zh-CN" sz="2800" b="0" i="1">
                          <a:latin typeface="Cambria Math" panose="02040503050406030204" pitchFamily="18" charset="0"/>
                        </a:rPr>
                        <m:t>𝑔</m:t>
                      </m:r>
                      <m:d>
                        <m:dPr>
                          <m:ctrlPr>
                            <a:rPr lang="en-US" altLang="zh-CN" sz="2800" i="1">
                              <a:latin typeface="Cambria Math" panose="02040503050406030204" pitchFamily="18" charset="0"/>
                            </a:rPr>
                          </m:ctrlPr>
                        </m:dPr>
                        <m:e>
                          <m:r>
                            <a:rPr lang="en-US" altLang="zh-CN" sz="2800" b="0" i="1">
                              <a:latin typeface="Cambria Math" panose="02040503050406030204" pitchFamily="18" charset="0"/>
                            </a:rPr>
                            <m:t>𝑥</m:t>
                          </m:r>
                          <m:r>
                            <a:rPr lang="en-US" altLang="zh-CN" sz="2800" b="0" i="1">
                              <a:latin typeface="Cambria Math" panose="02040503050406030204" pitchFamily="18" charset="0"/>
                            </a:rPr>
                            <m:t>,</m:t>
                          </m:r>
                          <m:r>
                            <a:rPr lang="en-US" altLang="zh-CN" sz="2800" b="0" i="1">
                              <a:latin typeface="Cambria Math" panose="02040503050406030204" pitchFamily="18" charset="0"/>
                            </a:rPr>
                            <m:t>𝑦</m:t>
                          </m:r>
                        </m:e>
                      </m:d>
                    </m:oMath>
                  </m:oMathPara>
                </a14:m>
                <a:endParaRPr lang="en-US" altLang="zh-CN" sz="2800" dirty="0" smtClean="0"/>
              </a:p>
              <a:p>
                <a:pPr algn="r"/>
                <a:endParaRPr lang="en-US" altLang="zh-CN" sz="2800" dirty="0"/>
              </a:p>
              <a:p>
                <a:pPr algn="r"/>
                <a14:m>
                  <m:oMathPara xmlns:m="http://schemas.openxmlformats.org/officeDocument/2006/math">
                    <m:oMathParaPr>
                      <m:jc m:val="centerGroup"/>
                    </m:oMathParaPr>
                    <m:oMath xmlns:m="http://schemas.openxmlformats.org/officeDocument/2006/math">
                      <m:r>
                        <a:rPr lang="en-US" altLang="zh-CN" sz="2800" b="0" i="1">
                          <a:latin typeface="Cambria Math" panose="02040503050406030204" pitchFamily="18" charset="0"/>
                        </a:rPr>
                        <m:t>𝑣</m:t>
                      </m:r>
                      <m:d>
                        <m:dPr>
                          <m:ctrlPr>
                            <a:rPr lang="en-US" altLang="zh-CN" sz="2800" i="1">
                              <a:latin typeface="Cambria Math" panose="02040503050406030204" pitchFamily="18" charset="0"/>
                            </a:rPr>
                          </m:ctrlPr>
                        </m:dPr>
                        <m:e>
                          <m:r>
                            <a:rPr lang="en-US" altLang="zh-CN" sz="2800" b="0" i="1">
                              <a:latin typeface="Cambria Math" panose="02040503050406030204" pitchFamily="18" charset="0"/>
                            </a:rPr>
                            <m:t>𝑥</m:t>
                          </m:r>
                          <m:r>
                            <a:rPr lang="en-US" altLang="zh-CN" sz="2800" b="0" i="1">
                              <a:latin typeface="Cambria Math" panose="02040503050406030204" pitchFamily="18" charset="0"/>
                            </a:rPr>
                            <m:t>,</m:t>
                          </m:r>
                          <m:r>
                            <a:rPr lang="en-US" altLang="zh-CN" sz="2800" b="0" i="1">
                              <a:latin typeface="Cambria Math" panose="02040503050406030204" pitchFamily="18" charset="0"/>
                            </a:rPr>
                            <m:t>𝑦</m:t>
                          </m:r>
                        </m:e>
                      </m:d>
                      <m:r>
                        <a:rPr lang="en-US" altLang="zh-CN" sz="2800" b="0" i="1">
                          <a:latin typeface="Cambria Math" panose="02040503050406030204" pitchFamily="18" charset="0"/>
                        </a:rPr>
                        <m:t>=</m:t>
                      </m:r>
                      <m:r>
                        <a:rPr lang="en-US" altLang="zh-CN" sz="2800" b="0" i="1">
                          <a:latin typeface="Cambria Math" panose="02040503050406030204" pitchFamily="18" charset="0"/>
                        </a:rPr>
                        <m:t>𝑓</m:t>
                      </m:r>
                      <m:d>
                        <m:dPr>
                          <m:ctrlPr>
                            <a:rPr lang="en-US" altLang="zh-CN" sz="2800" i="1">
                              <a:latin typeface="Cambria Math" panose="02040503050406030204" pitchFamily="18" charset="0"/>
                            </a:rPr>
                          </m:ctrlPr>
                        </m:dPr>
                        <m:e>
                          <m:r>
                            <a:rPr lang="en-US" altLang="zh-CN" sz="2800" b="0" i="1">
                              <a:latin typeface="Cambria Math" panose="02040503050406030204" pitchFamily="18" charset="0"/>
                            </a:rPr>
                            <m:t>𝑥</m:t>
                          </m:r>
                          <m:r>
                            <a:rPr lang="en-US" altLang="zh-CN" sz="2800" b="0" i="1">
                              <a:latin typeface="Cambria Math" panose="02040503050406030204" pitchFamily="18" charset="0"/>
                            </a:rPr>
                            <m:t>,</m:t>
                          </m:r>
                          <m:r>
                            <a:rPr lang="en-US" altLang="zh-CN" sz="2800" b="0" i="1">
                              <a:latin typeface="Cambria Math" panose="02040503050406030204" pitchFamily="18" charset="0"/>
                            </a:rPr>
                            <m:t>𝑦</m:t>
                          </m:r>
                        </m:e>
                      </m:d>
                      <m:r>
                        <a:rPr lang="en-US" altLang="zh-CN" sz="2800" b="0" i="1" smtClean="0">
                          <a:latin typeface="Cambria Math" panose="02040503050406030204" pitchFamily="18" charset="0"/>
                        </a:rPr>
                        <m:t>÷</m:t>
                      </m:r>
                      <m:r>
                        <a:rPr lang="en-US" altLang="zh-CN" sz="2800" b="0" i="1">
                          <a:latin typeface="Cambria Math" panose="02040503050406030204" pitchFamily="18" charset="0"/>
                        </a:rPr>
                        <m:t>𝑔</m:t>
                      </m:r>
                      <m:d>
                        <m:dPr>
                          <m:ctrlPr>
                            <a:rPr lang="en-US" altLang="zh-CN" sz="2800" i="1">
                              <a:latin typeface="Cambria Math" panose="02040503050406030204" pitchFamily="18" charset="0"/>
                            </a:rPr>
                          </m:ctrlPr>
                        </m:dPr>
                        <m:e>
                          <m:r>
                            <a:rPr lang="en-US" altLang="zh-CN" sz="2800" b="0" i="1">
                              <a:latin typeface="Cambria Math" panose="02040503050406030204" pitchFamily="18" charset="0"/>
                            </a:rPr>
                            <m:t>𝑥</m:t>
                          </m:r>
                          <m:r>
                            <a:rPr lang="en-US" altLang="zh-CN" sz="2800" b="0" i="1">
                              <a:latin typeface="Cambria Math" panose="02040503050406030204" pitchFamily="18" charset="0"/>
                            </a:rPr>
                            <m:t>,</m:t>
                          </m:r>
                          <m:r>
                            <a:rPr lang="en-US" altLang="zh-CN" sz="2800" b="0" i="1">
                              <a:latin typeface="Cambria Math" panose="02040503050406030204" pitchFamily="18" charset="0"/>
                            </a:rPr>
                            <m:t>𝑦</m:t>
                          </m:r>
                        </m:e>
                      </m:d>
                    </m:oMath>
                  </m:oMathPara>
                </a14:m>
                <a:endParaRPr lang="en-US" altLang="zh-CN" sz="2800" dirty="0"/>
              </a:p>
            </p:txBody>
          </p:sp>
        </mc:Choice>
        <mc:Fallback xmlns="">
          <p:sp>
            <p:nvSpPr>
              <p:cNvPr id="4" name="文本框 3"/>
              <p:cNvSpPr txBox="1">
                <a:spLocks noRot="1" noChangeAspect="1" noMove="1" noResize="1" noEditPoints="1" noAdjustHandles="1" noChangeArrowheads="1" noChangeShapeType="1" noTextEdit="1"/>
              </p:cNvSpPr>
              <p:nvPr/>
            </p:nvSpPr>
            <p:spPr>
              <a:xfrm>
                <a:off x="469900" y="3095490"/>
                <a:ext cx="4520636" cy="3016210"/>
              </a:xfrm>
              <a:prstGeom prst="rect">
                <a:avLst/>
              </a:prstGeom>
              <a:blipFill>
                <a:blip r:embed="rId2"/>
                <a:stretch>
                  <a:fillRect/>
                </a:stretch>
              </a:blipFill>
            </p:spPr>
            <p:txBody>
              <a:bodyPr/>
              <a:lstStyle/>
              <a:p>
                <a:r>
                  <a:rPr lang="zh-CN" altLang="en-US">
                    <a:noFill/>
                  </a:rPr>
                  <a:t> </a:t>
                </a:r>
              </a:p>
            </p:txBody>
          </p:sp>
        </mc:Fallback>
      </mc:AlternateContent>
      <p:sp>
        <p:nvSpPr>
          <p:cNvPr id="5" name="文本框 4"/>
          <p:cNvSpPr txBox="1"/>
          <p:nvPr/>
        </p:nvSpPr>
        <p:spPr>
          <a:xfrm>
            <a:off x="5118100" y="4770390"/>
            <a:ext cx="4419600" cy="461665"/>
          </a:xfrm>
          <a:prstGeom prst="rect">
            <a:avLst/>
          </a:prstGeom>
          <a:noFill/>
        </p:spPr>
        <p:txBody>
          <a:bodyPr wrap="square" rtlCol="0">
            <a:spAutoFit/>
          </a:bodyPr>
          <a:lstStyle/>
          <a:p>
            <a:r>
              <a:rPr lang="zh-CN" altLang="en-US" sz="2400" dirty="0" smtClean="0"/>
              <a:t>校正阴影和模板</a:t>
            </a:r>
            <a:endParaRPr lang="en-US" altLang="zh-CN" sz="2400" dirty="0" smtClean="0"/>
          </a:p>
        </p:txBody>
      </p:sp>
      <p:sp>
        <p:nvSpPr>
          <p:cNvPr id="8" name="矩形 7"/>
          <p:cNvSpPr/>
          <p:nvPr/>
        </p:nvSpPr>
        <p:spPr>
          <a:xfrm>
            <a:off x="5118100" y="3108614"/>
            <a:ext cx="4114800" cy="461665"/>
          </a:xfrm>
          <a:prstGeom prst="rect">
            <a:avLst/>
          </a:prstGeom>
        </p:spPr>
        <p:txBody>
          <a:bodyPr wrap="square">
            <a:spAutoFit/>
          </a:bodyPr>
          <a:lstStyle/>
          <a:p>
            <a:r>
              <a:rPr lang="zh-CN" altLang="en-US" sz="2400" dirty="0" smtClean="0"/>
              <a:t>图像降噪和图像融</a:t>
            </a:r>
            <a:r>
              <a:rPr lang="zh-CN" altLang="en-US" sz="2400" dirty="0"/>
              <a:t>合</a:t>
            </a:r>
            <a:endParaRPr lang="en-US" altLang="zh-CN" sz="2400" dirty="0"/>
          </a:p>
        </p:txBody>
      </p:sp>
      <p:sp>
        <p:nvSpPr>
          <p:cNvPr id="9" name="矩形 8"/>
          <p:cNvSpPr/>
          <p:nvPr/>
        </p:nvSpPr>
        <p:spPr>
          <a:xfrm>
            <a:off x="5118100" y="3929360"/>
            <a:ext cx="4876800" cy="461665"/>
          </a:xfrm>
          <a:prstGeom prst="rect">
            <a:avLst/>
          </a:prstGeom>
        </p:spPr>
        <p:txBody>
          <a:bodyPr wrap="square">
            <a:spAutoFit/>
          </a:bodyPr>
          <a:lstStyle/>
          <a:p>
            <a:r>
              <a:rPr lang="zh-CN" altLang="en-US" sz="2400" dirty="0" smtClean="0"/>
              <a:t>背</a:t>
            </a:r>
            <a:r>
              <a:rPr lang="zh-CN" altLang="en-US" sz="2400" dirty="0"/>
              <a:t>景提取、边缘提</a:t>
            </a:r>
            <a:r>
              <a:rPr lang="zh-CN" altLang="en-US" sz="2400" dirty="0" smtClean="0"/>
              <a:t>取，图像比较</a:t>
            </a:r>
            <a:endParaRPr lang="en-US" altLang="zh-CN" sz="2400" dirty="0"/>
          </a:p>
        </p:txBody>
      </p:sp>
    </p:spTree>
    <p:extLst>
      <p:ext uri="{BB962C8B-B14F-4D97-AF65-F5344CB8AC3E}">
        <p14:creationId xmlns:p14="http://schemas.microsoft.com/office/powerpoint/2010/main" val="399905409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6F15528-21DE-4FAA-801E-634DDDAF4B2B}" type="slidenum">
              <a:rPr/>
              <a:t>108</a:t>
            </a:fld>
            <a:endParaRPr/>
          </a:p>
        </p:txBody>
      </p:sp>
      <p:sp>
        <p:nvSpPr>
          <p:cNvPr id="3" name="矩形 2"/>
          <p:cNvSpPr/>
          <p:nvPr/>
        </p:nvSpPr>
        <p:spPr>
          <a:xfrm>
            <a:off x="680721" y="1666281"/>
            <a:ext cx="6189979"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smtClean="0">
                <a:solidFill>
                  <a:srgbClr val="FF0000"/>
                </a:solidFill>
                <a:latin typeface="新宋体" panose="02010609030101010101" charset="-122"/>
                <a:cs typeface="新宋体" panose="02010609030101010101" charset="-122"/>
              </a:rPr>
              <a:t>图像上的数学操作</a:t>
            </a:r>
            <a:endParaRPr lang="zh-CN" altLang="en-US" sz="3200" b="1" spc="-15" dirty="0">
              <a:solidFill>
                <a:srgbClr val="FF0000"/>
              </a:solidFill>
              <a:latin typeface="新宋体" panose="02010609030101010101" charset="-122"/>
              <a:cs typeface="新宋体" panose="02010609030101010101" charset="-122"/>
            </a:endParaRPr>
          </a:p>
        </p:txBody>
      </p:sp>
      <p:sp>
        <p:nvSpPr>
          <p:cNvPr id="14" name="文本框 13"/>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6" name="文本框 5"/>
          <p:cNvSpPr txBox="1"/>
          <p:nvPr/>
        </p:nvSpPr>
        <p:spPr>
          <a:xfrm>
            <a:off x="546100" y="2378321"/>
            <a:ext cx="7173595" cy="584775"/>
          </a:xfrm>
          <a:prstGeom prst="rect">
            <a:avLst/>
          </a:prstGeom>
          <a:noFill/>
        </p:spPr>
        <p:txBody>
          <a:bodyPr wrap="square" rtlCol="0">
            <a:spAutoFit/>
          </a:bodyPr>
          <a:lstStyle/>
          <a:p>
            <a:pPr algn="l"/>
            <a:r>
              <a:rPr lang="en-US" sz="3200" b="1" spc="-15" smtClean="0">
                <a:latin typeface="新宋体" panose="02010609030101010101" charset="-122"/>
                <a:cs typeface="新宋体" panose="02010609030101010101" charset="-122"/>
                <a:sym typeface="+mn-ea"/>
              </a:rPr>
              <a:t>4</a:t>
            </a:r>
            <a:r>
              <a:rPr lang="en-US" sz="3200" b="1" spc="-15">
                <a:latin typeface="新宋体" panose="02010609030101010101" charset="-122"/>
                <a:cs typeface="新宋体" panose="02010609030101010101" charset="-122"/>
                <a:sym typeface="+mn-ea"/>
              </a:rPr>
              <a:t>)</a:t>
            </a:r>
            <a:r>
              <a:rPr lang="zh-CN" altLang="en-US" sz="3200" b="1" spc="-15" smtClean="0">
                <a:latin typeface="新宋体" panose="02010609030101010101" charset="-122"/>
                <a:cs typeface="新宋体" panose="02010609030101010101" charset="-122"/>
                <a:sym typeface="+mn-ea"/>
              </a:rPr>
              <a:t>集合和逻辑操作</a:t>
            </a:r>
            <a:endParaRPr lang="en-US" altLang="zh-CN" sz="3200" b="1" spc="-15" smtClean="0">
              <a:latin typeface="新宋体" panose="02010609030101010101" charset="-122"/>
              <a:cs typeface="新宋体" panose="02010609030101010101" charset="-122"/>
              <a:sym typeface="+mn-ea"/>
            </a:endParaRPr>
          </a:p>
        </p:txBody>
      </p:sp>
      <p:pic>
        <p:nvPicPr>
          <p:cNvPr id="4" name="图片 3"/>
          <p:cNvPicPr>
            <a:picLocks noChangeAspect="1"/>
          </p:cNvPicPr>
          <p:nvPr/>
        </p:nvPicPr>
        <p:blipFill>
          <a:blip r:embed="rId2"/>
          <a:stretch>
            <a:fillRect/>
          </a:stretch>
        </p:blipFill>
        <p:spPr>
          <a:xfrm>
            <a:off x="5755118" y="3122550"/>
            <a:ext cx="4468458" cy="3778303"/>
          </a:xfrm>
          <a:prstGeom prst="rect">
            <a:avLst/>
          </a:prstGeom>
        </p:spPr>
      </p:pic>
      <p:pic>
        <p:nvPicPr>
          <p:cNvPr id="5" name="图片 4"/>
          <p:cNvPicPr>
            <a:picLocks noChangeAspect="1"/>
          </p:cNvPicPr>
          <p:nvPr/>
        </p:nvPicPr>
        <p:blipFill rotWithShape="1">
          <a:blip r:embed="rId3"/>
          <a:srcRect r="17339" b="10502"/>
          <a:stretch/>
        </p:blipFill>
        <p:spPr>
          <a:xfrm>
            <a:off x="548036" y="3095490"/>
            <a:ext cx="5207082" cy="4143867"/>
          </a:xfrm>
          <a:prstGeom prst="rect">
            <a:avLst/>
          </a:prstGeom>
        </p:spPr>
      </p:pic>
    </p:spTree>
    <p:extLst>
      <p:ext uri="{BB962C8B-B14F-4D97-AF65-F5344CB8AC3E}">
        <p14:creationId xmlns:p14="http://schemas.microsoft.com/office/powerpoint/2010/main" val="263805966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6F15528-21DE-4FAA-801E-634DDDAF4B2B}" type="slidenum">
              <a:rPr/>
              <a:t>109</a:t>
            </a:fld>
            <a:endParaRPr/>
          </a:p>
        </p:txBody>
      </p:sp>
      <p:sp>
        <p:nvSpPr>
          <p:cNvPr id="3" name="矩形 2"/>
          <p:cNvSpPr/>
          <p:nvPr/>
        </p:nvSpPr>
        <p:spPr>
          <a:xfrm>
            <a:off x="680721" y="1666281"/>
            <a:ext cx="6189979"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smtClean="0">
                <a:solidFill>
                  <a:srgbClr val="FF0000"/>
                </a:solidFill>
                <a:latin typeface="新宋体" panose="02010609030101010101" charset="-122"/>
                <a:cs typeface="新宋体" panose="02010609030101010101" charset="-122"/>
              </a:rPr>
              <a:t>图像上的数学操作</a:t>
            </a:r>
            <a:endParaRPr lang="zh-CN" altLang="en-US" sz="3200" b="1" spc="-15" dirty="0">
              <a:solidFill>
                <a:srgbClr val="FF0000"/>
              </a:solidFill>
              <a:latin typeface="新宋体" panose="02010609030101010101" charset="-122"/>
              <a:cs typeface="新宋体" panose="02010609030101010101" charset="-122"/>
            </a:endParaRPr>
          </a:p>
        </p:txBody>
      </p:sp>
      <p:sp>
        <p:nvSpPr>
          <p:cNvPr id="14" name="文本框 13"/>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6" name="文本框 5"/>
          <p:cNvSpPr txBox="1"/>
          <p:nvPr/>
        </p:nvSpPr>
        <p:spPr>
          <a:xfrm>
            <a:off x="546100" y="2378321"/>
            <a:ext cx="7173595" cy="584775"/>
          </a:xfrm>
          <a:prstGeom prst="rect">
            <a:avLst/>
          </a:prstGeom>
          <a:noFill/>
        </p:spPr>
        <p:txBody>
          <a:bodyPr wrap="square" rtlCol="0">
            <a:spAutoFit/>
          </a:bodyPr>
          <a:lstStyle/>
          <a:p>
            <a:pPr algn="l"/>
            <a:r>
              <a:rPr lang="en-US" altLang="zh-CN" sz="3200" b="1" spc="-15" smtClean="0">
                <a:latin typeface="新宋体" panose="02010609030101010101" charset="-122"/>
                <a:cs typeface="新宋体" panose="02010609030101010101" charset="-122"/>
                <a:sym typeface="+mn-ea"/>
              </a:rPr>
              <a:t>5)</a:t>
            </a:r>
            <a:r>
              <a:rPr lang="zh-CN" altLang="en-US" sz="3200" b="1" spc="-15" smtClean="0">
                <a:latin typeface="新宋体" panose="02010609030101010101" charset="-122"/>
                <a:cs typeface="新宋体" panose="02010609030101010101" charset="-122"/>
                <a:sym typeface="+mn-ea"/>
              </a:rPr>
              <a:t>空间操作</a:t>
            </a:r>
            <a:endParaRPr lang="en-US" altLang="zh-CN" sz="3200" b="1" spc="-15" smtClean="0">
              <a:latin typeface="新宋体" panose="02010609030101010101" charset="-122"/>
              <a:cs typeface="新宋体" panose="02010609030101010101" charset="-122"/>
              <a:sym typeface="+mn-ea"/>
            </a:endParaRPr>
          </a:p>
        </p:txBody>
      </p:sp>
      <p:sp>
        <p:nvSpPr>
          <p:cNvPr id="7" name="矩形 6"/>
          <p:cNvSpPr/>
          <p:nvPr/>
        </p:nvSpPr>
        <p:spPr>
          <a:xfrm>
            <a:off x="651088" y="3096823"/>
            <a:ext cx="9507642" cy="2092881"/>
          </a:xfrm>
          <a:prstGeom prst="rect">
            <a:avLst/>
          </a:prstGeom>
        </p:spPr>
        <p:txBody>
          <a:bodyPr wrap="square">
            <a:spAutoFit/>
          </a:bodyPr>
          <a:lstStyle/>
          <a:p>
            <a:r>
              <a:rPr lang="en-US" altLang="zh-CN" sz="2600" dirty="0" smtClean="0">
                <a:solidFill>
                  <a:srgbClr val="191B1F"/>
                </a:solidFill>
                <a:latin typeface="Times New Roman" panose="02020603050405020304" pitchFamily="18" charset="0"/>
                <a:cs typeface="Times New Roman" panose="02020603050405020304" pitchFamily="18" charset="0"/>
              </a:rPr>
              <a:t>a.</a:t>
            </a:r>
            <a:r>
              <a:rPr lang="zh-CN" altLang="en-US" sz="2600" dirty="0" smtClean="0">
                <a:solidFill>
                  <a:srgbClr val="191B1F"/>
                </a:solidFill>
                <a:latin typeface="Times New Roman" panose="02020603050405020304" pitchFamily="18" charset="0"/>
                <a:cs typeface="Times New Roman" panose="02020603050405020304" pitchFamily="18" charset="0"/>
              </a:rPr>
              <a:t>单个像素的操作，例如提升像素灰度值</a:t>
            </a:r>
            <a:r>
              <a:rPr lang="en-US" altLang="zh-CN" sz="2600" dirty="0" smtClean="0">
                <a:solidFill>
                  <a:srgbClr val="191B1F"/>
                </a:solidFill>
                <a:latin typeface="Times New Roman" panose="02020603050405020304" pitchFamily="18" charset="0"/>
                <a:cs typeface="Times New Roman" panose="02020603050405020304" pitchFamily="18" charset="0"/>
              </a:rPr>
              <a:t>——</a:t>
            </a:r>
            <a:r>
              <a:rPr lang="zh-CN" altLang="en-US" sz="2600" dirty="0" smtClean="0">
                <a:solidFill>
                  <a:srgbClr val="191B1F"/>
                </a:solidFill>
                <a:latin typeface="Times New Roman" panose="02020603050405020304" pitchFamily="18" charset="0"/>
                <a:cs typeface="Times New Roman" panose="02020603050405020304" pitchFamily="18" charset="0"/>
              </a:rPr>
              <a:t>拉伸灰度对比度</a:t>
            </a:r>
            <a:endParaRPr lang="en-US" altLang="zh-CN" sz="2600" dirty="0" smtClean="0">
              <a:solidFill>
                <a:srgbClr val="191B1F"/>
              </a:solidFill>
              <a:latin typeface="Times New Roman" panose="02020603050405020304" pitchFamily="18" charset="0"/>
              <a:cs typeface="Times New Roman" panose="02020603050405020304" pitchFamily="18" charset="0"/>
            </a:endParaRPr>
          </a:p>
          <a:p>
            <a:r>
              <a:rPr lang="en-US" altLang="zh-CN" sz="2600" dirty="0" smtClean="0">
                <a:solidFill>
                  <a:srgbClr val="191B1F"/>
                </a:solidFill>
                <a:latin typeface="Times New Roman" panose="02020603050405020304" pitchFamily="18" charset="0"/>
                <a:cs typeface="Times New Roman" panose="02020603050405020304" pitchFamily="18" charset="0"/>
              </a:rPr>
              <a:t>b</a:t>
            </a:r>
            <a:r>
              <a:rPr lang="en-US" altLang="zh-CN" sz="2600" dirty="0">
                <a:solidFill>
                  <a:srgbClr val="191B1F"/>
                </a:solidFill>
                <a:latin typeface="Times New Roman" panose="02020603050405020304" pitchFamily="18" charset="0"/>
                <a:cs typeface="Times New Roman" panose="02020603050405020304" pitchFamily="18" charset="0"/>
              </a:rPr>
              <a:t>.</a:t>
            </a:r>
            <a:r>
              <a:rPr lang="zh-CN" altLang="en-US" sz="2600" dirty="0">
                <a:solidFill>
                  <a:srgbClr val="191B1F"/>
                </a:solidFill>
                <a:latin typeface="Times New Roman" panose="02020603050405020304" pitchFamily="18" charset="0"/>
                <a:cs typeface="Times New Roman" panose="02020603050405020304" pitchFamily="18" charset="0"/>
              </a:rPr>
              <a:t>邻域操作，即对某一像素点的操作与该点周围的其他点相</a:t>
            </a:r>
            <a:r>
              <a:rPr lang="zh-CN" altLang="en-US" sz="2600" dirty="0" smtClean="0">
                <a:solidFill>
                  <a:srgbClr val="191B1F"/>
                </a:solidFill>
                <a:latin typeface="Times New Roman" panose="02020603050405020304" pitchFamily="18" charset="0"/>
                <a:cs typeface="Times New Roman" panose="02020603050405020304" pitchFamily="18" charset="0"/>
              </a:rPr>
              <a:t>关</a:t>
            </a:r>
            <a:r>
              <a:rPr lang="en-US" altLang="zh-CN" sz="2600" dirty="0" smtClean="0">
                <a:solidFill>
                  <a:srgbClr val="191B1F"/>
                </a:solidFill>
                <a:latin typeface="Times New Roman" panose="02020603050405020304" pitchFamily="18" charset="0"/>
                <a:cs typeface="Times New Roman" panose="02020603050405020304" pitchFamily="18" charset="0"/>
              </a:rPr>
              <a:t>——</a:t>
            </a:r>
            <a:r>
              <a:rPr lang="zh-CN" altLang="en-US" sz="2600" dirty="0" smtClean="0">
                <a:solidFill>
                  <a:srgbClr val="191B1F"/>
                </a:solidFill>
                <a:latin typeface="Times New Roman" panose="02020603050405020304" pitchFamily="18" charset="0"/>
                <a:cs typeface="Times New Roman" panose="02020603050405020304" pitchFamily="18" charset="0"/>
              </a:rPr>
              <a:t>均值滤波等操作</a:t>
            </a:r>
            <a:endParaRPr lang="en-US" altLang="zh-CN" sz="2600" dirty="0">
              <a:solidFill>
                <a:srgbClr val="191B1F"/>
              </a:solidFill>
              <a:latin typeface="Times New Roman" panose="02020603050405020304" pitchFamily="18" charset="0"/>
              <a:cs typeface="Times New Roman" panose="02020603050405020304" pitchFamily="18" charset="0"/>
            </a:endParaRPr>
          </a:p>
          <a:p>
            <a:r>
              <a:rPr lang="en-US" altLang="zh-CN" sz="2600" dirty="0" smtClean="0">
                <a:solidFill>
                  <a:srgbClr val="191B1F"/>
                </a:solidFill>
                <a:latin typeface="Times New Roman" panose="02020603050405020304" pitchFamily="18" charset="0"/>
                <a:cs typeface="Times New Roman" panose="02020603050405020304" pitchFamily="18" charset="0"/>
              </a:rPr>
              <a:t>c</a:t>
            </a:r>
            <a:r>
              <a:rPr lang="en-US" altLang="zh-CN" sz="2600" dirty="0">
                <a:solidFill>
                  <a:srgbClr val="191B1F"/>
                </a:solidFill>
                <a:latin typeface="Times New Roman" panose="02020603050405020304" pitchFamily="18" charset="0"/>
                <a:cs typeface="Times New Roman" panose="02020603050405020304" pitchFamily="18" charset="0"/>
              </a:rPr>
              <a:t>.</a:t>
            </a:r>
            <a:r>
              <a:rPr lang="zh-CN" altLang="en-US" sz="2600" dirty="0">
                <a:solidFill>
                  <a:srgbClr val="191B1F"/>
                </a:solidFill>
                <a:latin typeface="Times New Roman" panose="02020603050405020304" pitchFamily="18" charset="0"/>
                <a:cs typeface="Times New Roman" panose="02020603050405020304" pitchFamily="18" charset="0"/>
              </a:rPr>
              <a:t>几何空间变换，对整张图片进行全局性的操</a:t>
            </a:r>
            <a:r>
              <a:rPr lang="zh-CN" altLang="en-US" sz="2600" dirty="0" smtClean="0">
                <a:solidFill>
                  <a:srgbClr val="191B1F"/>
                </a:solidFill>
                <a:latin typeface="Times New Roman" panose="02020603050405020304" pitchFamily="18" charset="0"/>
                <a:cs typeface="Times New Roman" panose="02020603050405020304" pitchFamily="18" charset="0"/>
              </a:rPr>
              <a:t>作</a:t>
            </a:r>
            <a:r>
              <a:rPr lang="en-US" altLang="zh-CN" sz="2600" dirty="0" smtClean="0">
                <a:solidFill>
                  <a:srgbClr val="191B1F"/>
                </a:solidFill>
                <a:latin typeface="Times New Roman" panose="02020603050405020304" pitchFamily="18" charset="0"/>
                <a:cs typeface="Times New Roman" panose="02020603050405020304" pitchFamily="18" charset="0"/>
              </a:rPr>
              <a:t>——</a:t>
            </a:r>
            <a:r>
              <a:rPr lang="zh-CN" altLang="en-US" sz="2600" dirty="0">
                <a:solidFill>
                  <a:srgbClr val="191B1F"/>
                </a:solidFill>
                <a:latin typeface="Times New Roman" panose="02020603050405020304" pitchFamily="18" charset="0"/>
                <a:cs typeface="Times New Roman" panose="02020603050405020304" pitchFamily="18" charset="0"/>
              </a:rPr>
              <a:t>放</a:t>
            </a:r>
            <a:r>
              <a:rPr lang="zh-CN" altLang="en-US" sz="2600" dirty="0" smtClean="0">
                <a:solidFill>
                  <a:srgbClr val="191B1F"/>
                </a:solidFill>
                <a:latin typeface="Times New Roman" panose="02020603050405020304" pitchFamily="18" charset="0"/>
                <a:cs typeface="Times New Roman" panose="02020603050405020304" pitchFamily="18" charset="0"/>
              </a:rPr>
              <a:t>缩、镜像、平移、旋转、剪切等操作</a:t>
            </a:r>
            <a:endParaRPr lang="zh-CN" altLang="en-US" sz="2600" dirty="0">
              <a:solidFill>
                <a:srgbClr val="191B1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6493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矩形 293893" descr="Rectangle: Click to edit Master text styles&#10;Second level&#10;Third level&#10;Fourth level&#10;Fifth level"/>
          <p:cNvSpPr/>
          <p:nvPr/>
        </p:nvSpPr>
        <p:spPr>
          <a:xfrm>
            <a:off x="941070" y="1754505"/>
            <a:ext cx="7910830" cy="577215"/>
          </a:xfrm>
          <a:prstGeom prst="rect">
            <a:avLst/>
          </a:prstGeom>
          <a:noFill/>
          <a:ln w="9525">
            <a:noFill/>
          </a:ln>
        </p:spPr>
        <p:txBody>
          <a:bodyPr anchor="t"/>
          <a:lstStyle/>
          <a:p>
            <a:pPr lvl="0" algn="just" fontAlgn="base">
              <a:spcBef>
                <a:spcPct val="20000"/>
              </a:spcBef>
              <a:buClr>
                <a:schemeClr val="folHlink"/>
              </a:buClr>
              <a:buSzPct val="60000"/>
              <a:buFont typeface="Wingdings" panose="05000000000000000000" pitchFamily="2" charset="2"/>
            </a:pPr>
            <a:r>
              <a:rPr lang="zh-CN" altLang="en-US" sz="2400" b="1" strike="noStrike" noProof="1">
                <a:solidFill>
                  <a:srgbClr val="FF0000"/>
                </a:solidFill>
                <a:latin typeface="黑体" panose="02010609060101010101" pitchFamily="2" charset="-122"/>
                <a:ea typeface="黑体" panose="02010609060101010101" pitchFamily="2" charset="-122"/>
                <a:cs typeface="+mn-ea"/>
              </a:rPr>
              <a:t>无线电波成像</a:t>
            </a:r>
            <a:r>
              <a:rPr lang="zh-CN" altLang="en-US" sz="2800" b="1" strike="noStrike" noProof="1">
                <a:solidFill>
                  <a:srgbClr val="FF0000"/>
                </a:solidFill>
                <a:latin typeface="黑体" panose="02010609060101010101" pitchFamily="2" charset="-122"/>
                <a:ea typeface="黑体" panose="02010609060101010101" pitchFamily="2" charset="-122"/>
                <a:cs typeface="+mn-ea"/>
              </a:rPr>
              <a:t>  </a:t>
            </a:r>
            <a:endParaRPr lang="zh-CN" altLang="en-US" sz="2800" b="1" strike="noStrike" noProof="1">
              <a:solidFill>
                <a:srgbClr val="FF0000"/>
              </a:solidFill>
              <a:latin typeface="黑体" panose="02010609060101010101" pitchFamily="2" charset="-122"/>
              <a:ea typeface="黑体" panose="02010609060101010101" pitchFamily="2" charset="-122"/>
            </a:endParaRPr>
          </a:p>
          <a:p>
            <a:pPr marL="342900" lvl="0" indent="-342900" algn="just" fontAlgn="base">
              <a:spcBef>
                <a:spcPct val="20000"/>
              </a:spcBef>
              <a:buClr>
                <a:schemeClr val="folHlink"/>
              </a:buClr>
              <a:buSzPct val="60000"/>
              <a:buFont typeface="Wingdings" panose="05000000000000000000" pitchFamily="2" charset="2"/>
              <a:buNone/>
            </a:pPr>
            <a:endParaRPr lang="zh-CN" altLang="en-US" sz="3200" b="1" strike="noStrike" noProof="1">
              <a:solidFill>
                <a:srgbClr val="FF0000"/>
              </a:solidFill>
              <a:latin typeface="黑体" panose="02010609060101010101" pitchFamily="2" charset="-122"/>
              <a:ea typeface="黑体" panose="02010609060101010101" pitchFamily="2" charset="-122"/>
            </a:endParaRPr>
          </a:p>
          <a:p>
            <a:pPr marL="342900" lvl="0" indent="-342900" algn="just" fontAlgn="base">
              <a:spcBef>
                <a:spcPct val="20000"/>
              </a:spcBef>
              <a:buClr>
                <a:schemeClr val="folHlink"/>
              </a:buClr>
              <a:buSzPct val="60000"/>
              <a:buFont typeface="Wingdings" panose="05000000000000000000" pitchFamily="2" charset="2"/>
              <a:buNone/>
            </a:pPr>
            <a:r>
              <a:rPr lang="zh-CN" altLang="en-US" sz="2800" b="1" strike="noStrike" noProof="1">
                <a:solidFill>
                  <a:srgbClr val="FF0000"/>
                </a:solidFill>
                <a:latin typeface="黑体" panose="02010609060101010101" pitchFamily="2" charset="-122"/>
                <a:ea typeface="黑体" panose="02010609060101010101" pitchFamily="2" charset="-122"/>
                <a:cs typeface="+mn-ea"/>
              </a:rPr>
              <a:t>       </a:t>
            </a:r>
            <a:endParaRPr lang="zh-CN" altLang="en-US" sz="2800" b="1" strike="noStrike" noProof="1">
              <a:solidFill>
                <a:srgbClr val="FF0000"/>
              </a:solidFill>
              <a:latin typeface="黑体" panose="02010609060101010101" pitchFamily="2" charset="-122"/>
              <a:ea typeface="黑体" panose="02010609060101010101" pitchFamily="2" charset="-122"/>
            </a:endParaRPr>
          </a:p>
        </p:txBody>
      </p:sp>
      <p:pic>
        <p:nvPicPr>
          <p:cNvPr id="16386" name="图片 293894"/>
          <p:cNvPicPr>
            <a:picLocks noChangeAspect="1"/>
          </p:cNvPicPr>
          <p:nvPr/>
        </p:nvPicPr>
        <p:blipFill>
          <a:blip r:embed="rId2"/>
          <a:stretch>
            <a:fillRect/>
          </a:stretch>
        </p:blipFill>
        <p:spPr>
          <a:xfrm>
            <a:off x="1568133" y="2451100"/>
            <a:ext cx="6462712" cy="4302125"/>
          </a:xfrm>
          <a:prstGeom prst="rect">
            <a:avLst/>
          </a:prstGeom>
          <a:noFill/>
          <a:ln w="9525">
            <a:noFill/>
          </a:ln>
        </p:spPr>
      </p:pic>
      <p:sp>
        <p:nvSpPr>
          <p:cNvPr id="3" name="灯片编号占位符 2"/>
          <p:cNvSpPr>
            <a:spLocks noGrp="1"/>
          </p:cNvSpPr>
          <p:nvPr>
            <p:ph type="sldNum" sz="quarter" idx="12"/>
          </p:nvPr>
        </p:nvSpPr>
        <p:spPr/>
        <p:txBody>
          <a:bodyPr/>
          <a:lstStyle/>
          <a:p>
            <a:pPr lvl="0"/>
            <a:fld id="{9A0DB2DC-4C9A-4742-B13C-FB6460FD3503}" type="slidenum">
              <a:rPr lang="en-US" altLang="zh-CN"/>
              <a:t>11</a:t>
            </a:fld>
            <a:endParaRPr lang="zh-CN"/>
          </a:p>
        </p:txBody>
      </p:sp>
      <p:sp>
        <p:nvSpPr>
          <p:cNvPr id="6" name="object 4"/>
          <p:cNvSpPr txBox="1"/>
          <p:nvPr/>
        </p:nvSpPr>
        <p:spPr>
          <a:xfrm>
            <a:off x="933234" y="802482"/>
            <a:ext cx="7423150" cy="609600"/>
          </a:xfrm>
          <a:prstGeom prst="rect">
            <a:avLst/>
          </a:prstGeom>
        </p:spPr>
        <p:txBody>
          <a:bodyPr vert="horz" wrap="square" lIns="0" tIns="0" rIns="0" bIns="0" rtlCol="0">
            <a:spAutoFit/>
          </a:bodyPr>
          <a:lstStyle/>
          <a:p>
            <a:pPr marL="12700">
              <a:lnSpc>
                <a:spcPct val="100000"/>
              </a:lnSpc>
            </a:pPr>
            <a:r>
              <a:rPr lang="zh-CN" altLang="en-US" sz="4000" b="1" spc="-15" dirty="0">
                <a:latin typeface="Times New Roman" panose="02020603050405020304" charset="0"/>
                <a:cs typeface="新宋体" panose="02010609030101010101" charset="-122"/>
              </a:rPr>
              <a:t>光</a:t>
            </a:r>
            <a:r>
              <a:rPr lang="en-US" altLang="zh-CN" sz="4000" b="1" spc="-15" dirty="0">
                <a:latin typeface="Times New Roman" panose="02020603050405020304" charset="0"/>
                <a:cs typeface="新宋体" panose="02010609030101010101" charset="-122"/>
              </a:rPr>
              <a:t>—</a:t>
            </a:r>
            <a:r>
              <a:rPr lang="zh-CN" altLang="en-US" sz="4000" b="1" spc="-15" dirty="0">
                <a:latin typeface="Times New Roman" panose="02020603050405020304" charset="0"/>
                <a:cs typeface="新宋体" panose="02010609030101010101" charset="-122"/>
              </a:rPr>
              <a:t>产生视觉</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6F15528-21DE-4FAA-801E-634DDDAF4B2B}" type="slidenum">
              <a:rPr/>
              <a:t>110</a:t>
            </a:fld>
            <a:endParaRPr/>
          </a:p>
        </p:txBody>
      </p:sp>
      <p:sp>
        <p:nvSpPr>
          <p:cNvPr id="3" name="矩形 2"/>
          <p:cNvSpPr/>
          <p:nvPr/>
        </p:nvSpPr>
        <p:spPr>
          <a:xfrm>
            <a:off x="680721" y="1666281"/>
            <a:ext cx="6189979"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smtClean="0">
                <a:solidFill>
                  <a:srgbClr val="FF0000"/>
                </a:solidFill>
                <a:latin typeface="新宋体" panose="02010609030101010101" charset="-122"/>
                <a:cs typeface="新宋体" panose="02010609030101010101" charset="-122"/>
              </a:rPr>
              <a:t>图像上的数学操作</a:t>
            </a:r>
            <a:endParaRPr lang="zh-CN" altLang="en-US" sz="3200" b="1" spc="-15" dirty="0">
              <a:solidFill>
                <a:srgbClr val="FF0000"/>
              </a:solidFill>
              <a:latin typeface="新宋体" panose="02010609030101010101" charset="-122"/>
              <a:cs typeface="新宋体" panose="02010609030101010101" charset="-122"/>
            </a:endParaRPr>
          </a:p>
        </p:txBody>
      </p:sp>
      <p:sp>
        <p:nvSpPr>
          <p:cNvPr id="14" name="文本框 13"/>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6" name="文本框 5"/>
          <p:cNvSpPr txBox="1"/>
          <p:nvPr/>
        </p:nvSpPr>
        <p:spPr>
          <a:xfrm>
            <a:off x="546100" y="2378321"/>
            <a:ext cx="7173595" cy="584775"/>
          </a:xfrm>
          <a:prstGeom prst="rect">
            <a:avLst/>
          </a:prstGeom>
          <a:noFill/>
        </p:spPr>
        <p:txBody>
          <a:bodyPr wrap="square" rtlCol="0">
            <a:spAutoFit/>
          </a:bodyPr>
          <a:lstStyle/>
          <a:p>
            <a:pPr algn="l"/>
            <a:r>
              <a:rPr lang="en-US" altLang="zh-CN" sz="3200" b="1" spc="-15" smtClean="0">
                <a:latin typeface="新宋体" panose="02010609030101010101" charset="-122"/>
                <a:cs typeface="新宋体" panose="02010609030101010101" charset="-122"/>
                <a:sym typeface="+mn-ea"/>
              </a:rPr>
              <a:t>5)</a:t>
            </a:r>
            <a:r>
              <a:rPr lang="zh-CN" altLang="en-US" sz="3200" b="1" spc="-15" smtClean="0">
                <a:latin typeface="新宋体" panose="02010609030101010101" charset="-122"/>
                <a:cs typeface="新宋体" panose="02010609030101010101" charset="-122"/>
                <a:sym typeface="+mn-ea"/>
              </a:rPr>
              <a:t>空间操作</a:t>
            </a:r>
            <a:endParaRPr lang="en-US" altLang="zh-CN" sz="3200" b="1" spc="-15" smtClean="0">
              <a:latin typeface="新宋体" panose="02010609030101010101" charset="-122"/>
              <a:cs typeface="新宋体" panose="02010609030101010101" charset="-122"/>
              <a:sym typeface="+mn-ea"/>
            </a:endParaRPr>
          </a:p>
        </p:txBody>
      </p:sp>
      <p:pic>
        <p:nvPicPr>
          <p:cNvPr id="8" name="图片 7"/>
          <p:cNvPicPr>
            <a:picLocks noChangeAspect="1"/>
          </p:cNvPicPr>
          <p:nvPr/>
        </p:nvPicPr>
        <p:blipFill>
          <a:blip r:embed="rId2"/>
          <a:stretch>
            <a:fillRect/>
          </a:stretch>
        </p:blipFill>
        <p:spPr>
          <a:xfrm>
            <a:off x="1231900" y="3400425"/>
            <a:ext cx="7937680" cy="3371380"/>
          </a:xfrm>
          <a:prstGeom prst="rect">
            <a:avLst/>
          </a:prstGeom>
        </p:spPr>
      </p:pic>
    </p:spTree>
    <p:extLst>
      <p:ext uri="{BB962C8B-B14F-4D97-AF65-F5344CB8AC3E}">
        <p14:creationId xmlns:p14="http://schemas.microsoft.com/office/powerpoint/2010/main" val="322051892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6F15528-21DE-4FAA-801E-634DDDAF4B2B}" type="slidenum">
              <a:rPr/>
              <a:t>111</a:t>
            </a:fld>
            <a:endParaRPr/>
          </a:p>
        </p:txBody>
      </p:sp>
      <p:sp>
        <p:nvSpPr>
          <p:cNvPr id="3" name="矩形 2"/>
          <p:cNvSpPr/>
          <p:nvPr/>
        </p:nvSpPr>
        <p:spPr>
          <a:xfrm>
            <a:off x="680721" y="1666281"/>
            <a:ext cx="6189979"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smtClean="0">
                <a:solidFill>
                  <a:srgbClr val="FF0000"/>
                </a:solidFill>
                <a:latin typeface="新宋体" panose="02010609030101010101" charset="-122"/>
                <a:cs typeface="新宋体" panose="02010609030101010101" charset="-122"/>
              </a:rPr>
              <a:t>图像上的数学操作</a:t>
            </a:r>
            <a:endParaRPr lang="zh-CN" altLang="en-US" sz="3200" b="1" spc="-15" dirty="0">
              <a:solidFill>
                <a:srgbClr val="FF0000"/>
              </a:solidFill>
              <a:latin typeface="新宋体" panose="02010609030101010101" charset="-122"/>
              <a:cs typeface="新宋体" panose="02010609030101010101" charset="-122"/>
            </a:endParaRPr>
          </a:p>
        </p:txBody>
      </p:sp>
      <p:sp>
        <p:nvSpPr>
          <p:cNvPr id="14" name="文本框 13"/>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6" name="文本框 5"/>
          <p:cNvSpPr txBox="1"/>
          <p:nvPr/>
        </p:nvSpPr>
        <p:spPr>
          <a:xfrm>
            <a:off x="546100" y="2378321"/>
            <a:ext cx="7173595" cy="584775"/>
          </a:xfrm>
          <a:prstGeom prst="rect">
            <a:avLst/>
          </a:prstGeom>
          <a:noFill/>
        </p:spPr>
        <p:txBody>
          <a:bodyPr wrap="square" rtlCol="0">
            <a:spAutoFit/>
          </a:bodyPr>
          <a:lstStyle/>
          <a:p>
            <a:pPr algn="l"/>
            <a:r>
              <a:rPr lang="en-US" altLang="zh-CN" sz="3200" b="1" spc="-15" smtClean="0">
                <a:latin typeface="新宋体" panose="02010609030101010101" charset="-122"/>
                <a:cs typeface="新宋体" panose="02010609030101010101" charset="-122"/>
                <a:sym typeface="+mn-ea"/>
              </a:rPr>
              <a:t>5)</a:t>
            </a:r>
            <a:r>
              <a:rPr lang="zh-CN" altLang="en-US" sz="3200" b="1" spc="-15" smtClean="0">
                <a:latin typeface="新宋体" panose="02010609030101010101" charset="-122"/>
                <a:cs typeface="新宋体" panose="02010609030101010101" charset="-122"/>
                <a:sym typeface="+mn-ea"/>
              </a:rPr>
              <a:t>空间操作</a:t>
            </a:r>
            <a:endParaRPr lang="en-US" altLang="zh-CN" sz="3200" b="1" spc="-15" smtClean="0">
              <a:latin typeface="新宋体" panose="02010609030101010101" charset="-122"/>
              <a:cs typeface="新宋体" panose="02010609030101010101" charset="-122"/>
              <a:sym typeface="+mn-ea"/>
            </a:endParaRPr>
          </a:p>
        </p:txBody>
      </p:sp>
      <p:sp>
        <p:nvSpPr>
          <p:cNvPr id="7" name="矩形 6"/>
          <p:cNvSpPr/>
          <p:nvPr/>
        </p:nvSpPr>
        <p:spPr>
          <a:xfrm>
            <a:off x="651088" y="3096823"/>
            <a:ext cx="9507642" cy="3293209"/>
          </a:xfrm>
          <a:prstGeom prst="rect">
            <a:avLst/>
          </a:prstGeom>
        </p:spPr>
        <p:txBody>
          <a:bodyPr wrap="square">
            <a:spAutoFit/>
          </a:bodyPr>
          <a:lstStyle/>
          <a:p>
            <a:r>
              <a:rPr lang="zh-CN" altLang="en-US" sz="2600" dirty="0" smtClean="0">
                <a:solidFill>
                  <a:srgbClr val="191B1F"/>
                </a:solidFill>
                <a:latin typeface="Times New Roman" panose="02020603050405020304" pitchFamily="18" charset="0"/>
                <a:cs typeface="Times New Roman" panose="02020603050405020304" pitchFamily="18" charset="0"/>
              </a:rPr>
              <a:t>图像配准：</a:t>
            </a:r>
            <a:r>
              <a:rPr lang="zh-CN" altLang="en-US" sz="2600" dirty="0">
                <a:solidFill>
                  <a:srgbClr val="191B1F"/>
                </a:solidFill>
                <a:latin typeface="Times New Roman" panose="02020603050405020304" pitchFamily="18" charset="0"/>
                <a:cs typeface="Times New Roman" panose="02020603050405020304" pitchFamily="18" charset="0"/>
              </a:rPr>
              <a:t>是叠加两个或多个来自不同来源、在不同时间和角度拍摄的图像的过程。图像配准过程是一种自动或手动操作，它试图发现两张照片之间的匹配点并在空间上对齐它们以最小化所需的误差，即两幅图像之间的统一邻近度测量。</a:t>
            </a:r>
            <a:r>
              <a:rPr lang="zh-CN" altLang="en-US" sz="2600" b="1" dirty="0">
                <a:solidFill>
                  <a:srgbClr val="FF0000"/>
                </a:solidFill>
                <a:latin typeface="Times New Roman" panose="02020603050405020304" pitchFamily="18" charset="0"/>
                <a:cs typeface="Times New Roman" panose="02020603050405020304" pitchFamily="18" charset="0"/>
              </a:rPr>
              <a:t>医学、遥感和计算机视觉</a:t>
            </a:r>
            <a:r>
              <a:rPr lang="zh-CN" altLang="en-US" sz="2600" dirty="0">
                <a:solidFill>
                  <a:srgbClr val="191B1F"/>
                </a:solidFill>
                <a:latin typeface="Times New Roman" panose="02020603050405020304" pitchFamily="18" charset="0"/>
                <a:cs typeface="Times New Roman" panose="02020603050405020304" pitchFamily="18" charset="0"/>
              </a:rPr>
              <a:t>都使用图像配准。</a:t>
            </a:r>
            <a:endParaRPr lang="en-US" altLang="zh-CN" sz="2600" dirty="0">
              <a:solidFill>
                <a:srgbClr val="191B1F"/>
              </a:solidFill>
              <a:latin typeface="Times New Roman" panose="02020603050405020304" pitchFamily="18" charset="0"/>
              <a:cs typeface="Times New Roman" panose="02020603050405020304" pitchFamily="18" charset="0"/>
            </a:endParaRPr>
          </a:p>
          <a:p>
            <a:r>
              <a:rPr lang="zh-CN" altLang="en-US" sz="2600" dirty="0">
                <a:solidFill>
                  <a:srgbClr val="191B1F"/>
                </a:solidFill>
                <a:latin typeface="Times New Roman" panose="02020603050405020304" pitchFamily="18" charset="0"/>
                <a:cs typeface="Times New Roman" panose="02020603050405020304" pitchFamily="18" charset="0"/>
              </a:rPr>
              <a:t>是计算空间变换的过程，它将一组图像与一个共同的观察参考框架对齐，通常是一组图像中的一个。配准是任何图像分析或理解任务中必须组合不同数据源的关键步骤。</a:t>
            </a:r>
          </a:p>
        </p:txBody>
      </p:sp>
    </p:spTree>
    <p:extLst>
      <p:ext uri="{BB962C8B-B14F-4D97-AF65-F5344CB8AC3E}">
        <p14:creationId xmlns:p14="http://schemas.microsoft.com/office/powerpoint/2010/main" val="91985435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6F15528-21DE-4FAA-801E-634DDDAF4B2B}" type="slidenum">
              <a:rPr/>
              <a:t>112</a:t>
            </a:fld>
            <a:endParaRPr/>
          </a:p>
        </p:txBody>
      </p:sp>
      <p:sp>
        <p:nvSpPr>
          <p:cNvPr id="3" name="矩形 2"/>
          <p:cNvSpPr/>
          <p:nvPr/>
        </p:nvSpPr>
        <p:spPr>
          <a:xfrm>
            <a:off x="680721" y="1666281"/>
            <a:ext cx="6189979"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smtClean="0">
                <a:solidFill>
                  <a:srgbClr val="FF0000"/>
                </a:solidFill>
                <a:latin typeface="新宋体" panose="02010609030101010101" charset="-122"/>
                <a:cs typeface="新宋体" panose="02010609030101010101" charset="-122"/>
              </a:rPr>
              <a:t>图像上的数学操作</a:t>
            </a:r>
            <a:endParaRPr lang="zh-CN" altLang="en-US" sz="3200" b="1" spc="-15" dirty="0">
              <a:solidFill>
                <a:srgbClr val="FF0000"/>
              </a:solidFill>
              <a:latin typeface="新宋体" panose="02010609030101010101" charset="-122"/>
              <a:cs typeface="新宋体" panose="02010609030101010101" charset="-122"/>
            </a:endParaRPr>
          </a:p>
        </p:txBody>
      </p:sp>
      <p:sp>
        <p:nvSpPr>
          <p:cNvPr id="14" name="文本框 13"/>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6" name="文本框 5"/>
          <p:cNvSpPr txBox="1"/>
          <p:nvPr/>
        </p:nvSpPr>
        <p:spPr>
          <a:xfrm>
            <a:off x="546100" y="2378321"/>
            <a:ext cx="7173595" cy="584775"/>
          </a:xfrm>
          <a:prstGeom prst="rect">
            <a:avLst/>
          </a:prstGeom>
          <a:noFill/>
        </p:spPr>
        <p:txBody>
          <a:bodyPr wrap="square" rtlCol="0">
            <a:spAutoFit/>
          </a:bodyPr>
          <a:lstStyle/>
          <a:p>
            <a:pPr algn="l"/>
            <a:r>
              <a:rPr lang="en-US" altLang="zh-CN" sz="3200" b="1" spc="-15" smtClean="0">
                <a:latin typeface="新宋体" panose="02010609030101010101" charset="-122"/>
                <a:cs typeface="新宋体" panose="02010609030101010101" charset="-122"/>
                <a:sym typeface="+mn-ea"/>
              </a:rPr>
              <a:t>5)</a:t>
            </a:r>
            <a:r>
              <a:rPr lang="zh-CN" altLang="en-US" sz="3200" b="1" spc="-15" smtClean="0">
                <a:latin typeface="新宋体" panose="02010609030101010101" charset="-122"/>
                <a:cs typeface="新宋体" panose="02010609030101010101" charset="-122"/>
                <a:sym typeface="+mn-ea"/>
              </a:rPr>
              <a:t>空间操作</a:t>
            </a:r>
            <a:endParaRPr lang="en-US" altLang="zh-CN" sz="3200" b="1" spc="-15" smtClean="0">
              <a:latin typeface="新宋体" panose="02010609030101010101" charset="-122"/>
              <a:cs typeface="新宋体" panose="02010609030101010101" charset="-122"/>
              <a:sym typeface="+mn-ea"/>
            </a:endParaRPr>
          </a:p>
        </p:txBody>
      </p:sp>
      <p:sp>
        <p:nvSpPr>
          <p:cNvPr id="7" name="矩形 6"/>
          <p:cNvSpPr/>
          <p:nvPr/>
        </p:nvSpPr>
        <p:spPr>
          <a:xfrm>
            <a:off x="651087" y="3096823"/>
            <a:ext cx="9751483" cy="3693319"/>
          </a:xfrm>
          <a:prstGeom prst="rect">
            <a:avLst/>
          </a:prstGeom>
        </p:spPr>
        <p:txBody>
          <a:bodyPr wrap="square">
            <a:spAutoFit/>
          </a:bodyPr>
          <a:lstStyle/>
          <a:p>
            <a:r>
              <a:rPr lang="zh-CN" altLang="en-US" sz="2600" dirty="0" smtClean="0">
                <a:solidFill>
                  <a:srgbClr val="191B1F"/>
                </a:solidFill>
                <a:latin typeface="Times New Roman" panose="02020603050405020304" pitchFamily="18" charset="0"/>
                <a:cs typeface="Times New Roman" panose="02020603050405020304" pitchFamily="18" charset="0"/>
              </a:rPr>
              <a:t>图像配准的步骤：</a:t>
            </a:r>
            <a:endParaRPr lang="en-US" altLang="zh-CN" sz="2600" dirty="0">
              <a:solidFill>
                <a:srgbClr val="191B1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zh-CN" altLang="en-US" sz="2600" dirty="0">
                <a:solidFill>
                  <a:srgbClr val="191B1F"/>
                </a:solidFill>
                <a:latin typeface="Times New Roman" panose="02020603050405020304" pitchFamily="18" charset="0"/>
                <a:cs typeface="Times New Roman" panose="02020603050405020304" pitchFamily="18" charset="0"/>
              </a:rPr>
              <a:t>特征检测：参考图像和感知图像中检测显着和独特的对象（封闭边界区域、边缘、轮廓、线交叉点、角等）。</a:t>
            </a:r>
            <a:endParaRPr lang="en-US" altLang="zh-CN" sz="2600" dirty="0">
              <a:solidFill>
                <a:srgbClr val="191B1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zh-CN" altLang="en-US" sz="2600" dirty="0">
                <a:solidFill>
                  <a:srgbClr val="191B1F"/>
                </a:solidFill>
                <a:latin typeface="Times New Roman" panose="02020603050405020304" pitchFamily="18" charset="0"/>
                <a:cs typeface="Times New Roman" panose="02020603050405020304" pitchFamily="18" charset="0"/>
              </a:rPr>
              <a:t>特征匹配：它建立了参考图像和感知图像中的特征之间的相关性。匹配方法是基于图片的内容或控制点集的符号描述。</a:t>
            </a:r>
            <a:endParaRPr lang="en-US" altLang="zh-CN" sz="2600" dirty="0">
              <a:solidFill>
                <a:srgbClr val="191B1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zh-CN" altLang="en-US" sz="2600" b="1" dirty="0">
                <a:solidFill>
                  <a:srgbClr val="191B1F"/>
                </a:solidFill>
                <a:latin typeface="Times New Roman" panose="02020603050405020304" pitchFamily="18" charset="0"/>
                <a:cs typeface="Times New Roman" panose="02020603050405020304" pitchFamily="18" charset="0"/>
              </a:rPr>
              <a:t>估计变换模型：计算所谓的映射函数的参数和种类，将检测到的图片与参考图像对齐。</a:t>
            </a:r>
            <a:endParaRPr lang="en-US" altLang="zh-CN" sz="2600" b="1" dirty="0">
              <a:solidFill>
                <a:srgbClr val="191B1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zh-CN" altLang="en-US" sz="2600" dirty="0">
                <a:solidFill>
                  <a:srgbClr val="191B1F"/>
                </a:solidFill>
                <a:latin typeface="Times New Roman" panose="02020603050405020304" pitchFamily="18" charset="0"/>
                <a:cs typeface="Times New Roman" panose="02020603050405020304" pitchFamily="18" charset="0"/>
              </a:rPr>
              <a:t>图像重采样和变换：使用映射函数改变检测到的图像。</a:t>
            </a:r>
          </a:p>
          <a:p>
            <a:endParaRPr lang="zh-CN" altLang="en-US" sz="2600" dirty="0">
              <a:solidFill>
                <a:srgbClr val="191B1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665645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6F15528-21DE-4FAA-801E-634DDDAF4B2B}" type="slidenum">
              <a:rPr/>
              <a:t>113</a:t>
            </a:fld>
            <a:endParaRPr/>
          </a:p>
        </p:txBody>
      </p:sp>
      <p:sp>
        <p:nvSpPr>
          <p:cNvPr id="3" name="矩形 2"/>
          <p:cNvSpPr/>
          <p:nvPr/>
        </p:nvSpPr>
        <p:spPr>
          <a:xfrm>
            <a:off x="680721" y="1666281"/>
            <a:ext cx="6189979"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smtClean="0">
                <a:solidFill>
                  <a:srgbClr val="FF0000"/>
                </a:solidFill>
                <a:latin typeface="新宋体" panose="02010609030101010101" charset="-122"/>
                <a:cs typeface="新宋体" panose="02010609030101010101" charset="-122"/>
              </a:rPr>
              <a:t>图像上的数学操作</a:t>
            </a:r>
            <a:endParaRPr lang="zh-CN" altLang="en-US" sz="3200" b="1" spc="-15" dirty="0">
              <a:solidFill>
                <a:srgbClr val="FF0000"/>
              </a:solidFill>
              <a:latin typeface="新宋体" panose="02010609030101010101" charset="-122"/>
              <a:cs typeface="新宋体" panose="02010609030101010101" charset="-122"/>
            </a:endParaRPr>
          </a:p>
        </p:txBody>
      </p:sp>
      <p:sp>
        <p:nvSpPr>
          <p:cNvPr id="14" name="文本框 13"/>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6" name="文本框 5"/>
          <p:cNvSpPr txBox="1"/>
          <p:nvPr/>
        </p:nvSpPr>
        <p:spPr>
          <a:xfrm>
            <a:off x="546100" y="2378321"/>
            <a:ext cx="7173595" cy="584775"/>
          </a:xfrm>
          <a:prstGeom prst="rect">
            <a:avLst/>
          </a:prstGeom>
          <a:noFill/>
        </p:spPr>
        <p:txBody>
          <a:bodyPr wrap="square" rtlCol="0">
            <a:spAutoFit/>
          </a:bodyPr>
          <a:lstStyle/>
          <a:p>
            <a:pPr algn="l"/>
            <a:r>
              <a:rPr lang="en-US" altLang="zh-CN" sz="3200" b="1" spc="-15" smtClean="0">
                <a:latin typeface="新宋体" panose="02010609030101010101" charset="-122"/>
                <a:cs typeface="新宋体" panose="02010609030101010101" charset="-122"/>
                <a:sym typeface="+mn-ea"/>
              </a:rPr>
              <a:t>5)</a:t>
            </a:r>
            <a:r>
              <a:rPr lang="zh-CN" altLang="en-US" sz="3200" b="1" spc="-15" smtClean="0">
                <a:latin typeface="新宋体" panose="02010609030101010101" charset="-122"/>
                <a:cs typeface="新宋体" panose="02010609030101010101" charset="-122"/>
                <a:sym typeface="+mn-ea"/>
              </a:rPr>
              <a:t>空间操作</a:t>
            </a:r>
            <a:endParaRPr lang="en-US" altLang="zh-CN" sz="3200" b="1" spc="-15" smtClean="0">
              <a:latin typeface="新宋体" panose="02010609030101010101" charset="-122"/>
              <a:cs typeface="新宋体" panose="02010609030101010101" charset="-122"/>
              <a:sym typeface="+mn-ea"/>
            </a:endParaRPr>
          </a:p>
        </p:txBody>
      </p:sp>
      <p:sp>
        <p:nvSpPr>
          <p:cNvPr id="7" name="矩形 6"/>
          <p:cNvSpPr/>
          <p:nvPr/>
        </p:nvSpPr>
        <p:spPr>
          <a:xfrm>
            <a:off x="651087" y="3096823"/>
            <a:ext cx="9751483" cy="492443"/>
          </a:xfrm>
          <a:prstGeom prst="rect">
            <a:avLst/>
          </a:prstGeom>
        </p:spPr>
        <p:txBody>
          <a:bodyPr wrap="square">
            <a:spAutoFit/>
          </a:bodyPr>
          <a:lstStyle/>
          <a:p>
            <a:r>
              <a:rPr lang="zh-CN" altLang="en-US" sz="2600" dirty="0" smtClean="0">
                <a:solidFill>
                  <a:srgbClr val="191B1F"/>
                </a:solidFill>
                <a:latin typeface="Times New Roman" panose="02020603050405020304" pitchFamily="18" charset="0"/>
                <a:cs typeface="Times New Roman" panose="02020603050405020304" pitchFamily="18" charset="0"/>
              </a:rPr>
              <a:t>图像配准</a:t>
            </a:r>
            <a:r>
              <a:rPr lang="en-US" altLang="zh-CN" sz="2600" dirty="0" smtClean="0">
                <a:solidFill>
                  <a:srgbClr val="191B1F"/>
                </a:solidFill>
                <a:latin typeface="Times New Roman" panose="02020603050405020304" pitchFamily="18" charset="0"/>
                <a:cs typeface="Times New Roman" panose="02020603050405020304" pitchFamily="18" charset="0"/>
              </a:rPr>
              <a:t> </a:t>
            </a:r>
            <a:endParaRPr lang="zh-CN" altLang="en-US" sz="2600" dirty="0">
              <a:solidFill>
                <a:srgbClr val="191B1F"/>
              </a:solidFill>
              <a:latin typeface="Times New Roman" panose="02020603050405020304" pitchFamily="18" charset="0"/>
              <a:cs typeface="Times New Roman" panose="02020603050405020304" pitchFamily="18" charset="0"/>
            </a:endParaRPr>
          </a:p>
        </p:txBody>
      </p:sp>
      <p:pic>
        <p:nvPicPr>
          <p:cNvPr id="7170" name="Picture 2" descr="https://p6.itc.cn/q_70/images03/20200603/ad3474b513664621bb7246a503a62bf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699" y="3663747"/>
            <a:ext cx="8094307" cy="3546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53177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6F15528-21DE-4FAA-801E-634DDDAF4B2B}" type="slidenum">
              <a:rPr/>
              <a:t>114</a:t>
            </a:fld>
            <a:endParaRPr/>
          </a:p>
        </p:txBody>
      </p:sp>
      <p:sp>
        <p:nvSpPr>
          <p:cNvPr id="3" name="矩形 2"/>
          <p:cNvSpPr/>
          <p:nvPr/>
        </p:nvSpPr>
        <p:spPr>
          <a:xfrm>
            <a:off x="680721" y="1666281"/>
            <a:ext cx="6189979"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smtClean="0">
                <a:solidFill>
                  <a:srgbClr val="FF0000"/>
                </a:solidFill>
                <a:latin typeface="新宋体" panose="02010609030101010101" charset="-122"/>
                <a:cs typeface="新宋体" panose="02010609030101010101" charset="-122"/>
              </a:rPr>
              <a:t>图像上的数学操作</a:t>
            </a:r>
            <a:endParaRPr lang="zh-CN" altLang="en-US" sz="3200" b="1" spc="-15" dirty="0">
              <a:solidFill>
                <a:srgbClr val="FF0000"/>
              </a:solidFill>
              <a:latin typeface="新宋体" panose="02010609030101010101" charset="-122"/>
              <a:cs typeface="新宋体" panose="02010609030101010101" charset="-122"/>
            </a:endParaRPr>
          </a:p>
        </p:txBody>
      </p:sp>
      <p:sp>
        <p:nvSpPr>
          <p:cNvPr id="14" name="文本框 13"/>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6" name="文本框 5"/>
          <p:cNvSpPr txBox="1"/>
          <p:nvPr/>
        </p:nvSpPr>
        <p:spPr>
          <a:xfrm>
            <a:off x="546101" y="2378321"/>
            <a:ext cx="3794124" cy="3539430"/>
          </a:xfrm>
          <a:prstGeom prst="rect">
            <a:avLst/>
          </a:prstGeom>
          <a:noFill/>
        </p:spPr>
        <p:txBody>
          <a:bodyPr wrap="square" rtlCol="0">
            <a:spAutoFit/>
          </a:bodyPr>
          <a:lstStyle/>
          <a:p>
            <a:pPr algn="l"/>
            <a:r>
              <a:rPr lang="en-US" sz="3200" b="1" spc="-15" dirty="0" smtClean="0">
                <a:latin typeface="新宋体" panose="02010609030101010101" charset="-122"/>
                <a:cs typeface="新宋体" panose="02010609030101010101" charset="-122"/>
                <a:sym typeface="+mn-ea"/>
              </a:rPr>
              <a:t>6)</a:t>
            </a:r>
            <a:r>
              <a:rPr lang="zh-CN" altLang="en-US" sz="3200" b="1" spc="-15" dirty="0" smtClean="0">
                <a:latin typeface="新宋体" panose="02010609030101010101" charset="-122"/>
                <a:cs typeface="新宋体" panose="02010609030101010101" charset="-122"/>
                <a:sym typeface="+mn-ea"/>
              </a:rPr>
              <a:t>向量与矩阵运算</a:t>
            </a:r>
            <a:endParaRPr lang="en-US" altLang="zh-CN" sz="3200" b="1" spc="-15" dirty="0" smtClean="0">
              <a:latin typeface="新宋体" panose="02010609030101010101" charset="-122"/>
              <a:cs typeface="新宋体" panose="02010609030101010101" charset="-122"/>
              <a:sym typeface="+mn-ea"/>
            </a:endParaRPr>
          </a:p>
          <a:p>
            <a:endParaRPr lang="en-US" altLang="zh-CN" sz="3200" b="1" spc="-15" dirty="0" smtClean="0">
              <a:latin typeface="新宋体" panose="02010609030101010101" charset="-122"/>
              <a:cs typeface="新宋体" panose="02010609030101010101" charset="-122"/>
              <a:sym typeface="+mn-ea"/>
            </a:endParaRPr>
          </a:p>
          <a:p>
            <a:endParaRPr lang="en-US" altLang="zh-CN" sz="2800" b="1" spc="-15" dirty="0" smtClean="0">
              <a:latin typeface="新宋体" panose="02010609030101010101" charset="-122"/>
              <a:cs typeface="新宋体" panose="02010609030101010101" charset="-122"/>
              <a:sym typeface="+mn-ea"/>
            </a:endParaRPr>
          </a:p>
          <a:p>
            <a:endParaRPr lang="en-US" altLang="zh-CN" sz="2800" b="1" spc="-15" dirty="0">
              <a:latin typeface="新宋体" panose="02010609030101010101" charset="-122"/>
              <a:cs typeface="新宋体" panose="02010609030101010101" charset="-122"/>
              <a:sym typeface="+mn-ea"/>
            </a:endParaRPr>
          </a:p>
          <a:p>
            <a:r>
              <a:rPr lang="zh-CN" altLang="en-US" sz="2600" b="1" spc="-15" dirty="0">
                <a:latin typeface="Times New Roman" panose="02020603050405020304" pitchFamily="18" charset="0"/>
                <a:cs typeface="Times New Roman" panose="02020603050405020304" pitchFamily="18" charset="0"/>
                <a:sym typeface="+mn-ea"/>
              </a:rPr>
              <a:t>扩展</a:t>
            </a:r>
            <a:r>
              <a:rPr lang="zh-CN" altLang="en-US" sz="2600" b="1" spc="-15" dirty="0" smtClean="0">
                <a:latin typeface="Times New Roman" panose="02020603050405020304" pitchFamily="18" charset="0"/>
                <a:cs typeface="Times New Roman" panose="02020603050405020304" pitchFamily="18" charset="0"/>
                <a:sym typeface="+mn-ea"/>
              </a:rPr>
              <a:t>到</a:t>
            </a:r>
            <a:r>
              <a:rPr lang="en-US" altLang="zh-CN" sz="2600" b="1" i="1" spc="-15" dirty="0" smtClean="0">
                <a:latin typeface="Times New Roman" panose="02020603050405020304" pitchFamily="18" charset="0"/>
                <a:cs typeface="Times New Roman" panose="02020603050405020304" pitchFamily="18" charset="0"/>
                <a:sym typeface="+mn-ea"/>
              </a:rPr>
              <a:t>M</a:t>
            </a:r>
            <a:r>
              <a:rPr lang="en-US" altLang="zh-CN" sz="2600" b="1" spc="-15" dirty="0" smtClean="0">
                <a:latin typeface="Times New Roman" panose="02020603050405020304" pitchFamily="18" charset="0"/>
                <a:cs typeface="Times New Roman" panose="02020603050405020304" pitchFamily="18" charset="0"/>
                <a:sym typeface="+mn-ea"/>
              </a:rPr>
              <a:t>×</a:t>
            </a:r>
            <a:r>
              <a:rPr lang="en-US" altLang="zh-CN" sz="2600" b="1" i="1" spc="-15" dirty="0" smtClean="0">
                <a:latin typeface="Times New Roman" panose="02020603050405020304" pitchFamily="18" charset="0"/>
                <a:cs typeface="Times New Roman" panose="02020603050405020304" pitchFamily="18" charset="0"/>
                <a:sym typeface="+mn-ea"/>
              </a:rPr>
              <a:t>N</a:t>
            </a:r>
            <a:r>
              <a:rPr lang="zh-CN" altLang="en-US" sz="2600" b="1" spc="-15" dirty="0" smtClean="0">
                <a:latin typeface="Times New Roman" panose="02020603050405020304" pitchFamily="18" charset="0"/>
                <a:cs typeface="Times New Roman" panose="02020603050405020304" pitchFamily="18" charset="0"/>
                <a:sym typeface="+mn-ea"/>
              </a:rPr>
              <a:t>的</a:t>
            </a:r>
            <a:r>
              <a:rPr lang="en-US" altLang="zh-CN" sz="2600" b="1" spc="-15" dirty="0" smtClean="0">
                <a:latin typeface="Times New Roman" panose="02020603050405020304" pitchFamily="18" charset="0"/>
                <a:cs typeface="Times New Roman" panose="02020603050405020304" pitchFamily="18" charset="0"/>
                <a:sym typeface="+mn-ea"/>
              </a:rPr>
              <a:t>RGB</a:t>
            </a:r>
            <a:r>
              <a:rPr lang="zh-CN" altLang="en-US" sz="2600" b="1" spc="-15" dirty="0" smtClean="0">
                <a:latin typeface="Times New Roman" panose="02020603050405020304" pitchFamily="18" charset="0"/>
                <a:cs typeface="Times New Roman" panose="02020603050405020304" pitchFamily="18" charset="0"/>
                <a:sym typeface="+mn-ea"/>
              </a:rPr>
              <a:t>图像，用同样大小的三个分量表示，或者用一个</a:t>
            </a:r>
            <a:r>
              <a:rPr lang="en-US" altLang="zh-CN" sz="2600" b="1" spc="-15" dirty="0" smtClean="0">
                <a:latin typeface="Times New Roman" panose="02020603050405020304" pitchFamily="18" charset="0"/>
                <a:cs typeface="Times New Roman" panose="02020603050405020304" pitchFamily="18" charset="0"/>
                <a:sym typeface="+mn-ea"/>
              </a:rPr>
              <a:t>3</a:t>
            </a:r>
            <a:r>
              <a:rPr lang="en-US" altLang="zh-CN" sz="2600" b="1" spc="-15" dirty="0">
                <a:latin typeface="Times New Roman" panose="02020603050405020304" pitchFamily="18" charset="0"/>
                <a:cs typeface="Times New Roman" panose="02020603050405020304" pitchFamily="18" charset="0"/>
                <a:sym typeface="+mn-ea"/>
              </a:rPr>
              <a:t>×</a:t>
            </a:r>
            <a:r>
              <a:rPr lang="en-US" altLang="zh-CN" sz="2600" b="1" spc="-15" dirty="0" smtClean="0">
                <a:latin typeface="Times New Roman" panose="02020603050405020304" pitchFamily="18" charset="0"/>
                <a:cs typeface="Times New Roman" panose="02020603050405020304" pitchFamily="18" charset="0"/>
                <a:sym typeface="+mn-ea"/>
              </a:rPr>
              <a:t>1</a:t>
            </a:r>
            <a:r>
              <a:rPr lang="zh-CN" altLang="en-US" sz="2600" b="1" spc="-15" dirty="0" smtClean="0">
                <a:latin typeface="Times New Roman" panose="02020603050405020304" pitchFamily="18" charset="0"/>
                <a:cs typeface="Times New Roman" panose="02020603050405020304" pitchFamily="18" charset="0"/>
                <a:sym typeface="+mn-ea"/>
              </a:rPr>
              <a:t>的</a:t>
            </a:r>
            <a:r>
              <a:rPr lang="en-US" altLang="zh-CN" sz="2600" b="1" i="1" spc="-15" dirty="0" smtClean="0">
                <a:latin typeface="Times New Roman" panose="02020603050405020304" pitchFamily="18" charset="0"/>
                <a:cs typeface="Times New Roman" panose="02020603050405020304" pitchFamily="18" charset="0"/>
                <a:sym typeface="+mn-ea"/>
              </a:rPr>
              <a:t>M</a:t>
            </a:r>
            <a:r>
              <a:rPr lang="en-US" altLang="zh-CN" sz="2600" b="1" spc="-15" dirty="0">
                <a:latin typeface="Times New Roman" panose="02020603050405020304" pitchFamily="18" charset="0"/>
                <a:cs typeface="Times New Roman" panose="02020603050405020304" pitchFamily="18" charset="0"/>
                <a:sym typeface="+mn-ea"/>
              </a:rPr>
              <a:t>×</a:t>
            </a:r>
            <a:r>
              <a:rPr lang="en-US" altLang="zh-CN" sz="2600" b="1" i="1" spc="-15" dirty="0" smtClean="0">
                <a:latin typeface="Times New Roman" panose="02020603050405020304" pitchFamily="18" charset="0"/>
                <a:cs typeface="Times New Roman" panose="02020603050405020304" pitchFamily="18" charset="0"/>
                <a:sym typeface="+mn-ea"/>
              </a:rPr>
              <a:t>N</a:t>
            </a:r>
            <a:r>
              <a:rPr lang="zh-CN" altLang="en-US" sz="2600" b="1" spc="-15" dirty="0" smtClean="0">
                <a:latin typeface="Times New Roman" panose="02020603050405020304" pitchFamily="18" charset="0"/>
                <a:cs typeface="Times New Roman" panose="02020603050405020304" pitchFamily="18" charset="0"/>
                <a:sym typeface="+mn-ea"/>
              </a:rPr>
              <a:t>个向量表示。</a:t>
            </a:r>
            <a:endParaRPr lang="en-US" altLang="zh-CN" sz="2600" b="1" spc="-15" dirty="0">
              <a:latin typeface="Times New Roman" panose="02020603050405020304" pitchFamily="18" charset="0"/>
              <a:cs typeface="Times New Roman" panose="02020603050405020304" pitchFamily="18" charset="0"/>
              <a:sym typeface="+mn-ea"/>
            </a:endParaRPr>
          </a:p>
        </p:txBody>
      </p:sp>
      <p:pic>
        <p:nvPicPr>
          <p:cNvPr id="9" name="图片 8"/>
          <p:cNvPicPr>
            <a:picLocks noChangeAspect="1"/>
          </p:cNvPicPr>
          <p:nvPr/>
        </p:nvPicPr>
        <p:blipFill>
          <a:blip r:embed="rId2"/>
          <a:stretch>
            <a:fillRect/>
          </a:stretch>
        </p:blipFill>
        <p:spPr>
          <a:xfrm>
            <a:off x="4340225" y="2916662"/>
            <a:ext cx="6353175" cy="3124200"/>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380859" y="2948695"/>
                <a:ext cx="1971322" cy="10502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pc="-15" dirty="0" smtClean="0">
                          <a:latin typeface="Cambria Math" panose="02040503050406030204" pitchFamily="18" charset="0"/>
                          <a:cs typeface="新宋体" panose="02010609030101010101" charset="-122"/>
                          <a:sym typeface="+mn-ea"/>
                        </a:rPr>
                        <m:t>𝑧</m:t>
                      </m:r>
                      <m:r>
                        <a:rPr lang="en-US" altLang="zh-CN" sz="2400" b="1" i="1" spc="-15" dirty="0" smtClean="0">
                          <a:latin typeface="Cambria Math" panose="02040503050406030204" pitchFamily="18" charset="0"/>
                          <a:cs typeface="新宋体" panose="02010609030101010101" charset="-122"/>
                          <a:sym typeface="+mn-ea"/>
                        </a:rPr>
                        <m:t>=</m:t>
                      </m:r>
                      <m:d>
                        <m:dPr>
                          <m:begChr m:val="["/>
                          <m:endChr m:val="]"/>
                          <m:ctrlPr>
                            <a:rPr lang="en-US" altLang="zh-CN" sz="2400" b="1" i="1" spc="-15" smtClean="0">
                              <a:latin typeface="Cambria Math" panose="02040503050406030204" pitchFamily="18" charset="0"/>
                              <a:sym typeface="+mn-ea"/>
                            </a:rPr>
                          </m:ctrlPr>
                        </m:dPr>
                        <m:e>
                          <m:m>
                            <m:mPr>
                              <m:mcs>
                                <m:mc>
                                  <m:mcPr>
                                    <m:count m:val="1"/>
                                    <m:mcJc m:val="center"/>
                                  </m:mcPr>
                                </m:mc>
                              </m:mcs>
                              <m:ctrlPr>
                                <a:rPr lang="en-US" altLang="zh-CN" sz="2400" b="1" i="1" spc="-15">
                                  <a:latin typeface="Cambria Math" panose="02040503050406030204" pitchFamily="18" charset="0"/>
                                  <a:sym typeface="+mn-ea"/>
                                </a:rPr>
                              </m:ctrlPr>
                            </m:mPr>
                            <m:mr>
                              <m:e>
                                <m:r>
                                  <m:rPr>
                                    <m:brk m:alnAt="7"/>
                                  </m:rPr>
                                  <a:rPr lang="en-US" altLang="zh-CN" sz="2400" b="1" i="1" spc="-15">
                                    <a:latin typeface="Cambria Math" panose="02040503050406030204" pitchFamily="18" charset="0"/>
                                    <a:sym typeface="+mn-ea"/>
                                  </a:rPr>
                                  <m:t>𝒛</m:t>
                                </m:r>
                                <m:r>
                                  <a:rPr lang="en-US" altLang="zh-CN" sz="2400" b="1" i="1" spc="-15" baseline="-25000">
                                    <a:latin typeface="Cambria Math" panose="02040503050406030204" pitchFamily="18" charset="0"/>
                                    <a:sym typeface="+mn-ea"/>
                                  </a:rPr>
                                  <m:t>𝟏</m:t>
                                </m:r>
                              </m:e>
                            </m:mr>
                            <m:mr>
                              <m:e>
                                <m:r>
                                  <a:rPr lang="en-US" altLang="zh-CN" sz="2400" b="1" i="1" spc="-15">
                                    <a:latin typeface="Cambria Math" panose="02040503050406030204" pitchFamily="18" charset="0"/>
                                    <a:sym typeface="+mn-ea"/>
                                  </a:rPr>
                                  <m:t>𝒛</m:t>
                                </m:r>
                                <m:r>
                                  <a:rPr lang="en-US" altLang="zh-CN" sz="2400" b="1" i="1" spc="-15" baseline="-25000">
                                    <a:latin typeface="Cambria Math" panose="02040503050406030204" pitchFamily="18" charset="0"/>
                                    <a:sym typeface="+mn-ea"/>
                                  </a:rPr>
                                  <m:t>𝟐</m:t>
                                </m:r>
                              </m:e>
                            </m:mr>
                            <m:mr>
                              <m:e>
                                <m:r>
                                  <a:rPr lang="en-US" altLang="zh-CN" sz="2400" b="1" i="1" spc="-15">
                                    <a:latin typeface="Cambria Math" panose="02040503050406030204" pitchFamily="18" charset="0"/>
                                    <a:sym typeface="+mn-ea"/>
                                  </a:rPr>
                                  <m:t>𝒛</m:t>
                                </m:r>
                                <m:r>
                                  <a:rPr lang="en-US" altLang="zh-CN" sz="2400" b="1" i="1" spc="-15" baseline="-25000">
                                    <a:latin typeface="Cambria Math" panose="02040503050406030204" pitchFamily="18" charset="0"/>
                                    <a:sym typeface="+mn-ea"/>
                                  </a:rPr>
                                  <m:t>𝟑</m:t>
                                </m:r>
                              </m:e>
                            </m:mr>
                          </m:m>
                          <m:r>
                            <m:rPr>
                              <m:nor/>
                            </m:rPr>
                            <a:rPr lang="en-US" altLang="zh-CN" sz="2400" b="1" spc="-15" dirty="0">
                              <a:latin typeface="新宋体" panose="02010609030101010101" charset="-122"/>
                              <a:cs typeface="新宋体" panose="02010609030101010101" charset="-122"/>
                              <a:sym typeface="+mn-ea"/>
                            </a:rPr>
                            <m:t> </m:t>
                          </m:r>
                        </m:e>
                      </m:d>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380859" y="2948695"/>
                <a:ext cx="1971322" cy="1050224"/>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569599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6F15528-21DE-4FAA-801E-634DDDAF4B2B}" type="slidenum">
              <a:rPr/>
              <a:t>115</a:t>
            </a:fld>
            <a:endParaRPr/>
          </a:p>
        </p:txBody>
      </p:sp>
      <p:sp>
        <p:nvSpPr>
          <p:cNvPr id="3" name="矩形 2"/>
          <p:cNvSpPr/>
          <p:nvPr/>
        </p:nvSpPr>
        <p:spPr>
          <a:xfrm>
            <a:off x="680721" y="1666281"/>
            <a:ext cx="6189979"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smtClean="0">
                <a:solidFill>
                  <a:srgbClr val="FF0000"/>
                </a:solidFill>
                <a:latin typeface="新宋体" panose="02010609030101010101" charset="-122"/>
                <a:cs typeface="新宋体" panose="02010609030101010101" charset="-122"/>
              </a:rPr>
              <a:t>图像上的数学操作</a:t>
            </a:r>
            <a:endParaRPr lang="zh-CN" altLang="en-US" sz="3200" b="1" spc="-15" dirty="0">
              <a:solidFill>
                <a:srgbClr val="FF0000"/>
              </a:solidFill>
              <a:latin typeface="新宋体" panose="02010609030101010101" charset="-122"/>
              <a:cs typeface="新宋体" panose="02010609030101010101" charset="-122"/>
            </a:endParaRPr>
          </a:p>
        </p:txBody>
      </p:sp>
      <p:sp>
        <p:nvSpPr>
          <p:cNvPr id="14" name="文本框 13"/>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6" name="文本框 5"/>
          <p:cNvSpPr txBox="1"/>
          <p:nvPr/>
        </p:nvSpPr>
        <p:spPr>
          <a:xfrm>
            <a:off x="546100" y="2378321"/>
            <a:ext cx="7173595" cy="584775"/>
          </a:xfrm>
          <a:prstGeom prst="rect">
            <a:avLst/>
          </a:prstGeom>
          <a:noFill/>
        </p:spPr>
        <p:txBody>
          <a:bodyPr wrap="square" rtlCol="0">
            <a:spAutoFit/>
          </a:bodyPr>
          <a:lstStyle/>
          <a:p>
            <a:pPr algn="l"/>
            <a:r>
              <a:rPr lang="en-US" sz="3200" b="1" spc="-15" smtClean="0">
                <a:latin typeface="新宋体" panose="02010609030101010101" charset="-122"/>
                <a:cs typeface="新宋体" panose="02010609030101010101" charset="-122"/>
                <a:sym typeface="+mn-ea"/>
              </a:rPr>
              <a:t>6)</a:t>
            </a:r>
            <a:r>
              <a:rPr lang="zh-CN" altLang="en-US" sz="3200" b="1" spc="-15" smtClean="0">
                <a:latin typeface="新宋体" panose="02010609030101010101" charset="-122"/>
                <a:cs typeface="新宋体" panose="02010609030101010101" charset="-122"/>
                <a:sym typeface="+mn-ea"/>
              </a:rPr>
              <a:t>向量与矩阵运算</a:t>
            </a:r>
            <a:endParaRPr lang="en-US" altLang="zh-CN" sz="3200" b="1" spc="-15" smtClean="0">
              <a:latin typeface="新宋体" panose="02010609030101010101" charset="-122"/>
              <a:cs typeface="新宋体" panose="02010609030101010101" charset="-122"/>
              <a:sym typeface="+mn-ea"/>
            </a:endParaRPr>
          </a:p>
        </p:txBody>
      </p:sp>
      <p:sp>
        <p:nvSpPr>
          <p:cNvPr id="8" name="矩形 7"/>
          <p:cNvSpPr/>
          <p:nvPr/>
        </p:nvSpPr>
        <p:spPr>
          <a:xfrm>
            <a:off x="651087" y="3096823"/>
            <a:ext cx="9751483" cy="2739211"/>
          </a:xfrm>
          <a:prstGeom prst="rect">
            <a:avLst/>
          </a:prstGeom>
        </p:spPr>
        <p:txBody>
          <a:bodyPr wrap="square">
            <a:spAutoFit/>
          </a:bodyPr>
          <a:lstStyle/>
          <a:p>
            <a:r>
              <a:rPr lang="zh-CN" altLang="en-US" sz="2600" dirty="0" smtClean="0">
                <a:solidFill>
                  <a:srgbClr val="191B1F"/>
                </a:solidFill>
                <a:latin typeface="Times New Roman" panose="02020603050405020304" pitchFamily="18" charset="0"/>
                <a:cs typeface="Times New Roman" panose="02020603050405020304" pitchFamily="18" charset="0"/>
              </a:rPr>
              <a:t>所有的图像均可当作矩阵</a:t>
            </a:r>
            <a:r>
              <a:rPr lang="en-US" altLang="zh-CN" sz="2600" dirty="0" smtClean="0">
                <a:solidFill>
                  <a:srgbClr val="191B1F"/>
                </a:solidFill>
                <a:latin typeface="Times New Roman" panose="02020603050405020304" pitchFamily="18" charset="0"/>
                <a:cs typeface="Times New Roman" panose="02020603050405020304" pitchFamily="18" charset="0"/>
              </a:rPr>
              <a:t>/</a:t>
            </a:r>
            <a:r>
              <a:rPr lang="zh-CN" altLang="en-US" sz="2600" dirty="0" smtClean="0">
                <a:solidFill>
                  <a:srgbClr val="191B1F"/>
                </a:solidFill>
                <a:latin typeface="Times New Roman" panose="02020603050405020304" pitchFamily="18" charset="0"/>
                <a:cs typeface="Times New Roman" panose="02020603050405020304" pitchFamily="18" charset="0"/>
              </a:rPr>
              <a:t>向量来处理，例如可以把一个</a:t>
            </a:r>
            <a:r>
              <a:rPr lang="en-US" altLang="zh-CN" sz="2600" i="1" spc="-15" dirty="0">
                <a:latin typeface="Times New Roman" panose="02020603050405020304" pitchFamily="18" charset="0"/>
                <a:cs typeface="Times New Roman" panose="02020603050405020304" pitchFamily="18" charset="0"/>
                <a:sym typeface="+mn-ea"/>
              </a:rPr>
              <a:t>M</a:t>
            </a:r>
            <a:r>
              <a:rPr lang="en-US" altLang="zh-CN" sz="2600" spc="-15" dirty="0">
                <a:latin typeface="Times New Roman" panose="02020603050405020304" pitchFamily="18" charset="0"/>
                <a:cs typeface="Times New Roman" panose="02020603050405020304" pitchFamily="18" charset="0"/>
                <a:sym typeface="+mn-ea"/>
              </a:rPr>
              <a:t>×</a:t>
            </a:r>
            <a:r>
              <a:rPr lang="en-US" altLang="zh-CN" sz="2600" i="1" spc="-15" dirty="0">
                <a:latin typeface="Times New Roman" panose="02020603050405020304" pitchFamily="18" charset="0"/>
                <a:cs typeface="Times New Roman" panose="02020603050405020304" pitchFamily="18" charset="0"/>
                <a:sym typeface="+mn-ea"/>
              </a:rPr>
              <a:t>N</a:t>
            </a:r>
            <a:r>
              <a:rPr lang="zh-CN" altLang="en-US" sz="2600" spc="-15" dirty="0">
                <a:latin typeface="Times New Roman" panose="02020603050405020304" pitchFamily="18" charset="0"/>
                <a:cs typeface="Times New Roman" panose="02020603050405020304" pitchFamily="18" charset="0"/>
                <a:sym typeface="+mn-ea"/>
              </a:rPr>
              <a:t>的</a:t>
            </a:r>
            <a:r>
              <a:rPr lang="en-US" altLang="zh-CN" sz="2600" spc="-15" dirty="0">
                <a:latin typeface="Times New Roman" panose="02020603050405020304" pitchFamily="18" charset="0"/>
                <a:cs typeface="Times New Roman" panose="02020603050405020304" pitchFamily="18" charset="0"/>
                <a:sym typeface="+mn-ea"/>
              </a:rPr>
              <a:t>RGB</a:t>
            </a:r>
            <a:r>
              <a:rPr lang="zh-CN" altLang="en-US" sz="2600" spc="-15" dirty="0">
                <a:latin typeface="Times New Roman" panose="02020603050405020304" pitchFamily="18" charset="0"/>
                <a:cs typeface="Times New Roman" panose="02020603050405020304" pitchFamily="18" charset="0"/>
                <a:sym typeface="+mn-ea"/>
              </a:rPr>
              <a:t>图</a:t>
            </a:r>
            <a:r>
              <a:rPr lang="zh-CN" altLang="en-US" sz="2600" spc="-15" dirty="0" smtClean="0">
                <a:latin typeface="Times New Roman" panose="02020603050405020304" pitchFamily="18" charset="0"/>
                <a:cs typeface="Times New Roman" panose="02020603050405020304" pitchFamily="18" charset="0"/>
                <a:sym typeface="+mn-ea"/>
              </a:rPr>
              <a:t>像当作是</a:t>
            </a:r>
            <a:r>
              <a:rPr lang="en-US" altLang="zh-CN" sz="2600" i="1" spc="-15" dirty="0" smtClean="0">
                <a:latin typeface="Times New Roman" panose="02020603050405020304" pitchFamily="18" charset="0"/>
                <a:cs typeface="Times New Roman" panose="02020603050405020304" pitchFamily="18" charset="0"/>
                <a:sym typeface="+mn-ea"/>
              </a:rPr>
              <a:t>MN</a:t>
            </a:r>
            <a:r>
              <a:rPr lang="en-US" altLang="zh-CN" sz="2600" spc="-15" dirty="0" smtClean="0">
                <a:latin typeface="Times New Roman" panose="02020603050405020304" pitchFamily="18" charset="0"/>
                <a:cs typeface="Times New Roman" panose="02020603050405020304" pitchFamily="18" charset="0"/>
                <a:sym typeface="+mn-ea"/>
              </a:rPr>
              <a:t>×3</a:t>
            </a:r>
            <a:r>
              <a:rPr lang="zh-CN" altLang="en-US" sz="2600" spc="-15" dirty="0" smtClean="0">
                <a:latin typeface="Times New Roman" panose="02020603050405020304" pitchFamily="18" charset="0"/>
                <a:cs typeface="Times New Roman" panose="02020603050405020304" pitchFamily="18" charset="0"/>
                <a:sym typeface="+mn-ea"/>
              </a:rPr>
              <a:t>的</a:t>
            </a:r>
            <a:r>
              <a:rPr lang="en-US" altLang="zh-CN" sz="2600" spc="-15" dirty="0" smtClean="0">
                <a:latin typeface="Times New Roman" panose="02020603050405020304" pitchFamily="18" charset="0"/>
                <a:cs typeface="Times New Roman" panose="02020603050405020304" pitchFamily="18" charset="0"/>
                <a:sym typeface="+mn-ea"/>
              </a:rPr>
              <a:t>1</a:t>
            </a:r>
            <a:r>
              <a:rPr lang="zh-CN" altLang="en-US" sz="2600" spc="-15" dirty="0" smtClean="0">
                <a:latin typeface="Times New Roman" panose="02020603050405020304" pitchFamily="18" charset="0"/>
                <a:cs typeface="Times New Roman" panose="02020603050405020304" pitchFamily="18" charset="0"/>
                <a:sym typeface="+mn-ea"/>
              </a:rPr>
              <a:t>维向量，按照行优先级</a:t>
            </a:r>
            <a:r>
              <a:rPr lang="en-US" altLang="zh-CN" sz="2600" spc="-15" dirty="0" smtClean="0">
                <a:latin typeface="Times New Roman" panose="02020603050405020304" pitchFamily="18" charset="0"/>
                <a:cs typeface="Times New Roman" panose="02020603050405020304" pitchFamily="18" charset="0"/>
                <a:sym typeface="+mn-ea"/>
              </a:rPr>
              <a:t>/</a:t>
            </a:r>
            <a:r>
              <a:rPr lang="zh-CN" altLang="en-US" sz="2600" spc="-15" dirty="0" smtClean="0">
                <a:latin typeface="Times New Roman" panose="02020603050405020304" pitchFamily="18" charset="0"/>
                <a:cs typeface="Times New Roman" panose="02020603050405020304" pitchFamily="18" charset="0"/>
                <a:sym typeface="+mn-ea"/>
              </a:rPr>
              <a:t>列优先级策略存储，或者是构造成</a:t>
            </a:r>
            <a:r>
              <a:rPr lang="en-US" altLang="zh-CN" sz="2600" spc="-15" dirty="0" smtClean="0">
                <a:latin typeface="Times New Roman" panose="02020603050405020304" pitchFamily="18" charset="0"/>
                <a:cs typeface="Times New Roman" panose="02020603050405020304" pitchFamily="18" charset="0"/>
                <a:sym typeface="+mn-ea"/>
              </a:rPr>
              <a:t>3</a:t>
            </a:r>
            <a:r>
              <a:rPr lang="zh-CN" altLang="en-US" sz="2600" spc="-15" dirty="0" smtClean="0">
                <a:latin typeface="Times New Roman" panose="02020603050405020304" pitchFamily="18" charset="0"/>
                <a:cs typeface="Times New Roman" panose="02020603050405020304" pitchFamily="18" charset="0"/>
                <a:sym typeface="+mn-ea"/>
              </a:rPr>
              <a:t>个</a:t>
            </a:r>
            <a:r>
              <a:rPr lang="en-US" altLang="zh-CN" sz="2600" i="1" spc="-15" dirty="0" smtClean="0">
                <a:latin typeface="Times New Roman" panose="02020603050405020304" pitchFamily="18" charset="0"/>
                <a:cs typeface="Times New Roman" panose="02020603050405020304" pitchFamily="18" charset="0"/>
                <a:sym typeface="+mn-ea"/>
              </a:rPr>
              <a:t>MN</a:t>
            </a:r>
            <a:r>
              <a:rPr lang="en-US" altLang="zh-CN" sz="2600" spc="-15" dirty="0" smtClean="0">
                <a:latin typeface="Times New Roman" panose="02020603050405020304" pitchFamily="18" charset="0"/>
                <a:cs typeface="Times New Roman" panose="02020603050405020304" pitchFamily="18" charset="0"/>
                <a:sym typeface="+mn-ea"/>
              </a:rPr>
              <a:t>×1</a:t>
            </a:r>
            <a:r>
              <a:rPr lang="zh-CN" altLang="en-US" sz="2600" spc="-15" dirty="0" smtClean="0">
                <a:latin typeface="Times New Roman" panose="02020603050405020304" pitchFamily="18" charset="0"/>
                <a:cs typeface="Times New Roman" panose="02020603050405020304" pitchFamily="18" charset="0"/>
                <a:sym typeface="+mn-ea"/>
              </a:rPr>
              <a:t>的</a:t>
            </a:r>
            <a:r>
              <a:rPr lang="en-US" altLang="zh-CN" sz="2600" spc="-15" dirty="0">
                <a:latin typeface="Times New Roman" panose="02020603050405020304" pitchFamily="18" charset="0"/>
                <a:cs typeface="Times New Roman" panose="02020603050405020304" pitchFamily="18" charset="0"/>
                <a:sym typeface="+mn-ea"/>
              </a:rPr>
              <a:t>1</a:t>
            </a:r>
            <a:r>
              <a:rPr lang="zh-CN" altLang="en-US" sz="2600" spc="-15" dirty="0">
                <a:latin typeface="Times New Roman" panose="02020603050405020304" pitchFamily="18" charset="0"/>
                <a:cs typeface="Times New Roman" panose="02020603050405020304" pitchFamily="18" charset="0"/>
                <a:sym typeface="+mn-ea"/>
              </a:rPr>
              <a:t>维向</a:t>
            </a:r>
            <a:r>
              <a:rPr lang="zh-CN" altLang="en-US" sz="2600" spc="-15" dirty="0" smtClean="0">
                <a:latin typeface="Times New Roman" panose="02020603050405020304" pitchFamily="18" charset="0"/>
                <a:cs typeface="Times New Roman" panose="02020603050405020304" pitchFamily="18" charset="0"/>
                <a:sym typeface="+mn-ea"/>
              </a:rPr>
              <a:t>量存储。</a:t>
            </a:r>
            <a:endParaRPr lang="en-US" altLang="zh-CN" sz="2600" spc="-15" dirty="0" smtClean="0">
              <a:latin typeface="Times New Roman" panose="02020603050405020304" pitchFamily="18" charset="0"/>
              <a:cs typeface="Times New Roman" panose="02020603050405020304" pitchFamily="18" charset="0"/>
              <a:sym typeface="+mn-ea"/>
            </a:endParaRPr>
          </a:p>
          <a:p>
            <a:r>
              <a:rPr lang="zh-CN" altLang="en-US" sz="2600" spc="-15" dirty="0" smtClean="0">
                <a:solidFill>
                  <a:srgbClr val="191B1F"/>
                </a:solidFill>
                <a:latin typeface="Times New Roman" panose="02020603050405020304" pitchFamily="18" charset="0"/>
                <a:cs typeface="Times New Roman" panose="02020603050405020304" pitchFamily="18" charset="0"/>
                <a:sym typeface="+mn-ea"/>
              </a:rPr>
              <a:t>在傅里叶变换、图像恢复中常用。</a:t>
            </a:r>
            <a:endParaRPr lang="en-US" altLang="zh-CN" sz="2600" spc="-15" dirty="0" smtClean="0">
              <a:solidFill>
                <a:srgbClr val="191B1F"/>
              </a:solidFill>
              <a:latin typeface="Times New Roman" panose="02020603050405020304" pitchFamily="18" charset="0"/>
              <a:cs typeface="Times New Roman" panose="02020603050405020304" pitchFamily="18" charset="0"/>
              <a:sym typeface="+mn-ea"/>
            </a:endParaRPr>
          </a:p>
          <a:p>
            <a:endParaRPr lang="en-US" altLang="zh-CN" sz="1600" spc="-15" dirty="0" smtClean="0">
              <a:solidFill>
                <a:srgbClr val="191B1F"/>
              </a:solidFill>
              <a:latin typeface="Times New Roman" panose="02020603050405020304" pitchFamily="18" charset="0"/>
              <a:cs typeface="Times New Roman" panose="02020603050405020304" pitchFamily="18" charset="0"/>
              <a:sym typeface="+mn-ea"/>
            </a:endParaRPr>
          </a:p>
          <a:p>
            <a:r>
              <a:rPr lang="zh-CN" altLang="en-US" sz="2600" spc="-15" dirty="0">
                <a:solidFill>
                  <a:srgbClr val="191B1F"/>
                </a:solidFill>
                <a:latin typeface="Times New Roman" panose="02020603050405020304" pitchFamily="18" charset="0"/>
                <a:cs typeface="Times New Roman" panose="02020603050405020304" pitchFamily="18" charset="0"/>
                <a:sym typeface="+mn-ea"/>
              </a:rPr>
              <a:t>例</a:t>
            </a:r>
            <a:r>
              <a:rPr lang="zh-CN" altLang="en-US" sz="2600" spc="-15" dirty="0" smtClean="0">
                <a:solidFill>
                  <a:srgbClr val="191B1F"/>
                </a:solidFill>
                <a:latin typeface="Times New Roman" panose="02020603050405020304" pitchFamily="18" charset="0"/>
                <a:cs typeface="Times New Roman" panose="02020603050405020304" pitchFamily="18" charset="0"/>
                <a:sym typeface="+mn-ea"/>
              </a:rPr>
              <a:t>如：</a:t>
            </a:r>
            <a:r>
              <a:rPr lang="en-US" altLang="zh-CN" sz="2600" i="1" spc="-15" dirty="0" smtClean="0">
                <a:solidFill>
                  <a:srgbClr val="191B1F"/>
                </a:solidFill>
                <a:latin typeface="Times New Roman" panose="02020603050405020304" pitchFamily="18" charset="0"/>
                <a:cs typeface="Times New Roman" panose="02020603050405020304" pitchFamily="18" charset="0"/>
                <a:sym typeface="+mn-ea"/>
              </a:rPr>
              <a:t>g</a:t>
            </a:r>
            <a:r>
              <a:rPr lang="en-US" altLang="zh-CN" sz="2600" spc="-15" dirty="0" smtClean="0">
                <a:solidFill>
                  <a:srgbClr val="191B1F"/>
                </a:solidFill>
                <a:latin typeface="Times New Roman" panose="02020603050405020304" pitchFamily="18" charset="0"/>
                <a:cs typeface="Times New Roman" panose="02020603050405020304" pitchFamily="18" charset="0"/>
                <a:sym typeface="+mn-ea"/>
              </a:rPr>
              <a:t>=</a:t>
            </a:r>
            <a:r>
              <a:rPr lang="en-US" altLang="zh-CN" sz="2600" i="1" spc="-15" dirty="0" smtClean="0">
                <a:solidFill>
                  <a:srgbClr val="191B1F"/>
                </a:solidFill>
                <a:latin typeface="Times New Roman" panose="02020603050405020304" pitchFamily="18" charset="0"/>
                <a:cs typeface="Times New Roman" panose="02020603050405020304" pitchFamily="18" charset="0"/>
                <a:sym typeface="+mn-ea"/>
              </a:rPr>
              <a:t>Hf</a:t>
            </a:r>
            <a:r>
              <a:rPr lang="en-US" altLang="zh-CN" sz="2600" spc="-15" dirty="0" smtClean="0">
                <a:solidFill>
                  <a:srgbClr val="191B1F"/>
                </a:solidFill>
                <a:latin typeface="Times New Roman" panose="02020603050405020304" pitchFamily="18" charset="0"/>
                <a:cs typeface="Times New Roman" panose="02020603050405020304" pitchFamily="18" charset="0"/>
                <a:sym typeface="+mn-ea"/>
              </a:rPr>
              <a:t>+</a:t>
            </a:r>
            <a:r>
              <a:rPr lang="en-US" altLang="zh-CN" sz="2600" i="1" spc="-15" dirty="0" smtClean="0">
                <a:solidFill>
                  <a:srgbClr val="191B1F"/>
                </a:solidFill>
                <a:latin typeface="Times New Roman" panose="02020603050405020304" pitchFamily="18" charset="0"/>
                <a:cs typeface="Times New Roman" panose="02020603050405020304" pitchFamily="18" charset="0"/>
                <a:sym typeface="+mn-ea"/>
              </a:rPr>
              <a:t>n</a:t>
            </a:r>
            <a:r>
              <a:rPr lang="zh-CN" altLang="en-US" sz="2600" spc="-15" dirty="0" smtClean="0">
                <a:latin typeface="Times New Roman" panose="02020603050405020304" pitchFamily="18" charset="0"/>
                <a:cs typeface="Times New Roman" panose="02020603050405020304" pitchFamily="18" charset="0"/>
                <a:sym typeface="+mn-ea"/>
              </a:rPr>
              <a:t>，中</a:t>
            </a:r>
            <a:r>
              <a:rPr lang="en-US" altLang="zh-CN" sz="2600" i="1" spc="-15" dirty="0" smtClean="0">
                <a:latin typeface="Times New Roman" panose="02020603050405020304" pitchFamily="18" charset="0"/>
                <a:cs typeface="Times New Roman" panose="02020603050405020304" pitchFamily="18" charset="0"/>
                <a:sym typeface="+mn-ea"/>
              </a:rPr>
              <a:t>f</a:t>
            </a:r>
            <a:r>
              <a:rPr lang="zh-CN" altLang="en-US" sz="2600" spc="-15" dirty="0" smtClean="0">
                <a:latin typeface="Times New Roman" panose="02020603050405020304" pitchFamily="18" charset="0"/>
                <a:cs typeface="Times New Roman" panose="02020603050405020304" pitchFamily="18" charset="0"/>
                <a:sym typeface="+mn-ea"/>
              </a:rPr>
              <a:t>是</a:t>
            </a:r>
            <a:r>
              <a:rPr lang="en-US" altLang="zh-CN" sz="2600" i="1" spc="-15" dirty="0" smtClean="0">
                <a:latin typeface="Times New Roman" panose="02020603050405020304" pitchFamily="18" charset="0"/>
                <a:cs typeface="Times New Roman" panose="02020603050405020304" pitchFamily="18" charset="0"/>
                <a:sym typeface="+mn-ea"/>
              </a:rPr>
              <a:t>MN</a:t>
            </a:r>
            <a:r>
              <a:rPr lang="en-US" altLang="zh-CN" sz="2600" spc="-15" dirty="0" smtClean="0">
                <a:latin typeface="Times New Roman" panose="02020603050405020304" pitchFamily="18" charset="0"/>
                <a:cs typeface="Times New Roman" panose="02020603050405020304" pitchFamily="18" charset="0"/>
                <a:sym typeface="+mn-ea"/>
              </a:rPr>
              <a:t>×1</a:t>
            </a:r>
            <a:r>
              <a:rPr lang="zh-CN" altLang="en-US" sz="2600" spc="-15" dirty="0">
                <a:latin typeface="Times New Roman" panose="02020603050405020304" pitchFamily="18" charset="0"/>
                <a:cs typeface="Times New Roman" panose="02020603050405020304" pitchFamily="18" charset="0"/>
                <a:sym typeface="+mn-ea"/>
              </a:rPr>
              <a:t>向</a:t>
            </a:r>
            <a:r>
              <a:rPr lang="zh-CN" altLang="en-US" sz="2600" spc="-15" dirty="0" smtClean="0">
                <a:latin typeface="Times New Roman" panose="02020603050405020304" pitchFamily="18" charset="0"/>
                <a:cs typeface="Times New Roman" panose="02020603050405020304" pitchFamily="18" charset="0"/>
                <a:sym typeface="+mn-ea"/>
              </a:rPr>
              <a:t>量，</a:t>
            </a:r>
            <a:r>
              <a:rPr lang="en-US" altLang="zh-CN" sz="2600" i="1" spc="-15" dirty="0" smtClean="0">
                <a:solidFill>
                  <a:srgbClr val="191B1F"/>
                </a:solidFill>
                <a:latin typeface="Times New Roman" panose="02020603050405020304" pitchFamily="18" charset="0"/>
                <a:cs typeface="Times New Roman" panose="02020603050405020304" pitchFamily="18" charset="0"/>
                <a:sym typeface="+mn-ea"/>
              </a:rPr>
              <a:t>n</a:t>
            </a:r>
            <a:r>
              <a:rPr lang="zh-CN" altLang="en-US" sz="2600" spc="-15" dirty="0">
                <a:latin typeface="Times New Roman" panose="02020603050405020304" pitchFamily="18" charset="0"/>
                <a:cs typeface="Times New Roman" panose="02020603050405020304" pitchFamily="18" charset="0"/>
                <a:sym typeface="+mn-ea"/>
              </a:rPr>
              <a:t>是</a:t>
            </a:r>
            <a:r>
              <a:rPr lang="en-US" altLang="zh-CN" sz="2600" i="1" spc="-15" dirty="0">
                <a:latin typeface="Times New Roman" panose="02020603050405020304" pitchFamily="18" charset="0"/>
                <a:cs typeface="Times New Roman" panose="02020603050405020304" pitchFamily="18" charset="0"/>
                <a:sym typeface="+mn-ea"/>
              </a:rPr>
              <a:t>MN</a:t>
            </a:r>
            <a:r>
              <a:rPr lang="en-US" altLang="zh-CN" sz="2600" spc="-15" dirty="0">
                <a:latin typeface="Times New Roman" panose="02020603050405020304" pitchFamily="18" charset="0"/>
                <a:cs typeface="Times New Roman" panose="02020603050405020304" pitchFamily="18" charset="0"/>
                <a:sym typeface="+mn-ea"/>
              </a:rPr>
              <a:t>×1</a:t>
            </a:r>
            <a:r>
              <a:rPr lang="zh-CN" altLang="en-US" sz="2600" spc="-15" dirty="0">
                <a:latin typeface="Times New Roman" panose="02020603050405020304" pitchFamily="18" charset="0"/>
                <a:cs typeface="Times New Roman" panose="02020603050405020304" pitchFamily="18" charset="0"/>
                <a:sym typeface="+mn-ea"/>
              </a:rPr>
              <a:t>向</a:t>
            </a:r>
            <a:r>
              <a:rPr lang="zh-CN" altLang="en-US" sz="2600" spc="-15" dirty="0" smtClean="0">
                <a:latin typeface="Times New Roman" panose="02020603050405020304" pitchFamily="18" charset="0"/>
                <a:cs typeface="Times New Roman" panose="02020603050405020304" pitchFamily="18" charset="0"/>
                <a:sym typeface="+mn-ea"/>
              </a:rPr>
              <a:t>量，</a:t>
            </a:r>
            <a:r>
              <a:rPr lang="en-US" altLang="zh-CN" sz="2600" i="1" spc="-15" dirty="0" smtClean="0">
                <a:latin typeface="Times New Roman" panose="02020603050405020304" pitchFamily="18" charset="0"/>
                <a:cs typeface="Times New Roman" panose="02020603050405020304" pitchFamily="18" charset="0"/>
                <a:sym typeface="+mn-ea"/>
              </a:rPr>
              <a:t>H</a:t>
            </a:r>
            <a:r>
              <a:rPr lang="zh-CN" altLang="en-US" sz="2600" spc="-15" dirty="0" smtClean="0">
                <a:latin typeface="Times New Roman" panose="02020603050405020304" pitchFamily="18" charset="0"/>
                <a:cs typeface="Times New Roman" panose="02020603050405020304" pitchFamily="18" charset="0"/>
                <a:sym typeface="+mn-ea"/>
              </a:rPr>
              <a:t>是对输入的图像进行线性处理的</a:t>
            </a:r>
            <a:r>
              <a:rPr lang="en-US" altLang="zh-CN" sz="2600" i="1" spc="-15" dirty="0" smtClean="0">
                <a:latin typeface="Times New Roman" panose="02020603050405020304" pitchFamily="18" charset="0"/>
                <a:cs typeface="Times New Roman" panose="02020603050405020304" pitchFamily="18" charset="0"/>
                <a:sym typeface="+mn-ea"/>
              </a:rPr>
              <a:t>MN</a:t>
            </a:r>
            <a:r>
              <a:rPr lang="en-US" altLang="zh-CN" sz="2600" spc="-15" dirty="0" smtClean="0">
                <a:latin typeface="Times New Roman" panose="02020603050405020304" pitchFamily="18" charset="0"/>
                <a:cs typeface="Times New Roman" panose="02020603050405020304" pitchFamily="18" charset="0"/>
                <a:sym typeface="+mn-ea"/>
              </a:rPr>
              <a:t>×</a:t>
            </a:r>
            <a:r>
              <a:rPr lang="en-US" altLang="zh-CN" sz="2600" i="1" spc="-15" dirty="0" smtClean="0">
                <a:latin typeface="Times New Roman" panose="02020603050405020304" pitchFamily="18" charset="0"/>
                <a:cs typeface="Times New Roman" panose="02020603050405020304" pitchFamily="18" charset="0"/>
                <a:sym typeface="+mn-ea"/>
              </a:rPr>
              <a:t>MN</a:t>
            </a:r>
            <a:r>
              <a:rPr lang="zh-CN" altLang="en-US" sz="2600" spc="-15" dirty="0" smtClean="0">
                <a:latin typeface="Times New Roman" panose="02020603050405020304" pitchFamily="18" charset="0"/>
                <a:cs typeface="Times New Roman" panose="02020603050405020304" pitchFamily="18" charset="0"/>
                <a:sym typeface="+mn-ea"/>
              </a:rPr>
              <a:t>的矩阵。</a:t>
            </a:r>
            <a:endParaRPr lang="zh-CN" altLang="en-US" sz="2600" dirty="0">
              <a:solidFill>
                <a:srgbClr val="191B1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126787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6F15528-21DE-4FAA-801E-634DDDAF4B2B}" type="slidenum">
              <a:rPr/>
              <a:t>116</a:t>
            </a:fld>
            <a:endParaRPr/>
          </a:p>
        </p:txBody>
      </p:sp>
      <p:sp>
        <p:nvSpPr>
          <p:cNvPr id="3" name="矩形 2"/>
          <p:cNvSpPr/>
          <p:nvPr/>
        </p:nvSpPr>
        <p:spPr>
          <a:xfrm>
            <a:off x="680721" y="1666281"/>
            <a:ext cx="6189979"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smtClean="0">
                <a:solidFill>
                  <a:srgbClr val="FF0000"/>
                </a:solidFill>
                <a:latin typeface="新宋体" panose="02010609030101010101" charset="-122"/>
                <a:cs typeface="新宋体" panose="02010609030101010101" charset="-122"/>
              </a:rPr>
              <a:t>图像上的数学操作</a:t>
            </a:r>
            <a:endParaRPr lang="zh-CN" altLang="en-US" sz="3200" b="1" spc="-15" dirty="0">
              <a:solidFill>
                <a:srgbClr val="FF0000"/>
              </a:solidFill>
              <a:latin typeface="新宋体" panose="02010609030101010101" charset="-122"/>
              <a:cs typeface="新宋体" panose="02010609030101010101" charset="-122"/>
            </a:endParaRPr>
          </a:p>
        </p:txBody>
      </p:sp>
      <p:sp>
        <p:nvSpPr>
          <p:cNvPr id="14" name="文本框 13"/>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6" name="文本框 5"/>
          <p:cNvSpPr txBox="1"/>
          <p:nvPr/>
        </p:nvSpPr>
        <p:spPr>
          <a:xfrm>
            <a:off x="546100" y="2378321"/>
            <a:ext cx="7173595" cy="584775"/>
          </a:xfrm>
          <a:prstGeom prst="rect">
            <a:avLst/>
          </a:prstGeom>
          <a:noFill/>
        </p:spPr>
        <p:txBody>
          <a:bodyPr wrap="square" rtlCol="0">
            <a:spAutoFit/>
          </a:bodyPr>
          <a:lstStyle/>
          <a:p>
            <a:pPr algn="l"/>
            <a:r>
              <a:rPr lang="en-US" sz="3200" b="1" spc="-15" smtClean="0">
                <a:latin typeface="新宋体" panose="02010609030101010101" charset="-122"/>
                <a:cs typeface="新宋体" panose="02010609030101010101" charset="-122"/>
                <a:sym typeface="+mn-ea"/>
              </a:rPr>
              <a:t>7)</a:t>
            </a:r>
            <a:r>
              <a:rPr lang="zh-CN" altLang="en-US" sz="3200" b="1" spc="-15" smtClean="0">
                <a:latin typeface="新宋体" panose="02010609030101010101" charset="-122"/>
                <a:cs typeface="新宋体" panose="02010609030101010101" charset="-122"/>
                <a:sym typeface="+mn-ea"/>
              </a:rPr>
              <a:t>变换操作</a:t>
            </a:r>
            <a:endParaRPr lang="en-US" altLang="zh-CN" sz="3200" b="1" spc="-15" smtClean="0">
              <a:latin typeface="新宋体" panose="02010609030101010101" charset="-122"/>
              <a:cs typeface="新宋体" panose="02010609030101010101" charset="-122"/>
              <a:sym typeface="+mn-ea"/>
            </a:endParaRPr>
          </a:p>
        </p:txBody>
      </p:sp>
      <p:sp>
        <p:nvSpPr>
          <p:cNvPr id="7" name="矩形 6"/>
          <p:cNvSpPr/>
          <p:nvPr/>
        </p:nvSpPr>
        <p:spPr>
          <a:xfrm>
            <a:off x="651087" y="3096823"/>
            <a:ext cx="9751483" cy="892552"/>
          </a:xfrm>
          <a:prstGeom prst="rect">
            <a:avLst/>
          </a:prstGeom>
        </p:spPr>
        <p:txBody>
          <a:bodyPr wrap="square">
            <a:spAutoFit/>
          </a:bodyPr>
          <a:lstStyle/>
          <a:p>
            <a:r>
              <a:rPr lang="zh-CN" altLang="en-US" sz="2600" dirty="0" smtClean="0">
                <a:solidFill>
                  <a:srgbClr val="191B1F"/>
                </a:solidFill>
                <a:latin typeface="Times New Roman" panose="02020603050405020304" pitchFamily="18" charset="0"/>
                <a:cs typeface="Times New Roman" panose="02020603050405020304" pitchFamily="18" charset="0"/>
              </a:rPr>
              <a:t>参见后续的傅里叶变换、其它如沃尔什、哈达玛变换；在图像压缩编码采样的离散余弦变换、特征的哈尔变换等。</a:t>
            </a:r>
            <a:endParaRPr lang="zh-CN" altLang="en-US" sz="2600" dirty="0">
              <a:solidFill>
                <a:srgbClr val="191B1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138523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6F15528-21DE-4FAA-801E-634DDDAF4B2B}" type="slidenum">
              <a:rPr>
                <a:latin typeface="Times New Roman" panose="02020603050405020304" pitchFamily="18" charset="0"/>
                <a:cs typeface="Times New Roman" panose="02020603050405020304" pitchFamily="18" charset="0"/>
              </a:rPr>
              <a:t>117</a:t>
            </a:fld>
            <a:endParaRPr>
              <a:latin typeface="Times New Roman" panose="02020603050405020304" pitchFamily="18" charset="0"/>
              <a:cs typeface="Times New Roman" panose="02020603050405020304" pitchFamily="18" charset="0"/>
            </a:endParaRPr>
          </a:p>
        </p:txBody>
      </p:sp>
      <p:sp>
        <p:nvSpPr>
          <p:cNvPr id="3" name="矩形 2"/>
          <p:cNvSpPr/>
          <p:nvPr/>
        </p:nvSpPr>
        <p:spPr>
          <a:xfrm>
            <a:off x="680721" y="1666281"/>
            <a:ext cx="6189979"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smtClean="0">
                <a:solidFill>
                  <a:srgbClr val="FF0000"/>
                </a:solidFill>
                <a:latin typeface="Times New Roman" panose="02020603050405020304" pitchFamily="18" charset="0"/>
                <a:cs typeface="Times New Roman" panose="02020603050405020304" pitchFamily="18" charset="0"/>
              </a:rPr>
              <a:t>图像上的数学操作</a:t>
            </a:r>
            <a:endParaRPr lang="zh-CN" altLang="en-US" sz="3200" b="1" spc="-15" dirty="0">
              <a:solidFill>
                <a:srgbClr val="FF0000"/>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698501" y="580390"/>
            <a:ext cx="9704070" cy="979499"/>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pitchFamily="18" charset="0"/>
                <a:cs typeface="Times New Roman" panose="02020603050405020304" pitchFamily="18" charset="0"/>
                <a:sym typeface="+mn-ea"/>
              </a:rPr>
              <a:t>第二</a:t>
            </a:r>
            <a:r>
              <a:rPr lang="zh-CN" altLang="en-US" sz="4400" b="1" spc="-15" dirty="0" smtClean="0">
                <a:latin typeface="Times New Roman" panose="02020603050405020304" pitchFamily="18" charset="0"/>
                <a:cs typeface="Times New Roman" panose="02020603050405020304" pitchFamily="18" charset="0"/>
                <a:sym typeface="+mn-ea"/>
              </a:rPr>
              <a:t>章</a:t>
            </a:r>
            <a:r>
              <a:rPr lang="en-US" altLang="zh-CN" sz="4400" b="1" spc="-15" dirty="0">
                <a:latin typeface="Times New Roman" panose="02020603050405020304" pitchFamily="18" charset="0"/>
                <a:cs typeface="Times New Roman" panose="02020603050405020304" pitchFamily="18" charset="0"/>
                <a:sym typeface="+mn-ea"/>
              </a:rPr>
              <a:t> </a:t>
            </a:r>
            <a:r>
              <a:rPr lang="en-US" altLang="zh-CN" sz="4400" b="1" spc="-15" dirty="0" smtClean="0">
                <a:latin typeface="Times New Roman" panose="02020603050405020304" pitchFamily="18" charset="0"/>
                <a:cs typeface="Times New Roman" panose="02020603050405020304" pitchFamily="18" charset="0"/>
                <a:sym typeface="+mn-ea"/>
              </a:rPr>
              <a:t> </a:t>
            </a:r>
            <a:r>
              <a:rPr sz="4400" b="1" spc="-15" dirty="0" err="1" smtClean="0">
                <a:latin typeface="Times New Roman" panose="02020603050405020304" pitchFamily="18" charset="0"/>
                <a:cs typeface="Times New Roman" panose="02020603050405020304" pitchFamily="18" charset="0"/>
                <a:sym typeface="+mn-ea"/>
              </a:rPr>
              <a:t>数字图像处理基础</a:t>
            </a:r>
            <a:endParaRPr lang="zh-CN" altLang="en-US" sz="4400" b="1" spc="-15" dirty="0">
              <a:latin typeface="Times New Roman" panose="02020603050405020304" pitchFamily="18" charset="0"/>
              <a:cs typeface="Times New Roman" panose="02020603050405020304" pitchFamily="18" charset="0"/>
              <a:sym typeface="+mn-ea"/>
            </a:endParaRPr>
          </a:p>
        </p:txBody>
      </p:sp>
      <p:sp>
        <p:nvSpPr>
          <p:cNvPr id="6" name="文本框 5"/>
          <p:cNvSpPr txBox="1"/>
          <p:nvPr/>
        </p:nvSpPr>
        <p:spPr>
          <a:xfrm>
            <a:off x="546100" y="2378321"/>
            <a:ext cx="7173595" cy="584775"/>
          </a:xfrm>
          <a:prstGeom prst="rect">
            <a:avLst/>
          </a:prstGeom>
          <a:noFill/>
        </p:spPr>
        <p:txBody>
          <a:bodyPr wrap="square" rtlCol="0">
            <a:spAutoFit/>
          </a:bodyPr>
          <a:lstStyle/>
          <a:p>
            <a:pPr algn="l"/>
            <a:r>
              <a:rPr lang="en-US" sz="3200" b="1" spc="-15" dirty="0" smtClean="0">
                <a:latin typeface="Times New Roman" panose="02020603050405020304" pitchFamily="18" charset="0"/>
                <a:cs typeface="Times New Roman" panose="02020603050405020304" pitchFamily="18" charset="0"/>
                <a:sym typeface="+mn-ea"/>
              </a:rPr>
              <a:t>8)</a:t>
            </a:r>
            <a:r>
              <a:rPr lang="zh-CN" altLang="en-US" sz="3200" b="1" spc="-15" dirty="0" smtClean="0">
                <a:latin typeface="Times New Roman" panose="02020603050405020304" pitchFamily="18" charset="0"/>
                <a:cs typeface="Times New Roman" panose="02020603050405020304" pitchFamily="18" charset="0"/>
                <a:sym typeface="+mn-ea"/>
              </a:rPr>
              <a:t>图像灰度和随机变量</a:t>
            </a:r>
            <a:endParaRPr lang="en-US" altLang="zh-CN" sz="3200" b="1" spc="-15" dirty="0" smtClean="0">
              <a:latin typeface="Times New Roman" panose="02020603050405020304" pitchFamily="18" charset="0"/>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7" name="矩形 6"/>
              <p:cNvSpPr/>
              <p:nvPr/>
            </p:nvSpPr>
            <p:spPr>
              <a:xfrm>
                <a:off x="546101" y="3096823"/>
                <a:ext cx="10147300" cy="3795463"/>
              </a:xfrm>
              <a:prstGeom prst="rect">
                <a:avLst/>
              </a:prstGeom>
            </p:spPr>
            <p:txBody>
              <a:bodyPr wrap="square">
                <a:spAutoFit/>
              </a:bodyPr>
              <a:lstStyle/>
              <a:p>
                <a:r>
                  <a:rPr lang="zh-CN" altLang="en-US" sz="2600" dirty="0" smtClean="0">
                    <a:solidFill>
                      <a:srgbClr val="191B1F"/>
                    </a:solidFill>
                    <a:latin typeface="Times New Roman" panose="02020603050405020304" pitchFamily="18" charset="0"/>
                    <a:cs typeface="Times New Roman" panose="02020603050405020304" pitchFamily="18" charset="0"/>
                  </a:rPr>
                  <a:t>参见后续直方图均衡化和规定化操作，设为</a:t>
                </a:r>
                <a:r>
                  <a:rPr lang="en-US" altLang="zh-CN" sz="2600" i="1" dirty="0" smtClean="0">
                    <a:solidFill>
                      <a:srgbClr val="191B1F"/>
                    </a:solidFill>
                    <a:latin typeface="Times New Roman" panose="02020603050405020304" pitchFamily="18" charset="0"/>
                    <a:cs typeface="Times New Roman" panose="02020603050405020304" pitchFamily="18" charset="0"/>
                  </a:rPr>
                  <a:t>L</a:t>
                </a:r>
                <a:r>
                  <a:rPr lang="zh-CN" altLang="en-US" sz="2600" dirty="0" smtClean="0">
                    <a:solidFill>
                      <a:srgbClr val="191B1F"/>
                    </a:solidFill>
                    <a:latin typeface="Times New Roman" panose="02020603050405020304" pitchFamily="18" charset="0"/>
                    <a:cs typeface="Times New Roman" panose="02020603050405020304" pitchFamily="18" charset="0"/>
                  </a:rPr>
                  <a:t>级的灰度图：</a:t>
                </a:r>
                <a:endParaRPr lang="en-US" altLang="zh-CN" sz="2600" dirty="0" smtClean="0">
                  <a:solidFill>
                    <a:srgbClr val="191B1F"/>
                  </a:solidFill>
                  <a:latin typeface="Times New Roman" panose="02020603050405020304" pitchFamily="18" charset="0"/>
                  <a:cs typeface="Times New Roman" panose="02020603050405020304" pitchFamily="18" charset="0"/>
                </a:endParaRPr>
              </a:p>
              <a:p>
                <a:endParaRPr lang="en-US" altLang="zh-CN" sz="2600" dirty="0">
                  <a:solidFill>
                    <a:srgbClr val="191B1F"/>
                  </a:solidFill>
                  <a:latin typeface="Times New Roman" panose="02020603050405020304" pitchFamily="18" charset="0"/>
                  <a:cs typeface="Times New Roman" panose="02020603050405020304" pitchFamily="18" charset="0"/>
                </a:endParaRPr>
              </a:p>
              <a:p>
                <a:r>
                  <a:rPr lang="zh-CN" altLang="en-US" sz="2600" dirty="0">
                    <a:solidFill>
                      <a:srgbClr val="191B1F"/>
                    </a:solidFill>
                    <a:latin typeface="Times New Roman" panose="02020603050405020304" pitchFamily="18" charset="0"/>
                    <a:cs typeface="Times New Roman" panose="02020603050405020304" pitchFamily="18" charset="0"/>
                  </a:rPr>
                  <a:t>灰</a:t>
                </a:r>
                <a:r>
                  <a:rPr lang="zh-CN" altLang="en-US" sz="2600" dirty="0" smtClean="0">
                    <a:solidFill>
                      <a:srgbClr val="191B1F"/>
                    </a:solidFill>
                    <a:latin typeface="Times New Roman" panose="02020603050405020304" pitchFamily="18" charset="0"/>
                    <a:cs typeface="Times New Roman" panose="02020603050405020304" pitchFamily="18" charset="0"/>
                  </a:rPr>
                  <a:t>度值为</a:t>
                </a:r>
                <a14:m>
                  <m:oMath xmlns:m="http://schemas.openxmlformats.org/officeDocument/2006/math">
                    <m:r>
                      <a:rPr lang="en-US" altLang="zh-CN" sz="2800" i="1">
                        <a:latin typeface="Cambria Math" panose="02040503050406030204" pitchFamily="18" charset="0"/>
                      </a:rPr>
                      <m:t>𝑧</m:t>
                    </m:r>
                    <m:r>
                      <a:rPr lang="en-US" altLang="zh-CN" sz="2800" i="1" baseline="-25000">
                        <a:latin typeface="Cambria Math" panose="02040503050406030204" pitchFamily="18" charset="0"/>
                      </a:rPr>
                      <m:t>𝑘</m:t>
                    </m:r>
                  </m:oMath>
                </a14:m>
                <a:r>
                  <a:rPr lang="zh-CN" altLang="en-US" sz="2600" dirty="0" smtClean="0">
                    <a:solidFill>
                      <a:srgbClr val="191B1F"/>
                    </a:solidFill>
                    <a:latin typeface="Times New Roman" panose="02020603050405020304" pitchFamily="18" charset="0"/>
                    <a:cs typeface="Times New Roman" panose="02020603050405020304" pitchFamily="18" charset="0"/>
                  </a:rPr>
                  <a:t>的像素个数</a:t>
                </a:r>
                <a14:m>
                  <m:oMath xmlns:m="http://schemas.openxmlformats.org/officeDocument/2006/math">
                    <m:r>
                      <a:rPr lang="en-US" altLang="zh-CN" sz="2800" i="1">
                        <a:latin typeface="Cambria Math" panose="02040503050406030204" pitchFamily="18" charset="0"/>
                      </a:rPr>
                      <m:t>𝑛</m:t>
                    </m:r>
                    <m:r>
                      <a:rPr lang="en-US" altLang="zh-CN" sz="2800" i="1" baseline="-25000">
                        <a:latin typeface="Cambria Math" panose="02040503050406030204" pitchFamily="18" charset="0"/>
                      </a:rPr>
                      <m:t>𝑘</m:t>
                    </m:r>
                  </m:oMath>
                </a14:m>
                <a:r>
                  <a:rPr lang="zh-CN" altLang="en-US" sz="2600" dirty="0" smtClean="0">
                    <a:solidFill>
                      <a:srgbClr val="191B1F"/>
                    </a:solidFill>
                    <a:latin typeface="Times New Roman" panose="02020603050405020304" pitchFamily="18" charset="0"/>
                    <a:cs typeface="Times New Roman" panose="02020603050405020304" pitchFamily="18" charset="0"/>
                  </a:rPr>
                  <a:t>个则</a:t>
                </a:r>
                <a:endParaRPr lang="en-US" altLang="zh-CN" sz="2600" dirty="0" smtClean="0">
                  <a:solidFill>
                    <a:srgbClr val="191B1F"/>
                  </a:solidFill>
                  <a:latin typeface="Times New Roman" panose="02020603050405020304" pitchFamily="18" charset="0"/>
                  <a:cs typeface="Times New Roman" panose="02020603050405020304" pitchFamily="18" charset="0"/>
                </a:endParaRPr>
              </a:p>
              <a:p>
                <a:endParaRPr lang="en-US" altLang="zh-CN" sz="2600" dirty="0">
                  <a:solidFill>
                    <a:srgbClr val="191B1F"/>
                  </a:solidFill>
                  <a:latin typeface="Times New Roman" panose="02020603050405020304" pitchFamily="18" charset="0"/>
                  <a:cs typeface="Times New Roman" panose="02020603050405020304" pitchFamily="18" charset="0"/>
                </a:endParaRPr>
              </a:p>
              <a:p>
                <a:r>
                  <a:rPr lang="zh-CN" altLang="en-US" sz="2600" dirty="0" smtClean="0">
                    <a:solidFill>
                      <a:srgbClr val="191B1F"/>
                    </a:solidFill>
                    <a:latin typeface="Times New Roman" panose="02020603050405020304" pitchFamily="18" charset="0"/>
                    <a:cs typeface="Times New Roman" panose="02020603050405020304" pitchFamily="18" charset="0"/>
                  </a:rPr>
                  <a:t>显然：</a:t>
                </a:r>
                <a14:m>
                  <m:oMath xmlns:m="http://schemas.openxmlformats.org/officeDocument/2006/math">
                    <m:nary>
                      <m:naryPr>
                        <m:chr m:val="∑"/>
                        <m:ctrlPr>
                          <a:rPr lang="zh-CN" altLang="en-US" sz="2600" i="1" smtClean="0">
                            <a:solidFill>
                              <a:srgbClr val="191B1F"/>
                            </a:solidFill>
                            <a:latin typeface="Cambria Math" panose="02040503050406030204" pitchFamily="18" charset="0"/>
                            <a:cs typeface="Times New Roman" panose="02020603050405020304" pitchFamily="18" charset="0"/>
                          </a:rPr>
                        </m:ctrlPr>
                      </m:naryPr>
                      <m:sub>
                        <m:r>
                          <m:rPr>
                            <m:brk m:alnAt="23"/>
                          </m:rPr>
                          <a:rPr lang="en-US" altLang="zh-CN" sz="2600" b="0" i="1" smtClean="0">
                            <a:solidFill>
                              <a:srgbClr val="191B1F"/>
                            </a:solidFill>
                            <a:latin typeface="Cambria Math" panose="02040503050406030204" pitchFamily="18" charset="0"/>
                            <a:cs typeface="Times New Roman" panose="02020603050405020304" pitchFamily="18" charset="0"/>
                          </a:rPr>
                          <m:t>0</m:t>
                        </m:r>
                      </m:sub>
                      <m:sup>
                        <m:r>
                          <a:rPr lang="en-US" altLang="zh-CN" sz="2600" b="0" i="1" smtClean="0">
                            <a:solidFill>
                              <a:srgbClr val="191B1F"/>
                            </a:solidFill>
                            <a:latin typeface="Cambria Math" panose="02040503050406030204" pitchFamily="18" charset="0"/>
                            <a:cs typeface="Times New Roman" panose="02020603050405020304" pitchFamily="18" charset="0"/>
                          </a:rPr>
                          <m:t>𝑙</m:t>
                        </m:r>
                        <m:r>
                          <a:rPr lang="en-US" altLang="zh-CN" sz="2600" b="0" i="1" smtClean="0">
                            <a:solidFill>
                              <a:srgbClr val="191B1F"/>
                            </a:solidFill>
                            <a:latin typeface="Cambria Math" panose="02040503050406030204" pitchFamily="18" charset="0"/>
                            <a:cs typeface="Times New Roman" panose="02020603050405020304" pitchFamily="18" charset="0"/>
                          </a:rPr>
                          <m:t>−1</m:t>
                        </m:r>
                      </m:sup>
                      <m:e>
                        <m:r>
                          <a:rPr lang="en-US" altLang="zh-CN" sz="2800" i="1">
                            <a:latin typeface="Cambria Math" panose="02040503050406030204" pitchFamily="18" charset="0"/>
                          </a:rPr>
                          <m:t>𝑝</m:t>
                        </m:r>
                        <m:r>
                          <a:rPr lang="en-US" altLang="zh-CN" sz="2800" i="1">
                            <a:latin typeface="Cambria Math" panose="02040503050406030204" pitchFamily="18" charset="0"/>
                          </a:rPr>
                          <m:t>(</m:t>
                        </m:r>
                        <m:r>
                          <a:rPr lang="en-US" altLang="zh-CN" sz="2800" i="1">
                            <a:latin typeface="Cambria Math" panose="02040503050406030204" pitchFamily="18" charset="0"/>
                          </a:rPr>
                          <m:t>𝑧𝑘</m:t>
                        </m:r>
                        <m:r>
                          <a:rPr lang="en-US" altLang="zh-CN" sz="2800" i="1">
                            <a:latin typeface="Cambria Math" panose="02040503050406030204" pitchFamily="18" charset="0"/>
                          </a:rPr>
                          <m:t>)</m:t>
                        </m:r>
                      </m:e>
                    </m:nary>
                  </m:oMath>
                </a14:m>
                <a:r>
                  <a:rPr lang="en-US" altLang="zh-CN" sz="2600" dirty="0" smtClean="0">
                    <a:solidFill>
                      <a:srgbClr val="191B1F"/>
                    </a:solidFill>
                    <a:latin typeface="Times New Roman" panose="02020603050405020304" pitchFamily="18" charset="0"/>
                    <a:cs typeface="Times New Roman" panose="02020603050405020304" pitchFamily="18" charset="0"/>
                  </a:rPr>
                  <a:t>=1</a:t>
                </a:r>
                <a:r>
                  <a:rPr lang="zh-CN" altLang="en-US" sz="2600" dirty="0" smtClean="0">
                    <a:solidFill>
                      <a:srgbClr val="191B1F"/>
                    </a:solidFill>
                    <a:latin typeface="Times New Roman" panose="02020603050405020304" pitchFamily="18" charset="0"/>
                    <a:cs typeface="Times New Roman" panose="02020603050405020304" pitchFamily="18" charset="0"/>
                  </a:rPr>
                  <a:t>，那么</a:t>
                </a:r>
                <a:r>
                  <a:rPr lang="zh-CN" altLang="en-US" sz="2600" dirty="0">
                    <a:solidFill>
                      <a:srgbClr val="191B1F"/>
                    </a:solidFill>
                    <a:latin typeface="Times New Roman" panose="02020603050405020304" pitchFamily="18" charset="0"/>
                    <a:cs typeface="Times New Roman" panose="02020603050405020304" pitchFamily="18" charset="0"/>
                  </a:rPr>
                  <a:t>平均</a:t>
                </a:r>
                <a:r>
                  <a:rPr lang="zh-CN" altLang="en-US" sz="2600" dirty="0" smtClean="0">
                    <a:solidFill>
                      <a:srgbClr val="191B1F"/>
                    </a:solidFill>
                    <a:latin typeface="Times New Roman" panose="02020603050405020304" pitchFamily="18" charset="0"/>
                    <a:cs typeface="Times New Roman" panose="02020603050405020304" pitchFamily="18" charset="0"/>
                  </a:rPr>
                  <a:t>灰度值为：</a:t>
                </a:r>
                <a14:m>
                  <m:oMath xmlns:m="http://schemas.openxmlformats.org/officeDocument/2006/math">
                    <m:r>
                      <a:rPr lang="en-US" altLang="zh-CN" sz="2800" i="1">
                        <a:latin typeface="Cambria Math" panose="02040503050406030204" pitchFamily="18" charset="0"/>
                      </a:rPr>
                      <m:t>𝑚</m:t>
                    </m:r>
                    <m:r>
                      <a:rPr lang="en-US" altLang="zh-CN" sz="2800" b="0" i="1" smtClean="0">
                        <a:latin typeface="Cambria Math" panose="02040503050406030204" pitchFamily="18" charset="0"/>
                      </a:rPr>
                      <m:t>=</m:t>
                    </m:r>
                    <m:nary>
                      <m:naryPr>
                        <m:chr m:val="∑"/>
                        <m:ctrlPr>
                          <a:rPr lang="zh-CN" altLang="en-US" sz="2600" i="1">
                            <a:solidFill>
                              <a:srgbClr val="191B1F"/>
                            </a:solidFill>
                            <a:latin typeface="Cambria Math" panose="02040503050406030204" pitchFamily="18" charset="0"/>
                            <a:cs typeface="Times New Roman" panose="02020603050405020304" pitchFamily="18" charset="0"/>
                          </a:rPr>
                        </m:ctrlPr>
                      </m:naryPr>
                      <m:sub>
                        <m:r>
                          <m:rPr>
                            <m:brk m:alnAt="23"/>
                          </m:rPr>
                          <a:rPr lang="en-US" altLang="zh-CN" sz="2600" i="1">
                            <a:solidFill>
                              <a:srgbClr val="191B1F"/>
                            </a:solidFill>
                            <a:latin typeface="Cambria Math" panose="02040503050406030204" pitchFamily="18" charset="0"/>
                            <a:cs typeface="Times New Roman" panose="02020603050405020304" pitchFamily="18" charset="0"/>
                          </a:rPr>
                          <m:t>0</m:t>
                        </m:r>
                      </m:sub>
                      <m:sup>
                        <m:r>
                          <a:rPr lang="en-US" altLang="zh-CN" sz="2600" i="1">
                            <a:solidFill>
                              <a:srgbClr val="191B1F"/>
                            </a:solidFill>
                            <a:latin typeface="Cambria Math" panose="02040503050406030204" pitchFamily="18" charset="0"/>
                            <a:cs typeface="Times New Roman" panose="02020603050405020304" pitchFamily="18" charset="0"/>
                          </a:rPr>
                          <m:t>𝑙</m:t>
                        </m:r>
                        <m:r>
                          <a:rPr lang="en-US" altLang="zh-CN" sz="2600" i="1">
                            <a:solidFill>
                              <a:srgbClr val="191B1F"/>
                            </a:solidFill>
                            <a:latin typeface="Cambria Math" panose="02040503050406030204" pitchFamily="18" charset="0"/>
                            <a:cs typeface="Times New Roman" panose="02020603050405020304" pitchFamily="18" charset="0"/>
                          </a:rPr>
                          <m:t>−1</m:t>
                        </m:r>
                      </m:sup>
                      <m:e>
                        <m:r>
                          <a:rPr lang="en-US" altLang="zh-CN" sz="2800" i="1">
                            <a:latin typeface="Cambria Math" panose="02040503050406030204" pitchFamily="18" charset="0"/>
                          </a:rPr>
                          <m:t>𝑧</m:t>
                        </m:r>
                        <m:r>
                          <a:rPr lang="en-US" altLang="zh-CN" sz="2800" i="1" baseline="-25000">
                            <a:latin typeface="Cambria Math" panose="02040503050406030204" pitchFamily="18" charset="0"/>
                          </a:rPr>
                          <m:t>𝑘</m:t>
                        </m:r>
                        <m:r>
                          <m:rPr>
                            <m:nor/>
                          </m:rPr>
                          <a:rPr lang="zh-CN" altLang="en-US" sz="3200" dirty="0">
                            <a:solidFill>
                              <a:srgbClr val="191B1F"/>
                            </a:solidFill>
                            <a:latin typeface="Times New Roman" panose="02020603050405020304" pitchFamily="18" charset="0"/>
                            <a:cs typeface="Times New Roman" panose="02020603050405020304" pitchFamily="18" charset="0"/>
                          </a:rPr>
                          <m:t> </m:t>
                        </m:r>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𝑧</m:t>
                            </m:r>
                            <m:r>
                              <a:rPr lang="en-US" altLang="zh-CN" sz="2800" i="1" baseline="-25000">
                                <a:latin typeface="Cambria Math" panose="02040503050406030204" pitchFamily="18" charset="0"/>
                              </a:rPr>
                              <m:t>𝑘</m:t>
                            </m:r>
                          </m:e>
                        </m:d>
                      </m:e>
                    </m:nary>
                  </m:oMath>
                </a14:m>
                <a:endParaRPr lang="en-US" altLang="zh-CN" sz="2800" dirty="0" smtClean="0">
                  <a:latin typeface="Times New Roman" panose="02020603050405020304" pitchFamily="18" charset="0"/>
                  <a:cs typeface="Times New Roman" panose="02020603050405020304" pitchFamily="18" charset="0"/>
                </a:endParaRPr>
              </a:p>
              <a:p>
                <a:endParaRPr lang="en-US" altLang="zh-CN" sz="2600" dirty="0" smtClean="0">
                  <a:solidFill>
                    <a:srgbClr val="191B1F"/>
                  </a:solidFill>
                  <a:latin typeface="Times New Roman" panose="02020603050405020304" pitchFamily="18" charset="0"/>
                  <a:cs typeface="Times New Roman" panose="02020603050405020304" pitchFamily="18" charset="0"/>
                </a:endParaRPr>
              </a:p>
              <a:p>
                <a:r>
                  <a:rPr lang="zh-CN" altLang="en-US" sz="2600" dirty="0">
                    <a:solidFill>
                      <a:srgbClr val="191B1F"/>
                    </a:solidFill>
                    <a:latin typeface="Times New Roman" panose="02020603050405020304" pitchFamily="18" charset="0"/>
                    <a:cs typeface="Times New Roman" panose="02020603050405020304" pitchFamily="18" charset="0"/>
                  </a:rPr>
                  <a:t>灰</a:t>
                </a:r>
                <a:r>
                  <a:rPr lang="zh-CN" altLang="en-US" sz="2600" dirty="0" smtClean="0">
                    <a:solidFill>
                      <a:srgbClr val="191B1F"/>
                    </a:solidFill>
                    <a:latin typeface="Times New Roman" panose="02020603050405020304" pitchFamily="18" charset="0"/>
                    <a:cs typeface="Times New Roman" panose="02020603050405020304" pitchFamily="18" charset="0"/>
                  </a:rPr>
                  <a:t>度值方差为</a:t>
                </a:r>
                <a:r>
                  <a:rPr lang="zh-CN" altLang="en-US" sz="2400" dirty="0">
                    <a:solidFill>
                      <a:srgbClr val="191B1F"/>
                    </a:solidFill>
                    <a:latin typeface="Times New Roman" panose="02020603050405020304" pitchFamily="18" charset="0"/>
                    <a:cs typeface="Times New Roman" panose="02020603050405020304" pitchFamily="18" charset="0"/>
                  </a:rPr>
                  <a:t>：</a:t>
                </a:r>
                <a14:m>
                  <m:oMath xmlns:m="http://schemas.openxmlformats.org/officeDocument/2006/math">
                    <m:r>
                      <m:rPr>
                        <m:nor/>
                      </m:rPr>
                      <a:rPr lang="el-GR" altLang="zh-CN" sz="2400" dirty="0">
                        <a:solidFill>
                          <a:srgbClr val="191B1F"/>
                        </a:solidFill>
                        <a:latin typeface="Times New Roman" panose="02020603050405020304" pitchFamily="18" charset="0"/>
                        <a:cs typeface="Times New Roman" panose="02020603050405020304" pitchFamily="18" charset="0"/>
                      </a:rPr>
                      <m:t>σ</m:t>
                    </m:r>
                    <m:r>
                      <m:rPr>
                        <m:nor/>
                      </m:rPr>
                      <a:rPr lang="en-US" altLang="zh-CN" sz="2400" baseline="30000" dirty="0">
                        <a:solidFill>
                          <a:srgbClr val="191B1F"/>
                        </a:solidFill>
                        <a:latin typeface="Times New Roman" panose="02020603050405020304" pitchFamily="18" charset="0"/>
                        <a:cs typeface="Times New Roman" panose="02020603050405020304" pitchFamily="18" charset="0"/>
                      </a:rPr>
                      <m:t>2</m:t>
                    </m:r>
                    <m:r>
                      <m:rPr>
                        <m:nor/>
                      </m:rPr>
                      <a:rPr lang="en-US" altLang="zh-CN" sz="2400" dirty="0">
                        <a:solidFill>
                          <a:srgbClr val="191B1F"/>
                        </a:solidFill>
                        <a:latin typeface="Times New Roman" panose="02020603050405020304" pitchFamily="18" charset="0"/>
                        <a:cs typeface="Times New Roman" panose="02020603050405020304" pitchFamily="18" charset="0"/>
                      </a:rPr>
                      <m:t>=</m:t>
                    </m:r>
                    <m:nary>
                      <m:naryPr>
                        <m:chr m:val="∑"/>
                        <m:ctrlPr>
                          <a:rPr lang="zh-CN" altLang="en-US" sz="2400" i="1">
                            <a:solidFill>
                              <a:srgbClr val="191B1F"/>
                            </a:solidFill>
                            <a:latin typeface="Cambria Math" panose="02040503050406030204" pitchFamily="18" charset="0"/>
                            <a:cs typeface="Times New Roman" panose="02020603050405020304" pitchFamily="18" charset="0"/>
                          </a:rPr>
                        </m:ctrlPr>
                      </m:naryPr>
                      <m:sub>
                        <m:r>
                          <m:rPr>
                            <m:brk m:alnAt="23"/>
                          </m:rPr>
                          <a:rPr lang="en-US" altLang="zh-CN" sz="2400" i="1">
                            <a:solidFill>
                              <a:srgbClr val="191B1F"/>
                            </a:solidFill>
                            <a:latin typeface="Cambria Math" panose="02040503050406030204" pitchFamily="18" charset="0"/>
                            <a:cs typeface="Times New Roman" panose="02020603050405020304" pitchFamily="18" charset="0"/>
                          </a:rPr>
                          <m:t>0</m:t>
                        </m:r>
                      </m:sub>
                      <m:sup>
                        <m:r>
                          <a:rPr lang="en-US" altLang="zh-CN" sz="2400" i="1">
                            <a:solidFill>
                              <a:srgbClr val="191B1F"/>
                            </a:solidFill>
                            <a:latin typeface="Cambria Math" panose="02040503050406030204" pitchFamily="18" charset="0"/>
                            <a:cs typeface="Times New Roman" panose="02020603050405020304" pitchFamily="18" charset="0"/>
                          </a:rPr>
                          <m:t>𝑙</m:t>
                        </m:r>
                        <m:r>
                          <a:rPr lang="en-US" altLang="zh-CN" sz="2400" i="1">
                            <a:solidFill>
                              <a:srgbClr val="191B1F"/>
                            </a:solidFill>
                            <a:latin typeface="Cambria Math" panose="02040503050406030204" pitchFamily="18" charset="0"/>
                            <a:cs typeface="Times New Roman" panose="02020603050405020304" pitchFamily="18" charset="0"/>
                          </a:rPr>
                          <m:t>−1</m:t>
                        </m:r>
                      </m:sup>
                      <m:e>
                        <m:d>
                          <m:dPr>
                            <m:ctrlPr>
                              <a:rPr lang="en-US" altLang="zh-CN" sz="2400" b="0" i="1" smtClean="0">
                                <a:solidFill>
                                  <a:srgbClr val="191B1F"/>
                                </a:solidFill>
                                <a:latin typeface="Cambria Math" panose="02040503050406030204" pitchFamily="18" charset="0"/>
                                <a:cs typeface="Times New Roman" panose="02020603050405020304" pitchFamily="18" charset="0"/>
                              </a:rPr>
                            </m:ctrlPr>
                          </m:dPr>
                          <m:e>
                            <m:r>
                              <a:rPr lang="en-US" altLang="zh-CN" sz="2400" b="0" i="1" smtClean="0">
                                <a:solidFill>
                                  <a:srgbClr val="191B1F"/>
                                </a:solidFill>
                                <a:latin typeface="Cambria Math" panose="02040503050406030204" pitchFamily="18" charset="0"/>
                                <a:cs typeface="Times New Roman" panose="02020603050405020304" pitchFamily="18" charset="0"/>
                              </a:rPr>
                              <m:t>𝑚</m:t>
                            </m:r>
                            <m:r>
                              <a:rPr lang="en-US" altLang="zh-CN" sz="2400" b="0" i="1" smtClean="0">
                                <a:solidFill>
                                  <a:srgbClr val="191B1F"/>
                                </a:solidFill>
                                <a:latin typeface="Cambria Math" panose="02040503050406030204" pitchFamily="18" charset="0"/>
                                <a:cs typeface="Times New Roman" panose="02020603050405020304" pitchFamily="18" charset="0"/>
                              </a:rPr>
                              <m:t>−</m:t>
                            </m:r>
                            <m:r>
                              <a:rPr lang="en-US" altLang="zh-CN" sz="2400" i="1" smtClean="0">
                                <a:latin typeface="Cambria Math" panose="02040503050406030204" pitchFamily="18" charset="0"/>
                              </a:rPr>
                              <m:t>𝑧</m:t>
                            </m:r>
                            <m:r>
                              <a:rPr lang="en-US" altLang="zh-CN" sz="2400" i="1" baseline="-25000" smtClean="0">
                                <a:latin typeface="Cambria Math" panose="02040503050406030204" pitchFamily="18" charset="0"/>
                              </a:rPr>
                              <m:t>𝑘</m:t>
                            </m:r>
                          </m:e>
                        </m:d>
                        <m:r>
                          <a:rPr lang="en-US" altLang="zh-CN" sz="2400" b="0" i="1" baseline="30000" smtClean="0">
                            <a:latin typeface="Cambria Math" panose="02040503050406030204" pitchFamily="18" charset="0"/>
                          </a:rPr>
                          <m:t>2</m:t>
                        </m:r>
                        <m:r>
                          <a:rPr lang="en-US" altLang="zh-CN" sz="2400" i="1">
                            <a:latin typeface="Cambria Math" panose="02040503050406030204" pitchFamily="18" charset="0"/>
                          </a:rPr>
                          <m:t>𝑝</m:t>
                        </m:r>
                        <m:r>
                          <a:rPr lang="en-US" altLang="zh-CN" sz="2400" i="1">
                            <a:latin typeface="Cambria Math" panose="02040503050406030204" pitchFamily="18" charset="0"/>
                          </a:rPr>
                          <m:t>(</m:t>
                        </m:r>
                        <m:r>
                          <a:rPr lang="en-US" altLang="zh-CN" sz="2400" i="1">
                            <a:latin typeface="Cambria Math" panose="02040503050406030204" pitchFamily="18" charset="0"/>
                          </a:rPr>
                          <m:t>𝑧𝑘</m:t>
                        </m:r>
                        <m:r>
                          <a:rPr lang="en-US" altLang="zh-CN" sz="2400" i="1">
                            <a:latin typeface="Cambria Math" panose="02040503050406030204" pitchFamily="18" charset="0"/>
                          </a:rPr>
                          <m:t>)</m:t>
                        </m:r>
                      </m:e>
                    </m:nary>
                  </m:oMath>
                </a14:m>
                <a:endParaRPr lang="en-US" altLang="zh-CN" sz="2600" dirty="0" smtClean="0">
                  <a:solidFill>
                    <a:srgbClr val="191B1F"/>
                  </a:solidFill>
                  <a:latin typeface="Times New Roman" panose="02020603050405020304" pitchFamily="18" charset="0"/>
                  <a:cs typeface="Times New Roman" panose="02020603050405020304" pitchFamily="18" charset="0"/>
                </a:endParaRPr>
              </a:p>
              <a:p>
                <a:endParaRPr lang="en-US" altLang="zh-CN" sz="2600" dirty="0">
                  <a:solidFill>
                    <a:srgbClr val="191B1F"/>
                  </a:solidFill>
                  <a:latin typeface="Times New Roman" panose="02020603050405020304" pitchFamily="18" charset="0"/>
                  <a:cs typeface="Times New Roman" panose="02020603050405020304" pitchFamily="18" charset="0"/>
                </a:endParaRPr>
              </a:p>
              <a:p>
                <a:r>
                  <a:rPr lang="zh-CN" altLang="en-US" sz="2600" dirty="0">
                    <a:solidFill>
                      <a:srgbClr val="191B1F"/>
                    </a:solidFill>
                    <a:latin typeface="Times New Roman" panose="02020603050405020304" pitchFamily="18" charset="0"/>
                    <a:cs typeface="Times New Roman" panose="02020603050405020304" pitchFamily="18" charset="0"/>
                  </a:rPr>
                  <a:t>随机变量</a:t>
                </a:r>
                <a:r>
                  <a:rPr lang="en-US" altLang="zh-CN" sz="2600" i="1" dirty="0">
                    <a:solidFill>
                      <a:srgbClr val="191B1F"/>
                    </a:solidFill>
                    <a:latin typeface="Times New Roman" panose="02020603050405020304" pitchFamily="18" charset="0"/>
                    <a:cs typeface="Times New Roman" panose="02020603050405020304" pitchFamily="18" charset="0"/>
                  </a:rPr>
                  <a:t>z</a:t>
                </a:r>
                <a:r>
                  <a:rPr lang="zh-CN" altLang="en-US" sz="2600" dirty="0">
                    <a:solidFill>
                      <a:srgbClr val="191B1F"/>
                    </a:solidFill>
                    <a:latin typeface="Times New Roman" panose="02020603050405020304" pitchFamily="18" charset="0"/>
                    <a:cs typeface="Times New Roman" panose="02020603050405020304" pitchFamily="18" charset="0"/>
                  </a:rPr>
                  <a:t>关于均值的第</a:t>
                </a:r>
                <a:r>
                  <a:rPr lang="en-US" altLang="zh-CN" sz="2600" i="1" dirty="0">
                    <a:solidFill>
                      <a:srgbClr val="191B1F"/>
                    </a:solidFill>
                    <a:latin typeface="Times New Roman" panose="02020603050405020304" pitchFamily="18" charset="0"/>
                    <a:cs typeface="Times New Roman" panose="02020603050405020304" pitchFamily="18" charset="0"/>
                  </a:rPr>
                  <a:t>n</a:t>
                </a:r>
                <a:r>
                  <a:rPr lang="zh-CN" altLang="en-US" sz="2600" dirty="0">
                    <a:solidFill>
                      <a:srgbClr val="191B1F"/>
                    </a:solidFill>
                    <a:latin typeface="Times New Roman" panose="02020603050405020304" pitchFamily="18" charset="0"/>
                    <a:cs typeface="Times New Roman" panose="02020603050405020304" pitchFamily="18" charset="0"/>
                  </a:rPr>
                  <a:t>阶矩阵定义</a:t>
                </a:r>
                <a:r>
                  <a:rPr lang="zh-CN" altLang="en-US" sz="2600" dirty="0" smtClean="0">
                    <a:solidFill>
                      <a:srgbClr val="191B1F"/>
                    </a:solidFill>
                    <a:latin typeface="Times New Roman" panose="02020603050405020304" pitchFamily="18" charset="0"/>
                    <a:cs typeface="Times New Roman" panose="02020603050405020304" pitchFamily="18" charset="0"/>
                  </a:rPr>
                  <a:t>为：</a:t>
                </a:r>
                <a14:m>
                  <m:oMath xmlns:m="http://schemas.openxmlformats.org/officeDocument/2006/math">
                    <m:r>
                      <a:rPr lang="el-GR" altLang="zh-CN" sz="2800" i="1" dirty="0" smtClean="0">
                        <a:solidFill>
                          <a:srgbClr val="191B1F"/>
                        </a:solidFill>
                        <a:latin typeface="Cambria Math" panose="02040503050406030204" pitchFamily="18" charset="0"/>
                        <a:cs typeface="Times New Roman" panose="02020603050405020304" pitchFamily="18" charset="0"/>
                      </a:rPr>
                      <m:t>𝜇</m:t>
                    </m:r>
                    <m:r>
                      <m:rPr>
                        <m:nor/>
                      </m:rPr>
                      <a:rPr lang="en-US" altLang="zh-CN" sz="2800" b="0" i="1" baseline="-25000" dirty="0" smtClean="0">
                        <a:solidFill>
                          <a:srgbClr val="191B1F"/>
                        </a:solidFill>
                        <a:latin typeface="Times New Roman" panose="02020603050405020304" pitchFamily="18" charset="0"/>
                        <a:cs typeface="Times New Roman" panose="02020603050405020304" pitchFamily="18" charset="0"/>
                      </a:rPr>
                      <m:t>n</m:t>
                    </m:r>
                    <m:r>
                      <m:rPr>
                        <m:nor/>
                      </m:rPr>
                      <a:rPr lang="en-US" altLang="zh-CN" sz="2800" b="0" i="0" dirty="0" smtClean="0">
                        <a:solidFill>
                          <a:srgbClr val="191B1F"/>
                        </a:solidFill>
                        <a:latin typeface="Times New Roman" panose="02020603050405020304" pitchFamily="18" charset="0"/>
                        <a:cs typeface="Times New Roman" panose="02020603050405020304" pitchFamily="18" charset="0"/>
                      </a:rPr>
                      <m:t>(</m:t>
                    </m:r>
                    <m:r>
                      <m:rPr>
                        <m:nor/>
                      </m:rPr>
                      <a:rPr lang="en-US" altLang="zh-CN" sz="2800" b="0" i="1" dirty="0" smtClean="0">
                        <a:solidFill>
                          <a:srgbClr val="191B1F"/>
                        </a:solidFill>
                        <a:latin typeface="Times New Roman" panose="02020603050405020304" pitchFamily="18" charset="0"/>
                        <a:cs typeface="Times New Roman" panose="02020603050405020304" pitchFamily="18" charset="0"/>
                      </a:rPr>
                      <m:t>z</m:t>
                    </m:r>
                    <m:r>
                      <m:rPr>
                        <m:nor/>
                      </m:rPr>
                      <a:rPr lang="en-US" altLang="zh-CN" sz="2800" b="0" i="0" dirty="0" smtClean="0">
                        <a:solidFill>
                          <a:srgbClr val="191B1F"/>
                        </a:solidFill>
                        <a:latin typeface="Times New Roman" panose="02020603050405020304" pitchFamily="18" charset="0"/>
                        <a:cs typeface="Times New Roman" panose="02020603050405020304" pitchFamily="18" charset="0"/>
                      </a:rPr>
                      <m:t>)</m:t>
                    </m:r>
                    <m:r>
                      <m:rPr>
                        <m:nor/>
                      </m:rPr>
                      <a:rPr lang="en-US" altLang="zh-CN" sz="2800" dirty="0">
                        <a:solidFill>
                          <a:srgbClr val="191B1F"/>
                        </a:solidFill>
                        <a:latin typeface="Times New Roman" panose="02020603050405020304" pitchFamily="18" charset="0"/>
                        <a:cs typeface="Times New Roman" panose="02020603050405020304" pitchFamily="18" charset="0"/>
                      </a:rPr>
                      <m:t>=</m:t>
                    </m:r>
                    <m:nary>
                      <m:naryPr>
                        <m:chr m:val="∑"/>
                        <m:ctrlPr>
                          <a:rPr lang="zh-CN" altLang="en-US" sz="2800" i="1">
                            <a:solidFill>
                              <a:srgbClr val="191B1F"/>
                            </a:solidFill>
                            <a:latin typeface="Cambria Math" panose="02040503050406030204" pitchFamily="18" charset="0"/>
                            <a:cs typeface="Times New Roman" panose="02020603050405020304" pitchFamily="18" charset="0"/>
                          </a:rPr>
                        </m:ctrlPr>
                      </m:naryPr>
                      <m:sub>
                        <m:r>
                          <m:rPr>
                            <m:brk m:alnAt="23"/>
                          </m:rPr>
                          <a:rPr lang="en-US" altLang="zh-CN" sz="2800" i="1">
                            <a:solidFill>
                              <a:srgbClr val="191B1F"/>
                            </a:solidFill>
                            <a:latin typeface="Cambria Math" panose="02040503050406030204" pitchFamily="18" charset="0"/>
                            <a:cs typeface="Times New Roman" panose="02020603050405020304" pitchFamily="18" charset="0"/>
                          </a:rPr>
                          <m:t>0</m:t>
                        </m:r>
                      </m:sub>
                      <m:sup>
                        <m:r>
                          <a:rPr lang="en-US" altLang="zh-CN" sz="2800" i="1">
                            <a:solidFill>
                              <a:srgbClr val="191B1F"/>
                            </a:solidFill>
                            <a:latin typeface="Cambria Math" panose="02040503050406030204" pitchFamily="18" charset="0"/>
                            <a:cs typeface="Times New Roman" panose="02020603050405020304" pitchFamily="18" charset="0"/>
                          </a:rPr>
                          <m:t>𝑙</m:t>
                        </m:r>
                        <m:r>
                          <a:rPr lang="en-US" altLang="zh-CN" sz="2800" i="1">
                            <a:solidFill>
                              <a:srgbClr val="191B1F"/>
                            </a:solidFill>
                            <a:latin typeface="Cambria Math" panose="02040503050406030204" pitchFamily="18" charset="0"/>
                            <a:cs typeface="Times New Roman" panose="02020603050405020304" pitchFamily="18" charset="0"/>
                          </a:rPr>
                          <m:t>−1</m:t>
                        </m:r>
                      </m:sup>
                      <m:e>
                        <m:d>
                          <m:dPr>
                            <m:ctrlPr>
                              <a:rPr lang="en-US" altLang="zh-CN" sz="2800" i="1">
                                <a:solidFill>
                                  <a:srgbClr val="191B1F"/>
                                </a:solidFill>
                                <a:latin typeface="Cambria Math" panose="02040503050406030204" pitchFamily="18" charset="0"/>
                                <a:cs typeface="Times New Roman" panose="02020603050405020304" pitchFamily="18" charset="0"/>
                              </a:rPr>
                            </m:ctrlPr>
                          </m:dPr>
                          <m:e>
                            <m:r>
                              <a:rPr lang="en-US" altLang="zh-CN" sz="2800" i="1">
                                <a:solidFill>
                                  <a:srgbClr val="191B1F"/>
                                </a:solidFill>
                                <a:latin typeface="Cambria Math" panose="02040503050406030204" pitchFamily="18" charset="0"/>
                                <a:cs typeface="Times New Roman" panose="02020603050405020304" pitchFamily="18" charset="0"/>
                              </a:rPr>
                              <m:t>𝑚</m:t>
                            </m:r>
                            <m:r>
                              <a:rPr lang="en-US" altLang="zh-CN" sz="2800" i="1">
                                <a:solidFill>
                                  <a:srgbClr val="191B1F"/>
                                </a:solidFill>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rPr>
                              <m:t>𝑧</m:t>
                            </m:r>
                            <m:r>
                              <a:rPr lang="en-US" altLang="zh-CN" sz="2800" i="1" baseline="-25000">
                                <a:latin typeface="Cambria Math" panose="02040503050406030204" pitchFamily="18" charset="0"/>
                              </a:rPr>
                              <m:t>𝑘</m:t>
                            </m:r>
                          </m:e>
                        </m:d>
                        <m:r>
                          <a:rPr lang="en-US" altLang="zh-CN" sz="2800" b="0" i="1" baseline="30000" smtClean="0">
                            <a:latin typeface="Cambria Math" panose="02040503050406030204" pitchFamily="18" charset="0"/>
                          </a:rPr>
                          <m:t>𝑛</m:t>
                        </m:r>
                        <m:r>
                          <a:rPr lang="en-US" altLang="zh-CN" sz="2800" i="1">
                            <a:latin typeface="Cambria Math" panose="02040503050406030204" pitchFamily="18" charset="0"/>
                          </a:rPr>
                          <m:t>𝑝</m:t>
                        </m:r>
                        <m:r>
                          <a:rPr lang="en-US" altLang="zh-CN" sz="2800" i="1">
                            <a:latin typeface="Cambria Math" panose="02040503050406030204" pitchFamily="18" charset="0"/>
                          </a:rPr>
                          <m:t>(</m:t>
                        </m:r>
                        <m:r>
                          <a:rPr lang="en-US" altLang="zh-CN" sz="2800" i="1">
                            <a:latin typeface="Cambria Math" panose="02040503050406030204" pitchFamily="18" charset="0"/>
                          </a:rPr>
                          <m:t>𝑧𝑘</m:t>
                        </m:r>
                        <m:r>
                          <a:rPr lang="en-US" altLang="zh-CN" sz="2800" i="1">
                            <a:latin typeface="Cambria Math" panose="02040503050406030204" pitchFamily="18" charset="0"/>
                          </a:rPr>
                          <m:t>)</m:t>
                        </m:r>
                      </m:e>
                    </m:nary>
                  </m:oMath>
                </a14:m>
                <a:endParaRPr lang="zh-CN" altLang="en-US" sz="2600" dirty="0">
                  <a:solidFill>
                    <a:srgbClr val="191B1F"/>
                  </a:solidFill>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546101" y="3096823"/>
                <a:ext cx="10147300" cy="3795463"/>
              </a:xfrm>
              <a:prstGeom prst="rect">
                <a:avLst/>
              </a:prstGeom>
              <a:blipFill>
                <a:blip r:embed="rId2"/>
                <a:stretch>
                  <a:fillRect l="-1082" t="-1766" b="-30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041900" y="3790153"/>
                <a:ext cx="2514600" cy="63010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𝑧𝑘</m:t>
                      </m:r>
                      <m:r>
                        <a:rPr lang="en-US" altLang="zh-CN" sz="2400" b="0" i="1" smtClean="0">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i="1" smtClean="0">
                              <a:latin typeface="Cambria Math" panose="02040503050406030204" pitchFamily="18" charset="0"/>
                            </a:rPr>
                            <m:t>𝑛</m:t>
                          </m:r>
                          <m:r>
                            <a:rPr lang="en-US" altLang="zh-CN" sz="2400" b="0" i="1" baseline="-25000" smtClean="0">
                              <a:latin typeface="Cambria Math" panose="02040503050406030204" pitchFamily="18" charset="0"/>
                            </a:rPr>
                            <m:t>𝑘</m:t>
                          </m:r>
                        </m:num>
                        <m:den>
                          <m:r>
                            <a:rPr lang="en-US" altLang="zh-CN" sz="2400" b="0" i="1" smtClean="0">
                              <a:latin typeface="Cambria Math" panose="02040503050406030204" pitchFamily="18" charset="0"/>
                            </a:rPr>
                            <m:t>𝑀𝑁</m:t>
                          </m:r>
                        </m:den>
                      </m:f>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5041900" y="3790153"/>
                <a:ext cx="2514600" cy="630109"/>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95535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6F15528-21DE-4FAA-801E-634DDDAF4B2B}" type="slidenum">
              <a:rPr>
                <a:latin typeface="Times New Roman" panose="02020603050405020304" pitchFamily="18" charset="0"/>
                <a:cs typeface="Times New Roman" panose="02020603050405020304" pitchFamily="18" charset="0"/>
              </a:rPr>
              <a:t>118</a:t>
            </a:fld>
            <a:endParaRPr>
              <a:latin typeface="Times New Roman" panose="02020603050405020304" pitchFamily="18" charset="0"/>
              <a:cs typeface="Times New Roman" panose="02020603050405020304" pitchFamily="18" charset="0"/>
            </a:endParaRPr>
          </a:p>
        </p:txBody>
      </p:sp>
      <p:sp>
        <p:nvSpPr>
          <p:cNvPr id="3" name="矩形 2"/>
          <p:cNvSpPr/>
          <p:nvPr/>
        </p:nvSpPr>
        <p:spPr>
          <a:xfrm>
            <a:off x="680721" y="1666281"/>
            <a:ext cx="6189979"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smtClean="0">
                <a:solidFill>
                  <a:srgbClr val="FF0000"/>
                </a:solidFill>
                <a:latin typeface="Times New Roman" panose="02020603050405020304" pitchFamily="18" charset="0"/>
                <a:cs typeface="Times New Roman" panose="02020603050405020304" pitchFamily="18" charset="0"/>
              </a:rPr>
              <a:t>图像上的数学操作</a:t>
            </a:r>
            <a:endParaRPr lang="zh-CN" altLang="en-US" sz="3200" b="1" spc="-15" dirty="0">
              <a:solidFill>
                <a:srgbClr val="FF0000"/>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698501" y="580390"/>
            <a:ext cx="9704070" cy="979499"/>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pitchFamily="18" charset="0"/>
                <a:cs typeface="Times New Roman" panose="02020603050405020304" pitchFamily="18" charset="0"/>
                <a:sym typeface="+mn-ea"/>
              </a:rPr>
              <a:t>第二</a:t>
            </a:r>
            <a:r>
              <a:rPr lang="zh-CN" altLang="en-US" sz="4400" b="1" spc="-15" dirty="0" smtClean="0">
                <a:latin typeface="Times New Roman" panose="02020603050405020304" pitchFamily="18" charset="0"/>
                <a:cs typeface="Times New Roman" panose="02020603050405020304" pitchFamily="18" charset="0"/>
                <a:sym typeface="+mn-ea"/>
              </a:rPr>
              <a:t>章</a:t>
            </a:r>
            <a:r>
              <a:rPr lang="en-US" altLang="zh-CN" sz="4400" b="1" spc="-15" dirty="0">
                <a:latin typeface="Times New Roman" panose="02020603050405020304" pitchFamily="18" charset="0"/>
                <a:cs typeface="Times New Roman" panose="02020603050405020304" pitchFamily="18" charset="0"/>
                <a:sym typeface="+mn-ea"/>
              </a:rPr>
              <a:t> </a:t>
            </a:r>
            <a:r>
              <a:rPr lang="en-US" altLang="zh-CN" sz="4400" b="1" spc="-15" dirty="0" smtClean="0">
                <a:latin typeface="Times New Roman" panose="02020603050405020304" pitchFamily="18" charset="0"/>
                <a:cs typeface="Times New Roman" panose="02020603050405020304" pitchFamily="18" charset="0"/>
                <a:sym typeface="+mn-ea"/>
              </a:rPr>
              <a:t> </a:t>
            </a:r>
            <a:r>
              <a:rPr sz="4400" b="1" spc="-15" dirty="0" err="1" smtClean="0">
                <a:latin typeface="Times New Roman" panose="02020603050405020304" pitchFamily="18" charset="0"/>
                <a:cs typeface="Times New Roman" panose="02020603050405020304" pitchFamily="18" charset="0"/>
                <a:sym typeface="+mn-ea"/>
              </a:rPr>
              <a:t>数字图像处理基础</a:t>
            </a:r>
            <a:endParaRPr lang="zh-CN" altLang="en-US" sz="4400" b="1" spc="-15" dirty="0">
              <a:latin typeface="Times New Roman" panose="02020603050405020304" pitchFamily="18" charset="0"/>
              <a:cs typeface="Times New Roman" panose="02020603050405020304" pitchFamily="18" charset="0"/>
              <a:sym typeface="+mn-ea"/>
            </a:endParaRPr>
          </a:p>
        </p:txBody>
      </p:sp>
      <p:sp>
        <p:nvSpPr>
          <p:cNvPr id="6" name="文本框 5"/>
          <p:cNvSpPr txBox="1"/>
          <p:nvPr/>
        </p:nvSpPr>
        <p:spPr>
          <a:xfrm>
            <a:off x="546100" y="2378321"/>
            <a:ext cx="7173595" cy="584775"/>
          </a:xfrm>
          <a:prstGeom prst="rect">
            <a:avLst/>
          </a:prstGeom>
          <a:noFill/>
        </p:spPr>
        <p:txBody>
          <a:bodyPr wrap="square" rtlCol="0">
            <a:spAutoFit/>
          </a:bodyPr>
          <a:lstStyle/>
          <a:p>
            <a:pPr algn="l"/>
            <a:r>
              <a:rPr lang="en-US" sz="3200" b="1" spc="-15" dirty="0" smtClean="0">
                <a:latin typeface="Times New Roman" panose="02020603050405020304" pitchFamily="18" charset="0"/>
                <a:cs typeface="Times New Roman" panose="02020603050405020304" pitchFamily="18" charset="0"/>
                <a:sym typeface="+mn-ea"/>
              </a:rPr>
              <a:t>8)</a:t>
            </a:r>
            <a:r>
              <a:rPr lang="zh-CN" altLang="en-US" sz="3200" b="1" spc="-15" dirty="0" smtClean="0">
                <a:latin typeface="Times New Roman" panose="02020603050405020304" pitchFamily="18" charset="0"/>
                <a:cs typeface="Times New Roman" panose="02020603050405020304" pitchFamily="18" charset="0"/>
                <a:sym typeface="+mn-ea"/>
              </a:rPr>
              <a:t>图像灰度和随机变量</a:t>
            </a:r>
            <a:endParaRPr lang="en-US" altLang="zh-CN" sz="3200" b="1" spc="-15" dirty="0" smtClean="0">
              <a:latin typeface="Times New Roman" panose="02020603050405020304" pitchFamily="18" charset="0"/>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5" name="矩形 4"/>
              <p:cNvSpPr/>
              <p:nvPr/>
            </p:nvSpPr>
            <p:spPr>
              <a:xfrm>
                <a:off x="653910" y="3100826"/>
                <a:ext cx="9569590" cy="2862322"/>
              </a:xfrm>
              <a:prstGeom prst="rect">
                <a:avLst/>
              </a:prstGeom>
            </p:spPr>
            <p:txBody>
              <a:bodyPr wrap="square">
                <a:spAutoFit/>
              </a:bodyPr>
              <a:lstStyle/>
              <a:p>
                <a:pPr>
                  <a:lnSpc>
                    <a:spcPts val="3600"/>
                  </a:lnSpc>
                </a:pPr>
                <a14:m>
                  <m:oMath xmlns:m="http://schemas.openxmlformats.org/officeDocument/2006/math">
                    <m:r>
                      <a:rPr lang="el-GR" altLang="zh-CN" sz="2800" i="1" dirty="0" smtClean="0">
                        <a:solidFill>
                          <a:srgbClr val="191B1F"/>
                        </a:solidFill>
                        <a:latin typeface="Cambria Math" panose="02040503050406030204" pitchFamily="18" charset="0"/>
                        <a:cs typeface="Times New Roman" panose="02020603050405020304" pitchFamily="18" charset="0"/>
                      </a:rPr>
                      <m:t>𝜇</m:t>
                    </m:r>
                    <m:r>
                      <m:rPr>
                        <m:nor/>
                      </m:rPr>
                      <a:rPr lang="en-US" altLang="zh-CN" sz="2800" baseline="-25000" dirty="0">
                        <a:solidFill>
                          <a:srgbClr val="191B1F"/>
                        </a:solidFill>
                        <a:latin typeface="Times New Roman" panose="02020603050405020304" pitchFamily="18" charset="0"/>
                        <a:cs typeface="Times New Roman" panose="02020603050405020304" pitchFamily="18" charset="0"/>
                      </a:rPr>
                      <m:t>0</m:t>
                    </m:r>
                    <m:r>
                      <m:rPr>
                        <m:nor/>
                      </m:rPr>
                      <a:rPr lang="en-US" altLang="zh-CN" sz="2800" dirty="0">
                        <a:solidFill>
                          <a:srgbClr val="191B1F"/>
                        </a:solidFill>
                        <a:latin typeface="Times New Roman" panose="02020603050405020304" pitchFamily="18" charset="0"/>
                        <a:cs typeface="Times New Roman" panose="02020603050405020304" pitchFamily="18" charset="0"/>
                      </a:rPr>
                      <m:t>(</m:t>
                    </m:r>
                    <m:r>
                      <m:rPr>
                        <m:nor/>
                      </m:rPr>
                      <a:rPr lang="en-US" altLang="zh-CN" sz="2800" i="1" dirty="0">
                        <a:solidFill>
                          <a:srgbClr val="191B1F"/>
                        </a:solidFill>
                        <a:latin typeface="Times New Roman" panose="02020603050405020304" pitchFamily="18" charset="0"/>
                        <a:cs typeface="Times New Roman" panose="02020603050405020304" pitchFamily="18" charset="0"/>
                      </a:rPr>
                      <m:t>z</m:t>
                    </m:r>
                    <m:r>
                      <m:rPr>
                        <m:nor/>
                      </m:rPr>
                      <a:rPr lang="en-US" altLang="zh-CN" sz="2800" dirty="0">
                        <a:solidFill>
                          <a:srgbClr val="191B1F"/>
                        </a:solidFill>
                        <a:latin typeface="Times New Roman" panose="02020603050405020304" pitchFamily="18" charset="0"/>
                        <a:cs typeface="Times New Roman" panose="02020603050405020304" pitchFamily="18" charset="0"/>
                      </a:rPr>
                      <m:t>)=</m:t>
                    </m:r>
                    <m:r>
                      <a:rPr lang="en-US" altLang="zh-CN" sz="2800" i="1" dirty="0">
                        <a:solidFill>
                          <a:srgbClr val="191B1F"/>
                        </a:solidFill>
                        <a:latin typeface="Cambria Math" panose="02040503050406030204" pitchFamily="18" charset="0"/>
                        <a:cs typeface="Times New Roman" panose="02020603050405020304" pitchFamily="18" charset="0"/>
                      </a:rPr>
                      <m:t>1,</m:t>
                    </m:r>
                    <m:r>
                      <a:rPr lang="el-GR" altLang="zh-CN" sz="2800" i="1" dirty="0">
                        <a:solidFill>
                          <a:srgbClr val="191B1F"/>
                        </a:solidFill>
                        <a:latin typeface="Cambria Math" panose="02040503050406030204" pitchFamily="18" charset="0"/>
                        <a:cs typeface="Times New Roman" panose="02020603050405020304" pitchFamily="18" charset="0"/>
                      </a:rPr>
                      <m:t>𝜇</m:t>
                    </m:r>
                    <m:r>
                      <m:rPr>
                        <m:nor/>
                      </m:rPr>
                      <a:rPr lang="en-US" altLang="zh-CN" sz="2800" baseline="-25000" dirty="0">
                        <a:solidFill>
                          <a:srgbClr val="191B1F"/>
                        </a:solidFill>
                        <a:latin typeface="Times New Roman" panose="02020603050405020304" pitchFamily="18" charset="0"/>
                        <a:cs typeface="Times New Roman" panose="02020603050405020304" pitchFamily="18" charset="0"/>
                      </a:rPr>
                      <m:t>1</m:t>
                    </m:r>
                    <m:r>
                      <m:rPr>
                        <m:nor/>
                      </m:rPr>
                      <a:rPr lang="en-US" altLang="zh-CN" sz="2800" dirty="0">
                        <a:solidFill>
                          <a:srgbClr val="191B1F"/>
                        </a:solidFill>
                        <a:latin typeface="Times New Roman" panose="02020603050405020304" pitchFamily="18" charset="0"/>
                        <a:cs typeface="Times New Roman" panose="02020603050405020304" pitchFamily="18" charset="0"/>
                      </a:rPr>
                      <m:t>(</m:t>
                    </m:r>
                    <m:r>
                      <m:rPr>
                        <m:nor/>
                      </m:rPr>
                      <a:rPr lang="en-US" altLang="zh-CN" sz="2800" i="1" dirty="0">
                        <a:solidFill>
                          <a:srgbClr val="191B1F"/>
                        </a:solidFill>
                        <a:latin typeface="Times New Roman" panose="02020603050405020304" pitchFamily="18" charset="0"/>
                        <a:cs typeface="Times New Roman" panose="02020603050405020304" pitchFamily="18" charset="0"/>
                      </a:rPr>
                      <m:t>z</m:t>
                    </m:r>
                    <m:r>
                      <m:rPr>
                        <m:nor/>
                      </m:rPr>
                      <a:rPr lang="en-US" altLang="zh-CN" sz="2800" dirty="0">
                        <a:solidFill>
                          <a:srgbClr val="191B1F"/>
                        </a:solidFill>
                        <a:latin typeface="Times New Roman" panose="02020603050405020304" pitchFamily="18" charset="0"/>
                        <a:cs typeface="Times New Roman" panose="02020603050405020304" pitchFamily="18" charset="0"/>
                      </a:rPr>
                      <m:t>)=</m:t>
                    </m:r>
                    <m:r>
                      <a:rPr lang="en-US" altLang="zh-CN" sz="2800" i="1" dirty="0">
                        <a:solidFill>
                          <a:srgbClr val="191B1F"/>
                        </a:solidFill>
                        <a:latin typeface="Cambria Math" panose="02040503050406030204" pitchFamily="18" charset="0"/>
                        <a:cs typeface="Times New Roman" panose="02020603050405020304" pitchFamily="18" charset="0"/>
                      </a:rPr>
                      <m:t>0,</m:t>
                    </m:r>
                    <m:r>
                      <a:rPr lang="el-GR" altLang="zh-CN" sz="2800" i="1" dirty="0">
                        <a:solidFill>
                          <a:srgbClr val="191B1F"/>
                        </a:solidFill>
                        <a:latin typeface="Cambria Math" panose="02040503050406030204" pitchFamily="18" charset="0"/>
                        <a:cs typeface="Times New Roman" panose="02020603050405020304" pitchFamily="18" charset="0"/>
                      </a:rPr>
                      <m:t>𝜇</m:t>
                    </m:r>
                    <m:r>
                      <m:rPr>
                        <m:nor/>
                      </m:rPr>
                      <a:rPr lang="en-US" altLang="zh-CN" sz="2800" baseline="-25000" dirty="0">
                        <a:solidFill>
                          <a:srgbClr val="191B1F"/>
                        </a:solidFill>
                        <a:latin typeface="Times New Roman" panose="02020603050405020304" pitchFamily="18" charset="0"/>
                        <a:cs typeface="Times New Roman" panose="02020603050405020304" pitchFamily="18" charset="0"/>
                      </a:rPr>
                      <m:t>2</m:t>
                    </m:r>
                    <m:r>
                      <m:rPr>
                        <m:nor/>
                      </m:rPr>
                      <a:rPr lang="en-US" altLang="zh-CN" sz="2800" dirty="0">
                        <a:solidFill>
                          <a:srgbClr val="191B1F"/>
                        </a:solidFill>
                        <a:latin typeface="Times New Roman" panose="02020603050405020304" pitchFamily="18" charset="0"/>
                        <a:cs typeface="Times New Roman" panose="02020603050405020304" pitchFamily="18" charset="0"/>
                      </a:rPr>
                      <m:t>(</m:t>
                    </m:r>
                    <m:r>
                      <m:rPr>
                        <m:nor/>
                      </m:rPr>
                      <a:rPr lang="en-US" altLang="zh-CN" sz="2800" i="1" dirty="0">
                        <a:solidFill>
                          <a:srgbClr val="191B1F"/>
                        </a:solidFill>
                        <a:latin typeface="Times New Roman" panose="02020603050405020304" pitchFamily="18" charset="0"/>
                        <a:cs typeface="Times New Roman" panose="02020603050405020304" pitchFamily="18" charset="0"/>
                      </a:rPr>
                      <m:t>z</m:t>
                    </m:r>
                    <m:r>
                      <m:rPr>
                        <m:nor/>
                      </m:rPr>
                      <a:rPr lang="en-US" altLang="zh-CN" sz="2800" dirty="0">
                        <a:solidFill>
                          <a:srgbClr val="191B1F"/>
                        </a:solidFill>
                        <a:latin typeface="Times New Roman" panose="02020603050405020304" pitchFamily="18" charset="0"/>
                        <a:cs typeface="Times New Roman" panose="02020603050405020304" pitchFamily="18" charset="0"/>
                      </a:rPr>
                      <m:t>)=</m:t>
                    </m:r>
                    <m:r>
                      <m:rPr>
                        <m:sty m:val="p"/>
                      </m:rPr>
                      <a:rPr lang="el-GR" altLang="zh-CN" sz="2800" i="1" dirty="0">
                        <a:solidFill>
                          <a:srgbClr val="191B1F"/>
                        </a:solidFill>
                        <a:latin typeface="Cambria Math" panose="02040503050406030204" pitchFamily="18" charset="0"/>
                        <a:cs typeface="Times New Roman" panose="02020603050405020304" pitchFamily="18" charset="0"/>
                      </a:rPr>
                      <m:t>σ</m:t>
                    </m:r>
                    <m:r>
                      <a:rPr lang="en-US" altLang="zh-CN" sz="2800" i="1" baseline="30000" dirty="0">
                        <a:solidFill>
                          <a:srgbClr val="191B1F"/>
                        </a:solidFill>
                        <a:latin typeface="Cambria Math" panose="02040503050406030204" pitchFamily="18" charset="0"/>
                        <a:cs typeface="Times New Roman" panose="02020603050405020304" pitchFamily="18" charset="0"/>
                      </a:rPr>
                      <m:t>2</m:t>
                    </m:r>
                    <m:r>
                      <a:rPr lang="en-US" altLang="zh-CN" sz="2800" i="1" dirty="0">
                        <a:solidFill>
                          <a:srgbClr val="191B1F"/>
                        </a:solidFill>
                        <a:latin typeface="Cambria Math" panose="02040503050406030204" pitchFamily="18" charset="0"/>
                        <a:cs typeface="Times New Roman" panose="02020603050405020304" pitchFamily="18" charset="0"/>
                      </a:rPr>
                      <m:t>,</m:t>
                    </m:r>
                  </m:oMath>
                </a14:m>
                <a:r>
                  <a:rPr lang="zh-CN" altLang="en-US" sz="2800" dirty="0" smtClean="0">
                    <a:solidFill>
                      <a:srgbClr val="191B1F"/>
                    </a:solidFill>
                    <a:latin typeface="Times New Roman" panose="02020603050405020304" pitchFamily="18" charset="0"/>
                    <a:cs typeface="Times New Roman" panose="02020603050405020304" pitchFamily="18" charset="0"/>
                  </a:rPr>
                  <a:t>图像的均值和方差与图像的视觉性质直接相关，那么高阶矩则反应了更多有趣的现象</a:t>
                </a:r>
                <a:r>
                  <a:rPr lang="en-US" altLang="zh-CN" sz="2800" dirty="0" smtClean="0">
                    <a:solidFill>
                      <a:srgbClr val="191B1F"/>
                    </a:solidFill>
                    <a:latin typeface="Times New Roman" panose="02020603050405020304" pitchFamily="18" charset="0"/>
                    <a:cs typeface="Times New Roman" panose="02020603050405020304" pitchFamily="18" charset="0"/>
                  </a:rPr>
                  <a:t>:</a:t>
                </a:r>
              </a:p>
              <a:p>
                <a:pPr>
                  <a:lnSpc>
                    <a:spcPts val="3600"/>
                  </a:lnSpc>
                </a:pPr>
                <a:endParaRPr lang="en-US" altLang="zh-CN" sz="1200" dirty="0" smtClean="0">
                  <a:solidFill>
                    <a:srgbClr val="191B1F"/>
                  </a:solidFill>
                  <a:latin typeface="Times New Roman" panose="02020603050405020304" pitchFamily="18" charset="0"/>
                  <a:cs typeface="Times New Roman" panose="02020603050405020304" pitchFamily="18" charset="0"/>
                </a:endParaRPr>
              </a:p>
              <a:p>
                <a:pPr>
                  <a:lnSpc>
                    <a:spcPts val="3600"/>
                  </a:lnSpc>
                </a:pPr>
                <a:r>
                  <a:rPr lang="zh-CN" altLang="en-US" sz="2800" dirty="0" smtClean="0">
                    <a:solidFill>
                      <a:srgbClr val="191B1F"/>
                    </a:solidFill>
                    <a:latin typeface="Times New Roman" panose="02020603050405020304" pitchFamily="18" charset="0"/>
                    <a:cs typeface="Times New Roman" panose="02020603050405020304" pitchFamily="18" charset="0"/>
                  </a:rPr>
                  <a:t>正三阶灰度偏向更高的值</a:t>
                </a:r>
                <a:endParaRPr lang="en-US" altLang="zh-CN" sz="2800" dirty="0" smtClean="0">
                  <a:solidFill>
                    <a:srgbClr val="191B1F"/>
                  </a:solidFill>
                  <a:latin typeface="Times New Roman" panose="02020603050405020304" pitchFamily="18" charset="0"/>
                  <a:cs typeface="Times New Roman" panose="02020603050405020304" pitchFamily="18" charset="0"/>
                </a:endParaRPr>
              </a:p>
              <a:p>
                <a:pPr>
                  <a:lnSpc>
                    <a:spcPts val="3600"/>
                  </a:lnSpc>
                </a:pPr>
                <a:r>
                  <a:rPr lang="zh-CN" altLang="en-US" sz="2800" dirty="0" smtClean="0">
                    <a:solidFill>
                      <a:srgbClr val="191B1F"/>
                    </a:solidFill>
                    <a:latin typeface="Times New Roman" panose="02020603050405020304" pitchFamily="18" charset="0"/>
                    <a:cs typeface="Times New Roman" panose="02020603050405020304" pitchFamily="18" charset="0"/>
                  </a:rPr>
                  <a:t>负三阶</a:t>
                </a:r>
                <a:r>
                  <a:rPr lang="zh-CN" altLang="en-US" sz="2800" dirty="0">
                    <a:solidFill>
                      <a:srgbClr val="191B1F"/>
                    </a:solidFill>
                    <a:latin typeface="Times New Roman" panose="02020603050405020304" pitchFamily="18" charset="0"/>
                    <a:cs typeface="Times New Roman" panose="02020603050405020304" pitchFamily="18" charset="0"/>
                  </a:rPr>
                  <a:t>灰度偏向</a:t>
                </a:r>
                <a:r>
                  <a:rPr lang="zh-CN" altLang="en-US" sz="2800" dirty="0" smtClean="0">
                    <a:solidFill>
                      <a:srgbClr val="191B1F"/>
                    </a:solidFill>
                    <a:latin typeface="Times New Roman" panose="02020603050405020304" pitchFamily="18" charset="0"/>
                    <a:cs typeface="Times New Roman" panose="02020603050405020304" pitchFamily="18" charset="0"/>
                  </a:rPr>
                  <a:t>更低的值</a:t>
                </a:r>
                <a:endParaRPr lang="en-US" altLang="zh-CN" sz="2800" dirty="0" smtClean="0">
                  <a:solidFill>
                    <a:srgbClr val="191B1F"/>
                  </a:solidFill>
                  <a:latin typeface="Times New Roman" panose="02020603050405020304" pitchFamily="18" charset="0"/>
                  <a:cs typeface="Times New Roman" panose="02020603050405020304" pitchFamily="18" charset="0"/>
                </a:endParaRPr>
              </a:p>
              <a:p>
                <a:pPr>
                  <a:lnSpc>
                    <a:spcPts val="3600"/>
                  </a:lnSpc>
                </a:pPr>
                <a:r>
                  <a:rPr lang="en-US" altLang="zh-CN" sz="2800" dirty="0" smtClean="0">
                    <a:solidFill>
                      <a:srgbClr val="191B1F"/>
                    </a:solidFill>
                    <a:latin typeface="Times New Roman" panose="02020603050405020304" pitchFamily="18" charset="0"/>
                    <a:cs typeface="Times New Roman" panose="02020603050405020304" pitchFamily="18" charset="0"/>
                  </a:rPr>
                  <a:t>…….</a:t>
                </a:r>
                <a:endParaRPr lang="zh-CN" altLang="en-US" sz="2800" dirty="0">
                  <a:solidFill>
                    <a:srgbClr val="191B1F"/>
                  </a:solidFill>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653910" y="3100826"/>
                <a:ext cx="9569590" cy="2862322"/>
              </a:xfrm>
              <a:prstGeom prst="rect">
                <a:avLst/>
              </a:prstGeom>
              <a:blipFill>
                <a:blip r:embed="rId2"/>
                <a:stretch>
                  <a:fillRect l="-1274" t="-3198" b="-40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645470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427990" y="2638425"/>
            <a:ext cx="10265410" cy="2571153"/>
          </a:xfrm>
          <a:prstGeom prst="rect">
            <a:avLst/>
          </a:prstGeom>
        </p:spPr>
        <p:txBody>
          <a:bodyPr vert="horz" wrap="square" lIns="0" tIns="0" rIns="0" bIns="0" rtlCol="0">
            <a:spAutoFit/>
          </a:bodyPr>
          <a:lstStyle/>
          <a:p>
            <a:pPr marL="12700">
              <a:lnSpc>
                <a:spcPct val="100000"/>
              </a:lnSpc>
            </a:pPr>
            <a:r>
              <a:rPr sz="2800" spc="-5" dirty="0" err="1" smtClean="0">
                <a:latin typeface="Times New Roman" panose="02020603050405020304" pitchFamily="18" charset="0"/>
                <a:cs typeface="Times New Roman" panose="02020603050405020304" pitchFamily="18" charset="0"/>
              </a:rPr>
              <a:t>图像文件格式体系</a:t>
            </a:r>
            <a:endParaRPr lang="en-US" sz="2800" spc="-5" dirty="0" smtClean="0">
              <a:latin typeface="Times New Roman" panose="02020603050405020304" pitchFamily="18" charset="0"/>
              <a:cs typeface="Times New Roman" panose="02020603050405020304" pitchFamily="18" charset="0"/>
            </a:endParaRPr>
          </a:p>
          <a:p>
            <a:pPr marL="812800" lvl="1" indent="-342900">
              <a:buFont typeface="Arial" panose="020B0604020202020204" pitchFamily="34" charset="0"/>
              <a:buChar char="•"/>
            </a:pPr>
            <a:r>
              <a:rPr sz="2400" spc="-5" dirty="0" err="1" smtClean="0">
                <a:latin typeface="Times New Roman" panose="02020603050405020304" pitchFamily="18" charset="0"/>
                <a:cs typeface="Times New Roman" panose="02020603050405020304" pitchFamily="18" charset="0"/>
              </a:rPr>
              <a:t>互联网用</a:t>
            </a:r>
            <a:r>
              <a:rPr sz="2400" spc="-5" dirty="0" err="1">
                <a:latin typeface="Times New Roman" panose="02020603050405020304" pitchFamily="18" charset="0"/>
                <a:cs typeface="Times New Roman" panose="02020603050405020304" pitchFamily="18" charset="0"/>
              </a:rPr>
              <a:t>：</a:t>
            </a:r>
            <a:r>
              <a:rPr sz="2400" spc="-5" dirty="0" err="1" smtClean="0">
                <a:latin typeface="Times New Roman" panose="02020603050405020304" pitchFamily="18" charset="0"/>
                <a:cs typeface="Times New Roman" panose="02020603050405020304" pitchFamily="18" charset="0"/>
              </a:rPr>
              <a:t>GIF、JPG</a:t>
            </a:r>
            <a:endParaRPr lang="en-US" sz="2400" spc="-5" dirty="0" smtClean="0">
              <a:latin typeface="Times New Roman" panose="02020603050405020304" pitchFamily="18" charset="0"/>
              <a:cs typeface="Times New Roman" panose="02020603050405020304" pitchFamily="18" charset="0"/>
            </a:endParaRPr>
          </a:p>
          <a:p>
            <a:pPr marL="812800" lvl="1" indent="-342900">
              <a:buFont typeface="Arial" panose="020B0604020202020204" pitchFamily="34" charset="0"/>
              <a:buChar char="•"/>
            </a:pPr>
            <a:r>
              <a:rPr sz="2400" dirty="0" smtClean="0">
                <a:latin typeface="Times New Roman" panose="02020603050405020304" pitchFamily="18" charset="0"/>
                <a:cs typeface="Times New Roman" panose="02020603050405020304" pitchFamily="18" charset="0"/>
              </a:rPr>
              <a:t>印</a:t>
            </a:r>
            <a:r>
              <a:rPr sz="2400" spc="-5" dirty="0" smtClean="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刷</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用</a:t>
            </a:r>
            <a:r>
              <a:rPr sz="2400" spc="-5" dirty="0">
                <a:latin typeface="Times New Roman" panose="02020603050405020304" pitchFamily="18" charset="0"/>
                <a:cs typeface="Times New Roman" panose="02020603050405020304" pitchFamily="18" charset="0"/>
              </a:rPr>
              <a:t>：TIF、JPG、TA</a:t>
            </a:r>
            <a:r>
              <a:rPr sz="2400" dirty="0">
                <a:latin typeface="Times New Roman" panose="02020603050405020304" pitchFamily="18" charset="0"/>
                <a:cs typeface="Times New Roman" panose="02020603050405020304" pitchFamily="18" charset="0"/>
              </a:rPr>
              <a:t>G</a:t>
            </a:r>
            <a:r>
              <a:rPr sz="2400" spc="-5" dirty="0">
                <a:latin typeface="Times New Roman" panose="02020603050405020304" pitchFamily="18" charset="0"/>
                <a:cs typeface="Times New Roman" panose="02020603050405020304" pitchFamily="18" charset="0"/>
              </a:rPr>
              <a:t> 、PCX </a:t>
            </a:r>
            <a:endParaRPr lang="en-US" sz="2400" spc="-5" dirty="0" smtClean="0">
              <a:latin typeface="Times New Roman" panose="02020603050405020304" pitchFamily="18" charset="0"/>
              <a:cs typeface="Times New Roman" panose="02020603050405020304" pitchFamily="18" charset="0"/>
            </a:endParaRPr>
          </a:p>
          <a:p>
            <a:pPr marL="812800" lvl="1" indent="-342900">
              <a:buFont typeface="Arial" panose="020B0604020202020204" pitchFamily="34" charset="0"/>
              <a:buChar char="•"/>
            </a:pPr>
            <a:r>
              <a:rPr sz="2400" spc="-5" dirty="0" err="1" smtClean="0">
                <a:latin typeface="Times New Roman" panose="02020603050405020304" pitchFamily="18" charset="0"/>
                <a:cs typeface="Times New Roman" panose="02020603050405020304" pitchFamily="18" charset="0"/>
              </a:rPr>
              <a:t>国际标准</a:t>
            </a:r>
            <a:r>
              <a:rPr sz="2400" spc="-5" dirty="0" err="1">
                <a:latin typeface="Times New Roman" panose="02020603050405020304" pitchFamily="18" charset="0"/>
                <a:cs typeface="Times New Roman" panose="02020603050405020304" pitchFamily="18" charset="0"/>
              </a:rPr>
              <a:t>：TIF、JPG、</a:t>
            </a:r>
            <a:r>
              <a:rPr sz="2400" b="1" spc="-5" dirty="0" err="1">
                <a:solidFill>
                  <a:srgbClr val="FF0000"/>
                </a:solidFill>
                <a:latin typeface="Times New Roman" panose="02020603050405020304" pitchFamily="18" charset="0"/>
                <a:cs typeface="Times New Roman" panose="02020603050405020304" pitchFamily="18" charset="0"/>
              </a:rPr>
              <a:t>BMP</a:t>
            </a:r>
            <a:endParaRPr sz="2400" b="1" spc="-5" dirty="0">
              <a:solidFill>
                <a:srgbClr val="FF0000"/>
              </a:solidFill>
              <a:latin typeface="Times New Roman" panose="02020603050405020304" pitchFamily="18" charset="0"/>
              <a:cs typeface="Times New Roman" panose="02020603050405020304" pitchFamily="18" charset="0"/>
            </a:endParaRPr>
          </a:p>
          <a:p>
            <a:pPr marR="5080" indent="12700">
              <a:lnSpc>
                <a:spcPct val="129000"/>
              </a:lnSpc>
              <a:spcBef>
                <a:spcPts val="35"/>
              </a:spcBef>
            </a:pPr>
            <a:r>
              <a:rPr sz="2800" spc="-5" dirty="0">
                <a:latin typeface="Times New Roman" panose="02020603050405020304" pitchFamily="18" charset="0"/>
                <a:cs typeface="Times New Roman" panose="02020603050405020304" pitchFamily="18" charset="0"/>
              </a:rPr>
              <a:t>图像存储体系：分级存储 </a:t>
            </a:r>
            <a:r>
              <a:rPr sz="2400" spc="-5" dirty="0">
                <a:latin typeface="Times New Roman" panose="02020603050405020304" pitchFamily="18" charset="0"/>
                <a:cs typeface="Times New Roman" panose="02020603050405020304" pitchFamily="18" charset="0"/>
              </a:rPr>
              <a:t>内存存储：处理时使用 硬盘存储：处理、备份时用(在线) 备份存储：光盘、磁带(离线、近线) 网络存储：SAN</a:t>
            </a:r>
            <a:r>
              <a:rPr sz="2400" dirty="0">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 NAS</a:t>
            </a:r>
            <a:endParaRPr sz="24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393700" y="1802880"/>
            <a:ext cx="5629275" cy="584775"/>
          </a:xfrm>
          <a:prstGeom prst="rect">
            <a:avLst/>
          </a:prstGeom>
          <a:noFill/>
        </p:spPr>
        <p:txBody>
          <a:bodyPr wrap="square" rtlCol="0" anchor="t">
            <a:spAutoFit/>
          </a:bodyPr>
          <a:lstStyle/>
          <a:p>
            <a:pPr algn="l"/>
            <a:r>
              <a:rPr sz="3200" b="1" spc="-15" dirty="0">
                <a:solidFill>
                  <a:schemeClr val="tx1"/>
                </a:solidFill>
                <a:latin typeface="新宋体" panose="02010609030101010101" charset="-122"/>
                <a:cs typeface="新宋体" panose="02010609030101010101" charset="-122"/>
                <a:sym typeface="+mn-ea"/>
              </a:rPr>
              <a:t>数字图像的表示</a:t>
            </a:r>
            <a:r>
              <a:rPr lang="en-US" sz="3200" b="1" spc="-15" dirty="0">
                <a:solidFill>
                  <a:schemeClr val="tx1"/>
                </a:solidFill>
                <a:latin typeface="新宋体" panose="02010609030101010101" charset="-122"/>
                <a:cs typeface="新宋体" panose="02010609030101010101" charset="-122"/>
                <a:sym typeface="+mn-ea"/>
              </a:rPr>
              <a:t>—</a:t>
            </a:r>
            <a:r>
              <a:rPr lang="zh-CN" altLang="en-US" sz="3200" b="1" spc="-15" dirty="0">
                <a:solidFill>
                  <a:schemeClr val="tx1"/>
                </a:solidFill>
                <a:latin typeface="新宋体" panose="02010609030101010101" charset="-122"/>
                <a:cs typeface="新宋体" panose="02010609030101010101" charset="-122"/>
                <a:sym typeface="+mn-ea"/>
              </a:rPr>
              <a:t>存储</a:t>
            </a:r>
          </a:p>
        </p:txBody>
      </p:sp>
      <p:sp>
        <p:nvSpPr>
          <p:cNvPr id="3" name="灯片编号占位符 2"/>
          <p:cNvSpPr>
            <a:spLocks noGrp="1"/>
          </p:cNvSpPr>
          <p:nvPr>
            <p:ph type="sldNum" sz="quarter" idx="12"/>
          </p:nvPr>
        </p:nvSpPr>
        <p:spPr/>
        <p:txBody>
          <a:bodyPr/>
          <a:lstStyle/>
          <a:p>
            <a:fld id="{B6F15528-21DE-4FAA-801E-634DDDAF4B2B}" type="slidenum">
              <a:rPr/>
              <a:t>119</a:t>
            </a:fld>
            <a:endParaRPr/>
          </a:p>
        </p:txBody>
      </p:sp>
      <p:sp>
        <p:nvSpPr>
          <p:cNvPr id="7" name="文本框 6"/>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94917" descr="Rectangle: Click to edit Master text styles&#10;Second level&#10;Third level&#10;Fourth level&#10;Fifth level"/>
          <p:cNvSpPr/>
          <p:nvPr/>
        </p:nvSpPr>
        <p:spPr>
          <a:xfrm>
            <a:off x="850900" y="1809750"/>
            <a:ext cx="7772400" cy="595313"/>
          </a:xfrm>
          <a:prstGeom prst="rect">
            <a:avLst/>
          </a:prstGeom>
          <a:noFill/>
          <a:ln w="9525">
            <a:noFill/>
          </a:ln>
        </p:spPr>
        <p:txBody>
          <a:bodyPr anchor="t"/>
          <a:lstStyle/>
          <a:p>
            <a:pPr lvl="0" indent="0" algn="just">
              <a:spcBef>
                <a:spcPct val="20000"/>
              </a:spcBef>
              <a:buClr>
                <a:schemeClr val="folHlink"/>
              </a:buClr>
              <a:buSzPct val="60000"/>
              <a:buFont typeface="Wingdings" panose="05000000000000000000" pitchFamily="2" charset="2"/>
              <a:buNone/>
            </a:pPr>
            <a:r>
              <a:rPr lang="zh-CN" altLang="en-US" sz="2400" b="1" dirty="0">
                <a:solidFill>
                  <a:srgbClr val="FF0000"/>
                </a:solidFill>
                <a:latin typeface="黑体" panose="02010609060101010101" pitchFamily="2" charset="-122"/>
                <a:ea typeface="黑体" panose="02010609060101010101" pitchFamily="2" charset="-122"/>
              </a:rPr>
              <a:t>其他图像成像方式</a:t>
            </a:r>
            <a:r>
              <a:rPr lang="en-US" altLang="zh-CN" b="1" dirty="0">
                <a:solidFill>
                  <a:srgbClr val="000099"/>
                </a:solidFill>
                <a:latin typeface="黑体" panose="02010609060101010101" pitchFamily="2" charset="-122"/>
                <a:ea typeface="黑体" panose="02010609060101010101" pitchFamily="2" charset="-122"/>
              </a:rPr>
              <a:t>——</a:t>
            </a:r>
            <a:r>
              <a:rPr lang="zh-CN" altLang="en-US" b="1" dirty="0">
                <a:solidFill>
                  <a:srgbClr val="000099"/>
                </a:solidFill>
                <a:latin typeface="黑体" panose="02010609060101010101" pitchFamily="2" charset="-122"/>
                <a:ea typeface="黑体" panose="02010609060101010101" pitchFamily="2" charset="-122"/>
              </a:rPr>
              <a:t>超声波成像</a:t>
            </a:r>
          </a:p>
        </p:txBody>
      </p:sp>
      <p:pic>
        <p:nvPicPr>
          <p:cNvPr id="17410" name="图片 294918"/>
          <p:cNvPicPr>
            <a:picLocks noChangeAspect="1"/>
          </p:cNvPicPr>
          <p:nvPr/>
        </p:nvPicPr>
        <p:blipFill>
          <a:blip r:embed="rId2"/>
          <a:stretch>
            <a:fillRect/>
          </a:stretch>
        </p:blipFill>
        <p:spPr>
          <a:xfrm>
            <a:off x="866775" y="2620963"/>
            <a:ext cx="8137525" cy="2779712"/>
          </a:xfrm>
          <a:prstGeom prst="rect">
            <a:avLst/>
          </a:prstGeom>
          <a:noFill/>
          <a:ln w="9525">
            <a:noFill/>
          </a:ln>
        </p:spPr>
      </p:pic>
      <p:sp>
        <p:nvSpPr>
          <p:cNvPr id="17411" name="文本框 294919"/>
          <p:cNvSpPr txBox="1"/>
          <p:nvPr/>
        </p:nvSpPr>
        <p:spPr>
          <a:xfrm>
            <a:off x="2299017" y="5608003"/>
            <a:ext cx="5672138" cy="396875"/>
          </a:xfrm>
          <a:prstGeom prst="rect">
            <a:avLst/>
          </a:prstGeom>
          <a:noFill/>
          <a:ln w="9525">
            <a:noFill/>
          </a:ln>
        </p:spPr>
        <p:txBody>
          <a:bodyPr wrap="square" anchor="t">
            <a:spAutoFit/>
          </a:bodyPr>
          <a:lstStyle/>
          <a:p>
            <a:pPr lvl="0" indent="0"/>
            <a:r>
              <a:rPr lang="zh-CN" altLang="en-US" sz="2000" b="1" dirty="0">
                <a:latin typeface="楷体_GB2312" pitchFamily="49" charset="-122"/>
                <a:ea typeface="楷体_GB2312" pitchFamily="49" charset="-122"/>
              </a:rPr>
              <a:t>地震模型横截面图像，箭头指示碳氢化合物</a:t>
            </a:r>
          </a:p>
        </p:txBody>
      </p:sp>
      <p:sp>
        <p:nvSpPr>
          <p:cNvPr id="4" name="灯片编号占位符 3"/>
          <p:cNvSpPr>
            <a:spLocks noGrp="1"/>
          </p:cNvSpPr>
          <p:nvPr>
            <p:ph type="sldNum" sz="quarter" idx="12"/>
          </p:nvPr>
        </p:nvSpPr>
        <p:spPr/>
        <p:txBody>
          <a:bodyPr/>
          <a:lstStyle/>
          <a:p>
            <a:pPr lvl="0"/>
            <a:fld id="{9A0DB2DC-4C9A-4742-B13C-FB6460FD3503}" type="slidenum">
              <a:rPr lang="en-US" altLang="zh-CN"/>
              <a:t>12</a:t>
            </a:fld>
            <a:endParaRPr lang="zh-CN"/>
          </a:p>
        </p:txBody>
      </p:sp>
      <p:sp>
        <p:nvSpPr>
          <p:cNvPr id="7" name="object 4"/>
          <p:cNvSpPr txBox="1"/>
          <p:nvPr/>
        </p:nvSpPr>
        <p:spPr>
          <a:xfrm>
            <a:off x="933234" y="802482"/>
            <a:ext cx="7423150" cy="609600"/>
          </a:xfrm>
          <a:prstGeom prst="rect">
            <a:avLst/>
          </a:prstGeom>
        </p:spPr>
        <p:txBody>
          <a:bodyPr vert="horz" wrap="square" lIns="0" tIns="0" rIns="0" bIns="0" rtlCol="0">
            <a:spAutoFit/>
          </a:bodyPr>
          <a:lstStyle/>
          <a:p>
            <a:pPr marL="12700">
              <a:lnSpc>
                <a:spcPct val="100000"/>
              </a:lnSpc>
            </a:pPr>
            <a:r>
              <a:rPr lang="zh-CN" altLang="en-US" sz="4000" b="1" spc="-15" dirty="0">
                <a:latin typeface="Times New Roman" panose="02020603050405020304" charset="0"/>
                <a:cs typeface="新宋体" panose="02010609030101010101" charset="-122"/>
              </a:rPr>
              <a:t>光</a:t>
            </a:r>
            <a:r>
              <a:rPr lang="en-US" altLang="zh-CN" sz="4000" b="1" spc="-15" dirty="0">
                <a:latin typeface="Times New Roman" panose="02020603050405020304" charset="0"/>
                <a:cs typeface="新宋体" panose="02010609030101010101" charset="-122"/>
              </a:rPr>
              <a:t>—</a:t>
            </a:r>
            <a:r>
              <a:rPr lang="zh-CN" altLang="en-US" sz="4000" b="1" spc="-15" dirty="0">
                <a:latin typeface="Times New Roman" panose="02020603050405020304" charset="0"/>
                <a:cs typeface="新宋体" panose="02010609030101010101" charset="-122"/>
              </a:rPr>
              <a:t>产生视觉</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93700" y="2587256"/>
            <a:ext cx="5887847" cy="2518638"/>
          </a:xfrm>
          <a:prstGeom prst="rect">
            <a:avLst/>
          </a:prstGeom>
        </p:spPr>
        <p:txBody>
          <a:bodyPr vert="horz" wrap="square" lIns="0" tIns="0" rIns="0" bIns="0" rtlCol="0">
            <a:spAutoFit/>
          </a:bodyPr>
          <a:lstStyle/>
          <a:p>
            <a:pPr marL="12700" defTabSz="0">
              <a:lnSpc>
                <a:spcPct val="100000"/>
              </a:lnSpc>
              <a:tabLst>
                <a:tab pos="697865" algn="l"/>
              </a:tabLst>
            </a:pPr>
            <a:r>
              <a:rPr sz="2200" spc="745" dirty="0">
                <a:solidFill>
                  <a:srgbClr val="EE2B0A"/>
                </a:solidFill>
                <a:latin typeface="Times New Roman" panose="02020603050405020304" charset="0"/>
                <a:ea typeface="宋体" panose="02010600030101010101" pitchFamily="2" charset="-122"/>
                <a:cs typeface="Segoe UI Symbol" panose="020B0502040204020203"/>
              </a:rPr>
              <a:t>•	</a:t>
            </a:r>
            <a:r>
              <a:rPr sz="3200" spc="-5" dirty="0">
                <a:latin typeface="Times New Roman" panose="02020603050405020304" charset="0"/>
                <a:ea typeface="宋体" panose="02010600030101010101" pitchFamily="2" charset="-122"/>
                <a:cs typeface="新宋体" panose="02010609030101010101" charset="-122"/>
              </a:rPr>
              <a:t>图像描述信息</a:t>
            </a:r>
            <a:endParaRPr sz="3200" dirty="0">
              <a:latin typeface="Times New Roman" panose="02020603050405020304" charset="0"/>
              <a:ea typeface="宋体" panose="02010600030101010101" pitchFamily="2" charset="-122"/>
              <a:cs typeface="新宋体" panose="02010609030101010101" charset="-122"/>
            </a:endParaRPr>
          </a:p>
          <a:p>
            <a:pPr marL="1079500" marR="5080" indent="-609600" defTabSz="0">
              <a:lnSpc>
                <a:spcPts val="3020"/>
              </a:lnSpc>
              <a:spcBef>
                <a:spcPts val="690"/>
              </a:spcBef>
              <a:tabLst>
                <a:tab pos="1078865" algn="l"/>
              </a:tabLst>
            </a:pPr>
            <a:r>
              <a:rPr sz="2000" spc="70" dirty="0">
                <a:solidFill>
                  <a:srgbClr val="EE2B0A"/>
                </a:solidFill>
                <a:latin typeface="Times New Roman" panose="02020603050405020304" charset="0"/>
                <a:ea typeface="宋体" panose="02010600030101010101" pitchFamily="2" charset="-122"/>
                <a:cs typeface="Segoe UI Symbol" panose="020B0502040204020203"/>
              </a:rPr>
              <a:t>✓</a:t>
            </a:r>
            <a:r>
              <a:rPr sz="2800" spc="-5" dirty="0">
                <a:latin typeface="Times New Roman" panose="02020603050405020304" charset="0"/>
                <a:ea typeface="宋体" panose="02010600030101010101" pitchFamily="2" charset="-122"/>
                <a:cs typeface="新宋体" panose="02010609030101010101" charset="-122"/>
              </a:rPr>
              <a:t>如图像高度和宽度等</a:t>
            </a:r>
            <a:r>
              <a:rPr sz="2800" dirty="0">
                <a:latin typeface="Times New Roman" panose="02020603050405020304" charset="0"/>
                <a:ea typeface="宋体" panose="02010600030101010101" pitchFamily="2" charset="-122"/>
                <a:cs typeface="新宋体" panose="02010609030101010101" charset="-122"/>
              </a:rPr>
              <a:t>信息</a:t>
            </a:r>
          </a:p>
          <a:p>
            <a:pPr marL="12700" defTabSz="0">
              <a:lnSpc>
                <a:spcPct val="100000"/>
              </a:lnSpc>
              <a:spcBef>
                <a:spcPts val="360"/>
              </a:spcBef>
              <a:tabLst>
                <a:tab pos="697865" algn="l"/>
              </a:tabLst>
            </a:pPr>
            <a:r>
              <a:rPr sz="2200" spc="745" dirty="0">
                <a:solidFill>
                  <a:srgbClr val="EE2B0A"/>
                </a:solidFill>
                <a:latin typeface="Times New Roman" panose="02020603050405020304" charset="0"/>
                <a:ea typeface="宋体" panose="02010600030101010101" pitchFamily="2" charset="-122"/>
                <a:cs typeface="Segoe UI Symbol" panose="020B0502040204020203"/>
              </a:rPr>
              <a:t>•	</a:t>
            </a:r>
            <a:r>
              <a:rPr sz="3200" spc="-5" dirty="0">
                <a:latin typeface="Times New Roman" panose="02020603050405020304" charset="0"/>
                <a:ea typeface="宋体" panose="02010600030101010101" pitchFamily="2" charset="-122"/>
                <a:cs typeface="新宋体" panose="02010609030101010101" charset="-122"/>
              </a:rPr>
              <a:t>图像数据</a:t>
            </a:r>
            <a:endParaRPr sz="3200" dirty="0">
              <a:latin typeface="Times New Roman" panose="02020603050405020304" charset="0"/>
              <a:ea typeface="宋体" panose="02010600030101010101" pitchFamily="2" charset="-122"/>
              <a:cs typeface="新宋体" panose="02010609030101010101" charset="-122"/>
            </a:endParaRPr>
          </a:p>
          <a:p>
            <a:pPr marL="469900" defTabSz="0">
              <a:lnSpc>
                <a:spcPct val="100000"/>
              </a:lnSpc>
              <a:spcBef>
                <a:spcPts val="310"/>
              </a:spcBef>
              <a:tabLst>
                <a:tab pos="1078865" algn="l"/>
              </a:tabLst>
            </a:pPr>
            <a:r>
              <a:rPr sz="2000" spc="70" dirty="0">
                <a:solidFill>
                  <a:srgbClr val="EE2B0A"/>
                </a:solidFill>
                <a:latin typeface="Times New Roman" panose="02020603050405020304" charset="0"/>
                <a:ea typeface="宋体" panose="02010600030101010101" pitchFamily="2" charset="-122"/>
                <a:cs typeface="Segoe UI Symbol" panose="020B0502040204020203"/>
              </a:rPr>
              <a:t>✓</a:t>
            </a:r>
            <a:r>
              <a:rPr sz="2800" spc="-5" dirty="0">
                <a:latin typeface="Times New Roman" panose="02020603050405020304" charset="0"/>
                <a:ea typeface="宋体" panose="02010600030101010101" pitchFamily="2" charset="-122"/>
                <a:cs typeface="新宋体" panose="02010609030101010101" charset="-122"/>
              </a:rPr>
              <a:t>顺序存放的连续数据</a:t>
            </a:r>
            <a:endParaRPr sz="2800" dirty="0">
              <a:latin typeface="Times New Roman" panose="02020603050405020304" charset="0"/>
              <a:ea typeface="宋体" panose="02010600030101010101" pitchFamily="2" charset="-122"/>
              <a:cs typeface="新宋体" panose="02010609030101010101" charset="-122"/>
            </a:endParaRPr>
          </a:p>
          <a:p>
            <a:pPr marL="12700" indent="0" defTabSz="0">
              <a:lnSpc>
                <a:spcPts val="3750"/>
              </a:lnSpc>
              <a:spcBef>
                <a:spcPts val="405"/>
              </a:spcBef>
              <a:buClr>
                <a:srgbClr val="EE2B0A"/>
              </a:buClr>
              <a:buSzPct val="69000"/>
              <a:buFont typeface="Segoe UI Symbol" panose="020B0502040204020203"/>
              <a:buNone/>
              <a:tabLst>
                <a:tab pos="698500" algn="l"/>
              </a:tabLst>
            </a:pPr>
            <a:r>
              <a:rPr sz="3200" spc="-5" dirty="0" err="1" smtClean="0">
                <a:latin typeface="Times New Roman" panose="02020603050405020304" charset="0"/>
                <a:ea typeface="宋体" panose="02010600030101010101" pitchFamily="2" charset="-122"/>
                <a:cs typeface="新宋体" panose="02010609030101010101" charset="-122"/>
              </a:rPr>
              <a:t>BMP</a:t>
            </a:r>
            <a:r>
              <a:rPr sz="3200" spc="-5" dirty="0" err="1">
                <a:latin typeface="Times New Roman" panose="02020603050405020304" charset="0"/>
                <a:ea typeface="宋体" panose="02010600030101010101" pitchFamily="2" charset="-122"/>
                <a:cs typeface="新宋体" panose="02010609030101010101" charset="-122"/>
              </a:rPr>
              <a:t>格式</a:t>
            </a:r>
            <a:endParaRPr sz="3200" dirty="0">
              <a:latin typeface="Times New Roman" panose="02020603050405020304" charset="0"/>
              <a:ea typeface="宋体" panose="02010600030101010101" pitchFamily="2" charset="-122"/>
              <a:cs typeface="新宋体" panose="02010609030101010101" charset="-122"/>
            </a:endParaRPr>
          </a:p>
        </p:txBody>
      </p:sp>
      <p:sp>
        <p:nvSpPr>
          <p:cNvPr id="5" name="object 5"/>
          <p:cNvSpPr txBox="1"/>
          <p:nvPr/>
        </p:nvSpPr>
        <p:spPr>
          <a:xfrm>
            <a:off x="795972" y="5177548"/>
            <a:ext cx="3636328" cy="1827530"/>
          </a:xfrm>
          <a:prstGeom prst="rect">
            <a:avLst/>
          </a:prstGeom>
        </p:spPr>
        <p:txBody>
          <a:bodyPr vert="horz" wrap="square" lIns="0" tIns="0" rIns="0" bIns="0" rtlCol="0">
            <a:spAutoFit/>
          </a:bodyPr>
          <a:lstStyle/>
          <a:p>
            <a:pPr marL="469900" indent="-457200" defTabSz="0">
              <a:lnSpc>
                <a:spcPct val="100000"/>
              </a:lnSpc>
              <a:buClr>
                <a:srgbClr val="000000"/>
              </a:buClr>
              <a:buFont typeface="+mj-lt"/>
              <a:buAutoNum type="arabicPeriod"/>
              <a:tabLst>
                <a:tab pos="621665" algn="l"/>
              </a:tabLst>
            </a:pPr>
            <a:r>
              <a:rPr sz="2800" spc="-5" dirty="0">
                <a:latin typeface="Times New Roman" panose="02020603050405020304" charset="0"/>
                <a:ea typeface="宋体" panose="02010600030101010101" pitchFamily="2" charset="-122"/>
                <a:cs typeface="新宋体" panose="02010609030101010101" charset="-122"/>
              </a:rPr>
              <a:t>位图文件头</a:t>
            </a:r>
            <a:endParaRPr sz="2800" dirty="0">
              <a:latin typeface="Times New Roman" panose="02020603050405020304" charset="0"/>
              <a:ea typeface="宋体" panose="02010600030101010101" pitchFamily="2" charset="-122"/>
              <a:cs typeface="新宋体" panose="02010609030101010101" charset="-122"/>
            </a:endParaRPr>
          </a:p>
          <a:p>
            <a:pPr marL="469900" indent="-457200" defTabSz="0">
              <a:lnSpc>
                <a:spcPct val="100000"/>
              </a:lnSpc>
              <a:spcBef>
                <a:spcPts val="340"/>
              </a:spcBef>
              <a:buClr>
                <a:srgbClr val="000000"/>
              </a:buClr>
              <a:buFont typeface="+mj-lt"/>
              <a:buAutoNum type="arabicPeriod"/>
              <a:tabLst>
                <a:tab pos="621665" algn="l"/>
              </a:tabLst>
            </a:pPr>
            <a:r>
              <a:rPr sz="2800" spc="-5" dirty="0">
                <a:latin typeface="Times New Roman" panose="02020603050405020304" charset="0"/>
                <a:ea typeface="宋体" panose="02010600030101010101" pitchFamily="2" charset="-122"/>
                <a:cs typeface="新宋体" panose="02010609030101010101" charset="-122"/>
              </a:rPr>
              <a:t>位图信息头</a:t>
            </a:r>
            <a:endParaRPr sz="2800" dirty="0">
              <a:latin typeface="Times New Roman" panose="02020603050405020304" charset="0"/>
              <a:ea typeface="宋体" panose="02010600030101010101" pitchFamily="2" charset="-122"/>
              <a:cs typeface="新宋体" panose="02010609030101010101" charset="-122"/>
            </a:endParaRPr>
          </a:p>
          <a:p>
            <a:pPr marL="469900" indent="-457200" defTabSz="0">
              <a:lnSpc>
                <a:spcPct val="100000"/>
              </a:lnSpc>
              <a:spcBef>
                <a:spcPts val="340"/>
              </a:spcBef>
              <a:buClr>
                <a:srgbClr val="000000"/>
              </a:buClr>
              <a:buFont typeface="+mj-lt"/>
              <a:buAutoNum type="arabicPeriod"/>
              <a:tabLst>
                <a:tab pos="621665" algn="l"/>
              </a:tabLst>
            </a:pPr>
            <a:r>
              <a:rPr sz="2800" spc="-5" dirty="0">
                <a:latin typeface="Times New Roman" panose="02020603050405020304" charset="0"/>
                <a:ea typeface="宋体" panose="02010600030101010101" pitchFamily="2" charset="-122"/>
                <a:cs typeface="新宋体" panose="02010609030101010101" charset="-122"/>
              </a:rPr>
              <a:t>调色板</a:t>
            </a:r>
            <a:endParaRPr sz="2800" dirty="0">
              <a:latin typeface="Times New Roman" panose="02020603050405020304" charset="0"/>
              <a:ea typeface="宋体" panose="02010600030101010101" pitchFamily="2" charset="-122"/>
              <a:cs typeface="新宋体" panose="02010609030101010101" charset="-122"/>
            </a:endParaRPr>
          </a:p>
          <a:p>
            <a:pPr marL="469900" indent="-457200" defTabSz="0">
              <a:lnSpc>
                <a:spcPts val="3295"/>
              </a:lnSpc>
              <a:spcBef>
                <a:spcPts val="335"/>
              </a:spcBef>
              <a:buClr>
                <a:srgbClr val="000000"/>
              </a:buClr>
              <a:buFont typeface="+mj-lt"/>
              <a:buAutoNum type="arabicPeriod"/>
              <a:tabLst>
                <a:tab pos="621665" algn="l"/>
              </a:tabLst>
            </a:pPr>
            <a:r>
              <a:rPr sz="2800" spc="-5" dirty="0">
                <a:latin typeface="Times New Roman" panose="02020603050405020304" charset="0"/>
                <a:ea typeface="宋体" panose="02010600030101010101" pitchFamily="2" charset="-122"/>
                <a:cs typeface="新宋体" panose="02010609030101010101" charset="-122"/>
              </a:rPr>
              <a:t>图像数据</a:t>
            </a:r>
            <a:endParaRPr sz="2800" dirty="0">
              <a:latin typeface="Times New Roman" panose="02020603050405020304" charset="0"/>
              <a:ea typeface="宋体" panose="02010600030101010101" pitchFamily="2" charset="-122"/>
              <a:cs typeface="新宋体" panose="02010609030101010101" charset="-122"/>
            </a:endParaRPr>
          </a:p>
        </p:txBody>
      </p:sp>
      <p:sp>
        <p:nvSpPr>
          <p:cNvPr id="6" name="object 6"/>
          <p:cNvSpPr/>
          <p:nvPr/>
        </p:nvSpPr>
        <p:spPr>
          <a:xfrm>
            <a:off x="6129147" y="3275075"/>
            <a:ext cx="1143000" cy="1143000"/>
          </a:xfrm>
          <a:custGeom>
            <a:avLst/>
            <a:gdLst/>
            <a:ahLst/>
            <a:cxnLst/>
            <a:rect l="l" t="t" r="r" b="b"/>
            <a:pathLst>
              <a:path w="1143000" h="1143000">
                <a:moveTo>
                  <a:pt x="0" y="0"/>
                </a:moveTo>
                <a:lnTo>
                  <a:pt x="0" y="1143000"/>
                </a:lnTo>
                <a:lnTo>
                  <a:pt x="1143000" y="1143000"/>
                </a:lnTo>
                <a:lnTo>
                  <a:pt x="1143000" y="0"/>
                </a:lnTo>
                <a:lnTo>
                  <a:pt x="0" y="0"/>
                </a:lnTo>
                <a:close/>
              </a:path>
            </a:pathLst>
          </a:custGeom>
          <a:solidFill>
            <a:srgbClr val="EE2B0A"/>
          </a:solidFill>
        </p:spPr>
        <p:txBody>
          <a:bodyPr wrap="square" lIns="0" tIns="0" rIns="0" bIns="0" rtlCol="0"/>
          <a:lstStyle/>
          <a:p>
            <a:endParaRPr>
              <a:latin typeface="Times New Roman" panose="02020603050405020304" charset="0"/>
              <a:ea typeface="宋体" panose="02010600030101010101" pitchFamily="2" charset="-122"/>
            </a:endParaRPr>
          </a:p>
        </p:txBody>
      </p:sp>
      <p:sp>
        <p:nvSpPr>
          <p:cNvPr id="7" name="object 7"/>
          <p:cNvSpPr/>
          <p:nvPr/>
        </p:nvSpPr>
        <p:spPr>
          <a:xfrm>
            <a:off x="6129147" y="3275075"/>
            <a:ext cx="1143000" cy="1143000"/>
          </a:xfrm>
          <a:custGeom>
            <a:avLst/>
            <a:gdLst/>
            <a:ahLst/>
            <a:cxnLst/>
            <a:rect l="l" t="t" r="r" b="b"/>
            <a:pathLst>
              <a:path w="1143000" h="1143000">
                <a:moveTo>
                  <a:pt x="0" y="0"/>
                </a:moveTo>
                <a:lnTo>
                  <a:pt x="0" y="1143000"/>
                </a:lnTo>
                <a:lnTo>
                  <a:pt x="1143000" y="1143000"/>
                </a:lnTo>
                <a:lnTo>
                  <a:pt x="1143000" y="0"/>
                </a:lnTo>
                <a:lnTo>
                  <a:pt x="0" y="0"/>
                </a:lnTo>
                <a:close/>
              </a:path>
            </a:pathLst>
          </a:custGeom>
          <a:ln w="9525">
            <a:solidFill>
              <a:srgbClr val="000000"/>
            </a:solidFill>
          </a:ln>
        </p:spPr>
        <p:txBody>
          <a:bodyPr wrap="square" lIns="0" tIns="0" rIns="0" bIns="0" rtlCol="0"/>
          <a:lstStyle/>
          <a:p>
            <a:endParaRPr>
              <a:latin typeface="Times New Roman" panose="02020603050405020304" charset="0"/>
              <a:ea typeface="宋体" panose="02010600030101010101" pitchFamily="2" charset="-122"/>
            </a:endParaRPr>
          </a:p>
        </p:txBody>
      </p:sp>
      <p:sp>
        <p:nvSpPr>
          <p:cNvPr id="8" name="object 8"/>
          <p:cNvSpPr/>
          <p:nvPr/>
        </p:nvSpPr>
        <p:spPr>
          <a:xfrm>
            <a:off x="6129147" y="4418076"/>
            <a:ext cx="1143000" cy="2895600"/>
          </a:xfrm>
          <a:custGeom>
            <a:avLst/>
            <a:gdLst/>
            <a:ahLst/>
            <a:cxnLst/>
            <a:rect l="l" t="t" r="r" b="b"/>
            <a:pathLst>
              <a:path w="1143000" h="2895600">
                <a:moveTo>
                  <a:pt x="0" y="0"/>
                </a:moveTo>
                <a:lnTo>
                  <a:pt x="0" y="2895600"/>
                </a:lnTo>
                <a:lnTo>
                  <a:pt x="1143000" y="2895600"/>
                </a:lnTo>
                <a:lnTo>
                  <a:pt x="1143000" y="0"/>
                </a:lnTo>
                <a:lnTo>
                  <a:pt x="0" y="0"/>
                </a:lnTo>
                <a:close/>
              </a:path>
            </a:pathLst>
          </a:custGeom>
          <a:solidFill>
            <a:srgbClr val="3333CC"/>
          </a:solidFill>
        </p:spPr>
        <p:txBody>
          <a:bodyPr wrap="square" lIns="0" tIns="0" rIns="0" bIns="0" rtlCol="0"/>
          <a:lstStyle/>
          <a:p>
            <a:endParaRPr>
              <a:latin typeface="Times New Roman" panose="02020603050405020304" charset="0"/>
              <a:ea typeface="宋体" panose="02010600030101010101" pitchFamily="2" charset="-122"/>
            </a:endParaRPr>
          </a:p>
        </p:txBody>
      </p:sp>
      <p:sp>
        <p:nvSpPr>
          <p:cNvPr id="9" name="object 9"/>
          <p:cNvSpPr/>
          <p:nvPr/>
        </p:nvSpPr>
        <p:spPr>
          <a:xfrm>
            <a:off x="6129147" y="4418076"/>
            <a:ext cx="1143000" cy="2895600"/>
          </a:xfrm>
          <a:custGeom>
            <a:avLst/>
            <a:gdLst/>
            <a:ahLst/>
            <a:cxnLst/>
            <a:rect l="l" t="t" r="r" b="b"/>
            <a:pathLst>
              <a:path w="1143000" h="2895600">
                <a:moveTo>
                  <a:pt x="0" y="0"/>
                </a:moveTo>
                <a:lnTo>
                  <a:pt x="0" y="2895600"/>
                </a:lnTo>
                <a:lnTo>
                  <a:pt x="1143000" y="2895600"/>
                </a:lnTo>
                <a:lnTo>
                  <a:pt x="1143000" y="0"/>
                </a:lnTo>
                <a:lnTo>
                  <a:pt x="0" y="0"/>
                </a:lnTo>
                <a:close/>
              </a:path>
            </a:pathLst>
          </a:custGeom>
          <a:ln w="9525">
            <a:solidFill>
              <a:srgbClr val="000000"/>
            </a:solidFill>
          </a:ln>
        </p:spPr>
        <p:txBody>
          <a:bodyPr wrap="square" lIns="0" tIns="0" rIns="0" bIns="0" rtlCol="0"/>
          <a:lstStyle/>
          <a:p>
            <a:endParaRPr>
              <a:latin typeface="Times New Roman" panose="02020603050405020304" charset="0"/>
              <a:ea typeface="宋体" panose="02010600030101010101" pitchFamily="2" charset="-122"/>
            </a:endParaRPr>
          </a:p>
        </p:txBody>
      </p:sp>
      <p:sp>
        <p:nvSpPr>
          <p:cNvPr id="10" name="object 10"/>
          <p:cNvSpPr txBox="1"/>
          <p:nvPr/>
        </p:nvSpPr>
        <p:spPr>
          <a:xfrm>
            <a:off x="7949818" y="3535426"/>
            <a:ext cx="861694" cy="498475"/>
          </a:xfrm>
          <a:prstGeom prst="rect">
            <a:avLst/>
          </a:prstGeom>
        </p:spPr>
        <p:txBody>
          <a:bodyPr vert="horz" wrap="square" lIns="0" tIns="0" rIns="0" bIns="0" rtlCol="0">
            <a:spAutoFit/>
          </a:bodyPr>
          <a:lstStyle/>
          <a:p>
            <a:pPr marL="12700">
              <a:lnSpc>
                <a:spcPct val="100000"/>
              </a:lnSpc>
            </a:pPr>
            <a:r>
              <a:rPr sz="3200" b="1" spc="-5" dirty="0">
                <a:solidFill>
                  <a:srgbClr val="EE2B0A"/>
                </a:solidFill>
                <a:latin typeface="Times New Roman" panose="02020603050405020304" charset="0"/>
                <a:ea typeface="宋体" panose="02010600030101010101" pitchFamily="2" charset="-122"/>
                <a:cs typeface="Times New Roman" panose="02020603050405020304"/>
              </a:rPr>
              <a:t>head</a:t>
            </a:r>
          </a:p>
        </p:txBody>
      </p:sp>
      <p:sp>
        <p:nvSpPr>
          <p:cNvPr id="11" name="object 11"/>
          <p:cNvSpPr txBox="1"/>
          <p:nvPr/>
        </p:nvSpPr>
        <p:spPr>
          <a:xfrm>
            <a:off x="8037474" y="5592838"/>
            <a:ext cx="859790" cy="498475"/>
          </a:xfrm>
          <a:prstGeom prst="rect">
            <a:avLst/>
          </a:prstGeom>
        </p:spPr>
        <p:txBody>
          <a:bodyPr vert="horz" wrap="square" lIns="0" tIns="0" rIns="0" bIns="0" rtlCol="0">
            <a:spAutoFit/>
          </a:bodyPr>
          <a:lstStyle/>
          <a:p>
            <a:pPr marL="12700">
              <a:lnSpc>
                <a:spcPct val="100000"/>
              </a:lnSpc>
            </a:pPr>
            <a:r>
              <a:rPr sz="3200" b="1" spc="-10" dirty="0">
                <a:solidFill>
                  <a:srgbClr val="EE2B0A"/>
                </a:solidFill>
                <a:latin typeface="Times New Roman" panose="02020603050405020304" charset="0"/>
                <a:ea typeface="宋体" panose="02010600030101010101" pitchFamily="2" charset="-122"/>
                <a:cs typeface="Times New Roman" panose="02020603050405020304"/>
              </a:rPr>
              <a:t>Data</a:t>
            </a:r>
          </a:p>
        </p:txBody>
      </p:sp>
      <p:sp>
        <p:nvSpPr>
          <p:cNvPr id="12" name="object 12"/>
          <p:cNvSpPr/>
          <p:nvPr/>
        </p:nvSpPr>
        <p:spPr>
          <a:xfrm>
            <a:off x="7348347" y="4418076"/>
            <a:ext cx="609600" cy="2895600"/>
          </a:xfrm>
          <a:custGeom>
            <a:avLst/>
            <a:gdLst/>
            <a:ahLst/>
            <a:cxnLst/>
            <a:rect l="l" t="t" r="r" b="b"/>
            <a:pathLst>
              <a:path w="609600" h="2895600">
                <a:moveTo>
                  <a:pt x="0" y="0"/>
                </a:moveTo>
                <a:lnTo>
                  <a:pt x="54808" y="3893"/>
                </a:lnTo>
                <a:lnTo>
                  <a:pt x="106386" y="15118"/>
                </a:lnTo>
                <a:lnTo>
                  <a:pt x="153873" y="32991"/>
                </a:lnTo>
                <a:lnTo>
                  <a:pt x="196410" y="56829"/>
                </a:lnTo>
                <a:lnTo>
                  <a:pt x="233140" y="85947"/>
                </a:lnTo>
                <a:lnTo>
                  <a:pt x="263203" y="119662"/>
                </a:lnTo>
                <a:lnTo>
                  <a:pt x="285739" y="157290"/>
                </a:lnTo>
                <a:lnTo>
                  <a:pt x="299891" y="198149"/>
                </a:lnTo>
                <a:lnTo>
                  <a:pt x="304800" y="241553"/>
                </a:lnTo>
                <a:lnTo>
                  <a:pt x="304800" y="1206245"/>
                </a:lnTo>
                <a:lnTo>
                  <a:pt x="309708" y="1249650"/>
                </a:lnTo>
                <a:lnTo>
                  <a:pt x="323861" y="1290509"/>
                </a:lnTo>
                <a:lnTo>
                  <a:pt x="346399" y="1328137"/>
                </a:lnTo>
                <a:lnTo>
                  <a:pt x="376463" y="1361852"/>
                </a:lnTo>
                <a:lnTo>
                  <a:pt x="413194" y="1390970"/>
                </a:lnTo>
                <a:lnTo>
                  <a:pt x="455732" y="1414808"/>
                </a:lnTo>
                <a:lnTo>
                  <a:pt x="503218" y="1432681"/>
                </a:lnTo>
                <a:lnTo>
                  <a:pt x="554794" y="1443906"/>
                </a:lnTo>
                <a:lnTo>
                  <a:pt x="609600" y="1447800"/>
                </a:lnTo>
                <a:lnTo>
                  <a:pt x="554794" y="1451693"/>
                </a:lnTo>
                <a:lnTo>
                  <a:pt x="503218" y="1462918"/>
                </a:lnTo>
                <a:lnTo>
                  <a:pt x="455732" y="1480791"/>
                </a:lnTo>
                <a:lnTo>
                  <a:pt x="413194" y="1504629"/>
                </a:lnTo>
                <a:lnTo>
                  <a:pt x="376463" y="1533747"/>
                </a:lnTo>
                <a:lnTo>
                  <a:pt x="346399" y="1567462"/>
                </a:lnTo>
                <a:lnTo>
                  <a:pt x="323861" y="1605090"/>
                </a:lnTo>
                <a:lnTo>
                  <a:pt x="309708" y="1645949"/>
                </a:lnTo>
                <a:lnTo>
                  <a:pt x="304800" y="1689353"/>
                </a:lnTo>
                <a:lnTo>
                  <a:pt x="304800" y="2654045"/>
                </a:lnTo>
                <a:lnTo>
                  <a:pt x="299891" y="2697450"/>
                </a:lnTo>
                <a:lnTo>
                  <a:pt x="285739" y="2738309"/>
                </a:lnTo>
                <a:lnTo>
                  <a:pt x="263203" y="2775937"/>
                </a:lnTo>
                <a:lnTo>
                  <a:pt x="233140" y="2809652"/>
                </a:lnTo>
                <a:lnTo>
                  <a:pt x="196410" y="2838770"/>
                </a:lnTo>
                <a:lnTo>
                  <a:pt x="153873" y="2862608"/>
                </a:lnTo>
                <a:lnTo>
                  <a:pt x="106386" y="2880481"/>
                </a:lnTo>
                <a:lnTo>
                  <a:pt x="54808" y="2891706"/>
                </a:lnTo>
                <a:lnTo>
                  <a:pt x="0" y="2895600"/>
                </a:lnTo>
              </a:path>
            </a:pathLst>
          </a:custGeom>
          <a:ln w="28575">
            <a:solidFill>
              <a:srgbClr val="FF0000"/>
            </a:solidFill>
          </a:ln>
        </p:spPr>
        <p:txBody>
          <a:bodyPr wrap="square" lIns="0" tIns="0" rIns="0" bIns="0" rtlCol="0"/>
          <a:lstStyle/>
          <a:p>
            <a:endParaRPr>
              <a:latin typeface="Times New Roman" panose="02020603050405020304" charset="0"/>
              <a:ea typeface="宋体" panose="02010600030101010101" pitchFamily="2" charset="-122"/>
            </a:endParaRPr>
          </a:p>
        </p:txBody>
      </p:sp>
      <p:sp>
        <p:nvSpPr>
          <p:cNvPr id="13" name="object 13"/>
          <p:cNvSpPr/>
          <p:nvPr/>
        </p:nvSpPr>
        <p:spPr>
          <a:xfrm>
            <a:off x="7500747" y="3275075"/>
            <a:ext cx="304800" cy="1143000"/>
          </a:xfrm>
          <a:custGeom>
            <a:avLst/>
            <a:gdLst/>
            <a:ahLst/>
            <a:cxnLst/>
            <a:rect l="l" t="t" r="r" b="b"/>
            <a:pathLst>
              <a:path w="304800" h="1143000">
                <a:moveTo>
                  <a:pt x="0" y="0"/>
                </a:moveTo>
                <a:lnTo>
                  <a:pt x="59174" y="7489"/>
                </a:lnTo>
                <a:lnTo>
                  <a:pt x="107632" y="27908"/>
                </a:lnTo>
                <a:lnTo>
                  <a:pt x="140374" y="58185"/>
                </a:lnTo>
                <a:lnTo>
                  <a:pt x="152400" y="95250"/>
                </a:lnTo>
                <a:lnTo>
                  <a:pt x="152400" y="476250"/>
                </a:lnTo>
                <a:lnTo>
                  <a:pt x="164427" y="513314"/>
                </a:lnTo>
                <a:lnTo>
                  <a:pt x="197172" y="543591"/>
                </a:lnTo>
                <a:lnTo>
                  <a:pt x="245631" y="564010"/>
                </a:lnTo>
                <a:lnTo>
                  <a:pt x="304800" y="571500"/>
                </a:lnTo>
                <a:lnTo>
                  <a:pt x="245631" y="578989"/>
                </a:lnTo>
                <a:lnTo>
                  <a:pt x="197172" y="599408"/>
                </a:lnTo>
                <a:lnTo>
                  <a:pt x="164427" y="629685"/>
                </a:lnTo>
                <a:lnTo>
                  <a:pt x="152400" y="666750"/>
                </a:lnTo>
                <a:lnTo>
                  <a:pt x="152400" y="1047750"/>
                </a:lnTo>
                <a:lnTo>
                  <a:pt x="140374" y="1084814"/>
                </a:lnTo>
                <a:lnTo>
                  <a:pt x="107632" y="1115091"/>
                </a:lnTo>
                <a:lnTo>
                  <a:pt x="59174" y="1135510"/>
                </a:lnTo>
                <a:lnTo>
                  <a:pt x="0" y="1143000"/>
                </a:lnTo>
              </a:path>
            </a:pathLst>
          </a:custGeom>
          <a:ln w="28575">
            <a:solidFill>
              <a:srgbClr val="FF0000"/>
            </a:solidFill>
          </a:ln>
        </p:spPr>
        <p:txBody>
          <a:bodyPr wrap="square" lIns="0" tIns="0" rIns="0" bIns="0" rtlCol="0"/>
          <a:lstStyle/>
          <a:p>
            <a:endParaRPr>
              <a:latin typeface="Times New Roman" panose="02020603050405020304" charset="0"/>
              <a:ea typeface="宋体" panose="02010600030101010101" pitchFamily="2" charset="-122"/>
            </a:endParaRPr>
          </a:p>
        </p:txBody>
      </p:sp>
      <p:sp>
        <p:nvSpPr>
          <p:cNvPr id="3" name="灯片编号占位符 2"/>
          <p:cNvSpPr>
            <a:spLocks noGrp="1"/>
          </p:cNvSpPr>
          <p:nvPr>
            <p:ph type="sldNum" sz="quarter" idx="12"/>
          </p:nvPr>
        </p:nvSpPr>
        <p:spPr/>
        <p:txBody>
          <a:bodyPr/>
          <a:lstStyle/>
          <a:p>
            <a:fld id="{B6F15528-21DE-4FAA-801E-634DDDAF4B2B}" type="slidenum">
              <a:rPr/>
              <a:t>120</a:t>
            </a:fld>
            <a:endParaRPr/>
          </a:p>
        </p:txBody>
      </p:sp>
      <p:sp>
        <p:nvSpPr>
          <p:cNvPr id="15" name="文本框 14"/>
          <p:cNvSpPr txBox="1"/>
          <p:nvPr/>
        </p:nvSpPr>
        <p:spPr>
          <a:xfrm>
            <a:off x="393700" y="1802880"/>
            <a:ext cx="5629275" cy="584775"/>
          </a:xfrm>
          <a:prstGeom prst="rect">
            <a:avLst/>
          </a:prstGeom>
          <a:noFill/>
        </p:spPr>
        <p:txBody>
          <a:bodyPr wrap="square" rtlCol="0" anchor="t">
            <a:spAutoFit/>
          </a:bodyPr>
          <a:lstStyle/>
          <a:p>
            <a:pPr algn="l"/>
            <a:r>
              <a:rPr sz="3200" b="1" spc="-15" dirty="0">
                <a:solidFill>
                  <a:schemeClr val="tx1"/>
                </a:solidFill>
                <a:latin typeface="新宋体" panose="02010609030101010101" charset="-122"/>
                <a:cs typeface="新宋体" panose="02010609030101010101" charset="-122"/>
                <a:sym typeface="+mn-ea"/>
              </a:rPr>
              <a:t>数字图像的表示</a:t>
            </a:r>
            <a:r>
              <a:rPr lang="en-US" sz="3200" b="1" spc="-15" dirty="0">
                <a:solidFill>
                  <a:schemeClr val="tx1"/>
                </a:solidFill>
                <a:latin typeface="新宋体" panose="02010609030101010101" charset="-122"/>
                <a:cs typeface="新宋体" panose="02010609030101010101" charset="-122"/>
                <a:sym typeface="+mn-ea"/>
              </a:rPr>
              <a:t>—</a:t>
            </a:r>
            <a:r>
              <a:rPr lang="zh-CN" altLang="en-US" sz="3200" b="1" spc="-15" dirty="0">
                <a:solidFill>
                  <a:schemeClr val="tx1"/>
                </a:solidFill>
                <a:latin typeface="新宋体" panose="02010609030101010101" charset="-122"/>
                <a:cs typeface="新宋体" panose="02010609030101010101" charset="-122"/>
                <a:sym typeface="+mn-ea"/>
              </a:rPr>
              <a:t>存储</a:t>
            </a:r>
          </a:p>
        </p:txBody>
      </p:sp>
      <p:sp>
        <p:nvSpPr>
          <p:cNvPr id="17" name="文本框 16"/>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xfrm>
            <a:off x="4356100" y="1898317"/>
            <a:ext cx="1960245" cy="680863"/>
          </a:xfrm>
          <a:prstGeom prst="rect">
            <a:avLst/>
          </a:prstGeom>
        </p:spPr>
        <p:txBody>
          <a:bodyPr vert="horz" wrap="square" lIns="0" tIns="369478" rIns="0" bIns="0" rtlCol="0">
            <a:spAutoFit/>
          </a:bodyPr>
          <a:lstStyle/>
          <a:p>
            <a:pPr marL="83185" algn="l">
              <a:lnSpc>
                <a:spcPct val="100000"/>
              </a:lnSpc>
            </a:pPr>
            <a:r>
              <a:rPr sz="2000" spc="-15" dirty="0">
                <a:solidFill>
                  <a:srgbClr val="3333FF"/>
                </a:solidFill>
                <a:latin typeface="Times New Roman" panose="02020603050405020304" charset="0"/>
                <a:ea typeface="宋体" panose="02010600030101010101" pitchFamily="2" charset="-122"/>
                <a:cs typeface="新宋体" panose="02010609030101010101" charset="-122"/>
              </a:rPr>
              <a:t>BMP格式</a:t>
            </a:r>
          </a:p>
        </p:txBody>
      </p:sp>
      <p:graphicFrame>
        <p:nvGraphicFramePr>
          <p:cNvPr id="248943" name="表格 248942"/>
          <p:cNvGraphicFramePr/>
          <p:nvPr>
            <p:extLst>
              <p:ext uri="{D42A27DB-BD31-4B8C-83A1-F6EECF244321}">
                <p14:modId xmlns:p14="http://schemas.microsoft.com/office/powerpoint/2010/main" val="3951610982"/>
              </p:ext>
            </p:extLst>
          </p:nvPr>
        </p:nvGraphicFramePr>
        <p:xfrm>
          <a:off x="698500" y="2579180"/>
          <a:ext cx="8854440" cy="4912868"/>
        </p:xfrm>
        <a:graphic>
          <a:graphicData uri="http://schemas.openxmlformats.org/drawingml/2006/table">
            <a:tbl>
              <a:tblPr/>
              <a:tblGrid>
                <a:gridCol w="1755775">
                  <a:extLst>
                    <a:ext uri="{9D8B030D-6E8A-4147-A177-3AD203B41FA5}">
                      <a16:colId xmlns:a16="http://schemas.microsoft.com/office/drawing/2014/main" val="20000"/>
                    </a:ext>
                  </a:extLst>
                </a:gridCol>
                <a:gridCol w="2671445">
                  <a:extLst>
                    <a:ext uri="{9D8B030D-6E8A-4147-A177-3AD203B41FA5}">
                      <a16:colId xmlns:a16="http://schemas.microsoft.com/office/drawing/2014/main" val="20001"/>
                    </a:ext>
                  </a:extLst>
                </a:gridCol>
                <a:gridCol w="4427220">
                  <a:extLst>
                    <a:ext uri="{9D8B030D-6E8A-4147-A177-3AD203B41FA5}">
                      <a16:colId xmlns:a16="http://schemas.microsoft.com/office/drawing/2014/main" val="20002"/>
                    </a:ext>
                  </a:extLst>
                </a:gridCol>
              </a:tblGrid>
              <a:tr h="762000">
                <a:tc>
                  <a:txBody>
                    <a:bodyPr/>
                    <a:lstStyle/>
                    <a:p>
                      <a:pPr marL="0" lvl="0" indent="0" algn="ctr">
                        <a:spcBef>
                          <a:spcPct val="0"/>
                        </a:spcBef>
                        <a:buClr>
                          <a:srgbClr val="000000"/>
                        </a:buClr>
                        <a:buNone/>
                      </a:pPr>
                      <a:r>
                        <a:rPr lang="zh-CN" altLang="en-US" sz="2200" b="1" smtClean="0">
                          <a:solidFill>
                            <a:schemeClr val="tx2"/>
                          </a:solidFill>
                          <a:effectLst>
                            <a:outerShdw blurRad="38100" dist="38100" dir="2700000">
                              <a:srgbClr val="C0C0C0"/>
                            </a:outerShdw>
                          </a:effectLst>
                          <a:latin typeface="Times New Roman" panose="02020603050405020304" charset="0"/>
                          <a:ea typeface="宋体" panose="02010600030101010101" pitchFamily="2" charset="-122"/>
                        </a:rPr>
                        <a:t>位图文件的组成部分</a:t>
                      </a:r>
                      <a:endParaRPr lang="zh-CN" altLang="en-US" sz="2200" b="1" dirty="0">
                        <a:solidFill>
                          <a:schemeClr val="tx2"/>
                        </a:solidFill>
                        <a:effectLst>
                          <a:outerShdw blurRad="38100" dist="38100" dir="2700000">
                            <a:srgbClr val="C0C0C0"/>
                          </a:outerShdw>
                        </a:effectLst>
                        <a:latin typeface="Times New Roman" panose="02020603050405020304" charset="0"/>
                        <a:ea typeface="宋体" panose="02010600030101010101" pitchFamily="2" charset="-122"/>
                      </a:endParaRPr>
                    </a:p>
                  </a:txBody>
                  <a:tcPr>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p>
                      <a:pPr marL="0" lvl="0" indent="0" algn="ctr">
                        <a:spcBef>
                          <a:spcPct val="0"/>
                        </a:spcBef>
                        <a:buClr>
                          <a:srgbClr val="000000"/>
                        </a:buClr>
                        <a:buNone/>
                      </a:pPr>
                      <a:r>
                        <a:rPr lang="zh-CN" altLang="en-US" sz="2200" b="1" smtClean="0">
                          <a:solidFill>
                            <a:schemeClr val="tx2"/>
                          </a:solidFill>
                          <a:effectLst>
                            <a:outerShdw blurRad="38100" dist="38100" dir="2700000">
                              <a:srgbClr val="C0C0C0"/>
                            </a:outerShdw>
                          </a:effectLst>
                          <a:latin typeface="Times New Roman" panose="02020603050405020304" charset="0"/>
                          <a:ea typeface="宋体" panose="02010600030101010101" pitchFamily="2" charset="-122"/>
                        </a:rPr>
                        <a:t>各部分的标识名称</a:t>
                      </a:r>
                      <a:endParaRPr lang="zh-CN" altLang="en-US" sz="2200" b="1" dirty="0">
                        <a:solidFill>
                          <a:schemeClr val="tx2"/>
                        </a:solidFill>
                        <a:effectLst>
                          <a:outerShdw blurRad="38100" dist="38100" dir="2700000">
                            <a:srgbClr val="C0C0C0"/>
                          </a:outerShdw>
                        </a:effectLst>
                        <a:latin typeface="Times New Roman" panose="02020603050405020304" charset="0"/>
                        <a:ea typeface="宋体" panose="02010600030101010101" pitchFamily="2" charset="-122"/>
                      </a:endParaRPr>
                    </a:p>
                  </a:txBody>
                  <a:tcPr anchor="ctr">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p>
                      <a:pPr marL="0" lvl="0" indent="0" algn="ctr">
                        <a:spcBef>
                          <a:spcPct val="0"/>
                        </a:spcBef>
                        <a:buClr>
                          <a:srgbClr val="000000"/>
                        </a:buClr>
                        <a:buNone/>
                      </a:pPr>
                      <a:r>
                        <a:rPr lang="zh-CN" altLang="en-US" sz="2200" b="1" smtClean="0">
                          <a:solidFill>
                            <a:schemeClr val="tx2"/>
                          </a:solidFill>
                          <a:effectLst>
                            <a:outerShdw blurRad="38100" dist="38100" dir="2700000">
                              <a:srgbClr val="C0C0C0"/>
                            </a:outerShdw>
                          </a:effectLst>
                          <a:latin typeface="Times New Roman" panose="02020603050405020304" charset="0"/>
                          <a:ea typeface="宋体" panose="02010600030101010101" pitchFamily="2" charset="-122"/>
                        </a:rPr>
                        <a:t>各部分的作用与用途</a:t>
                      </a:r>
                      <a:endParaRPr lang="zh-CN" altLang="en-US" sz="2200" b="1" dirty="0">
                        <a:solidFill>
                          <a:schemeClr val="tx2"/>
                        </a:solidFill>
                        <a:effectLst>
                          <a:outerShdw blurRad="38100" dist="38100" dir="2700000">
                            <a:srgbClr val="C0C0C0"/>
                          </a:outerShdw>
                        </a:effectLst>
                        <a:latin typeface="Times New Roman" panose="02020603050405020304" charset="0"/>
                        <a:ea typeface="宋体" panose="02010600030101010101" pitchFamily="2" charset="-122"/>
                      </a:endParaRPr>
                    </a:p>
                  </a:txBody>
                  <a:tcPr anchor="ctr">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2000">
                <a:tc>
                  <a:txBody>
                    <a:bodyPr/>
                    <a:lstStyle/>
                    <a:p>
                      <a:pPr marL="0" lvl="0" indent="0" algn="ctr">
                        <a:spcBef>
                          <a:spcPct val="0"/>
                        </a:spcBef>
                        <a:buClr>
                          <a:srgbClr val="000000"/>
                        </a:buClr>
                        <a:buNone/>
                      </a:pPr>
                      <a:r>
                        <a:rPr lang="zh-CN" altLang="en-US" sz="2200" dirty="0">
                          <a:latin typeface="Times New Roman" panose="02020603050405020304" charset="0"/>
                          <a:ea typeface="宋体" panose="02010600030101010101" pitchFamily="2" charset="-122"/>
                        </a:rPr>
                        <a:t>位图文件头</a:t>
                      </a:r>
                    </a:p>
                  </a:txBody>
                  <a:tcPr anchor="ctr">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p>
                      <a:pPr marL="0" lvl="0" indent="0" algn="ctr">
                        <a:spcBef>
                          <a:spcPct val="0"/>
                        </a:spcBef>
                        <a:buClr>
                          <a:srgbClr val="000000"/>
                        </a:buClr>
                        <a:buNone/>
                      </a:pPr>
                      <a:r>
                        <a:rPr lang="en-US" altLang="zh-CN" sz="2200" b="1">
                          <a:latin typeface="Times New Roman" panose="02020603050405020304" charset="0"/>
                          <a:ea typeface="宋体" panose="02010600030101010101" pitchFamily="2" charset="-122"/>
                        </a:rPr>
                        <a:t>BITMAPFILEHEADER</a:t>
                      </a:r>
                    </a:p>
                  </a:txBody>
                  <a:tcPr anchor="ctr">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p>
                      <a:pPr marL="0" lvl="0" indent="0">
                        <a:lnSpc>
                          <a:spcPct val="95000"/>
                        </a:lnSpc>
                        <a:spcBef>
                          <a:spcPct val="0"/>
                        </a:spcBef>
                        <a:buClr>
                          <a:srgbClr val="000000"/>
                        </a:buClr>
                        <a:buNone/>
                      </a:pPr>
                      <a:r>
                        <a:rPr lang="zh-CN" altLang="en-US" sz="2200" dirty="0">
                          <a:latin typeface="Times New Roman" panose="02020603050405020304" charset="0"/>
                          <a:ea typeface="宋体" panose="02010600030101010101" pitchFamily="2" charset="-122"/>
                        </a:rPr>
                        <a:t>说明文件的类型和位图数据的起始位置等，共</a:t>
                      </a:r>
                      <a:r>
                        <a:rPr lang="en-US" altLang="zh-CN" sz="2200">
                          <a:latin typeface="Times New Roman" panose="02020603050405020304" charset="0"/>
                          <a:ea typeface="宋体" panose="02010600030101010101" pitchFamily="2" charset="-122"/>
                        </a:rPr>
                        <a:t>14</a:t>
                      </a:r>
                      <a:r>
                        <a:rPr lang="zh-CN" altLang="en-US" sz="2200" dirty="0">
                          <a:latin typeface="Times New Roman" panose="02020603050405020304" charset="0"/>
                          <a:ea typeface="宋体" panose="02010600030101010101" pitchFamily="2" charset="-122"/>
                        </a:rPr>
                        <a:t>个字节。</a:t>
                      </a:r>
                    </a:p>
                  </a:txBody>
                  <a:tcPr>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54735">
                <a:tc>
                  <a:txBody>
                    <a:bodyPr/>
                    <a:lstStyle/>
                    <a:p>
                      <a:pPr marL="0" lvl="0" indent="0" algn="ctr">
                        <a:spcBef>
                          <a:spcPct val="0"/>
                        </a:spcBef>
                        <a:buClr>
                          <a:srgbClr val="000000"/>
                        </a:buClr>
                        <a:buNone/>
                      </a:pPr>
                      <a:r>
                        <a:rPr lang="zh-CN" altLang="en-US" sz="2200" dirty="0">
                          <a:latin typeface="Times New Roman" panose="02020603050405020304" charset="0"/>
                          <a:ea typeface="宋体" panose="02010600030101010101" pitchFamily="2" charset="-122"/>
                        </a:rPr>
                        <a:t>位图信息头</a:t>
                      </a:r>
                    </a:p>
                  </a:txBody>
                  <a:tcPr anchor="ctr">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p>
                      <a:pPr marL="0" lvl="0" indent="0" algn="ctr">
                        <a:spcBef>
                          <a:spcPct val="0"/>
                        </a:spcBef>
                        <a:buClr>
                          <a:srgbClr val="000000"/>
                        </a:buClr>
                        <a:buNone/>
                      </a:pPr>
                      <a:r>
                        <a:rPr lang="en-US" altLang="zh-CN" sz="2200" b="1">
                          <a:latin typeface="Times New Roman" panose="02020603050405020304" charset="0"/>
                          <a:ea typeface="宋体" panose="02010600030101010101" pitchFamily="2" charset="-122"/>
                        </a:rPr>
                        <a:t>BITMAPINFORMATION</a:t>
                      </a:r>
                    </a:p>
                  </a:txBody>
                  <a:tcPr anchor="ctr">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p>
                      <a:pPr marL="0" lvl="0" indent="0">
                        <a:lnSpc>
                          <a:spcPct val="95000"/>
                        </a:lnSpc>
                        <a:spcBef>
                          <a:spcPct val="0"/>
                        </a:spcBef>
                        <a:buClr>
                          <a:srgbClr val="000000"/>
                        </a:buClr>
                        <a:buNone/>
                      </a:pPr>
                      <a:r>
                        <a:rPr lang="zh-CN" altLang="en-US" sz="2200" dirty="0">
                          <a:latin typeface="Times New Roman" panose="02020603050405020304" charset="0"/>
                          <a:ea typeface="宋体" panose="02010600030101010101" pitchFamily="2" charset="-122"/>
                        </a:rPr>
                        <a:t>说明位图文件的大小、位图的高度和宽度、位图的颜色格式和压缩类型等信息。共</a:t>
                      </a:r>
                      <a:r>
                        <a:rPr lang="en-US" altLang="zh-CN" sz="2200" dirty="0">
                          <a:latin typeface="Times New Roman" panose="02020603050405020304" charset="0"/>
                          <a:ea typeface="宋体" panose="02010600030101010101" pitchFamily="2" charset="-122"/>
                        </a:rPr>
                        <a:t>40</a:t>
                      </a:r>
                      <a:r>
                        <a:rPr lang="zh-CN" altLang="en-US" sz="2200" dirty="0">
                          <a:latin typeface="Times New Roman" panose="02020603050405020304" charset="0"/>
                          <a:ea typeface="宋体" panose="02010600030101010101" pitchFamily="2" charset="-122"/>
                        </a:rPr>
                        <a:t>个字节。</a:t>
                      </a:r>
                    </a:p>
                  </a:txBody>
                  <a:tcPr>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87145">
                <a:tc>
                  <a:txBody>
                    <a:bodyPr/>
                    <a:lstStyle/>
                    <a:p>
                      <a:pPr marL="0" lvl="0" indent="0" algn="ctr">
                        <a:spcBef>
                          <a:spcPct val="0"/>
                        </a:spcBef>
                        <a:buClr>
                          <a:srgbClr val="000000"/>
                        </a:buClr>
                        <a:buNone/>
                      </a:pPr>
                      <a:r>
                        <a:rPr lang="zh-CN" altLang="en-US" sz="2200" dirty="0">
                          <a:latin typeface="Times New Roman" panose="02020603050405020304" charset="0"/>
                          <a:ea typeface="宋体" panose="02010600030101010101" pitchFamily="2" charset="-122"/>
                        </a:rPr>
                        <a:t>调色板</a:t>
                      </a:r>
                    </a:p>
                  </a:txBody>
                  <a:tcPr anchor="ctr">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p>
                      <a:pPr marL="0" lvl="0" indent="0" algn="ctr">
                        <a:spcBef>
                          <a:spcPct val="0"/>
                        </a:spcBef>
                        <a:buClr>
                          <a:srgbClr val="000000"/>
                        </a:buClr>
                        <a:buNone/>
                      </a:pPr>
                      <a:r>
                        <a:rPr lang="en-US" altLang="zh-CN" sz="2200" b="1">
                          <a:latin typeface="Times New Roman" panose="02020603050405020304" charset="0"/>
                          <a:ea typeface="宋体" panose="02010600030101010101" pitchFamily="2" charset="-122"/>
                        </a:rPr>
                        <a:t>RGBQUAD</a:t>
                      </a:r>
                    </a:p>
                  </a:txBody>
                  <a:tcPr anchor="ctr">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p>
                      <a:pPr marL="0" lvl="0" indent="0">
                        <a:lnSpc>
                          <a:spcPct val="95000"/>
                        </a:lnSpc>
                        <a:spcBef>
                          <a:spcPct val="0"/>
                        </a:spcBef>
                        <a:buClr>
                          <a:srgbClr val="000000"/>
                        </a:buClr>
                        <a:buNone/>
                      </a:pPr>
                      <a:r>
                        <a:rPr lang="zh-CN" altLang="en-US" sz="2200" dirty="0">
                          <a:latin typeface="Times New Roman" panose="02020603050405020304" charset="0"/>
                          <a:ea typeface="宋体" panose="02010600030101010101" pitchFamily="2" charset="-122"/>
                        </a:rPr>
                        <a:t>由位图的颜色格式字段所确定的调色板数组，数组中的每个元素是一个</a:t>
                      </a:r>
                      <a:r>
                        <a:rPr lang="en-US" altLang="zh-CN" sz="2200" dirty="0">
                          <a:latin typeface="Times New Roman" panose="02020603050405020304" charset="0"/>
                          <a:ea typeface="宋体" panose="02010600030101010101" pitchFamily="2" charset="-122"/>
                        </a:rPr>
                        <a:t>RGBQUAD</a:t>
                      </a:r>
                      <a:r>
                        <a:rPr lang="zh-CN" altLang="en-US" sz="2200" dirty="0">
                          <a:latin typeface="Times New Roman" panose="02020603050405020304" charset="0"/>
                          <a:ea typeface="宋体" panose="02010600030101010101" pitchFamily="2" charset="-122"/>
                        </a:rPr>
                        <a:t>结构，占</a:t>
                      </a:r>
                      <a:r>
                        <a:rPr lang="en-US" altLang="zh-CN" sz="2200" dirty="0">
                          <a:latin typeface="Times New Roman" panose="02020603050405020304" charset="0"/>
                          <a:ea typeface="宋体" panose="02010600030101010101" pitchFamily="2" charset="-122"/>
                        </a:rPr>
                        <a:t>4</a:t>
                      </a:r>
                      <a:r>
                        <a:rPr lang="zh-CN" altLang="en-US" sz="2200" dirty="0">
                          <a:latin typeface="Times New Roman" panose="02020603050405020304" charset="0"/>
                          <a:ea typeface="宋体" panose="02010600030101010101" pitchFamily="2" charset="-122"/>
                        </a:rPr>
                        <a:t>个字节。</a:t>
                      </a:r>
                    </a:p>
                  </a:txBody>
                  <a:tcPr>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88060">
                <a:tc>
                  <a:txBody>
                    <a:bodyPr/>
                    <a:lstStyle/>
                    <a:p>
                      <a:pPr marL="0" lvl="0" indent="0" algn="ctr">
                        <a:spcBef>
                          <a:spcPct val="0"/>
                        </a:spcBef>
                        <a:buClr>
                          <a:srgbClr val="000000"/>
                        </a:buClr>
                        <a:buNone/>
                      </a:pPr>
                      <a:r>
                        <a:rPr lang="zh-CN" altLang="en-US" sz="2200" dirty="0">
                          <a:latin typeface="Times New Roman" panose="02020603050405020304" charset="0"/>
                          <a:ea typeface="宋体" panose="02010600030101010101" pitchFamily="2" charset="-122"/>
                        </a:rPr>
                        <a:t>图像数据</a:t>
                      </a:r>
                    </a:p>
                  </a:txBody>
                  <a:tcPr anchor="ctr">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p>
                      <a:pPr marL="0" lvl="0" indent="0" algn="ctr">
                        <a:spcBef>
                          <a:spcPct val="0"/>
                        </a:spcBef>
                        <a:buClr>
                          <a:srgbClr val="000000"/>
                        </a:buClr>
                        <a:buNone/>
                      </a:pPr>
                      <a:r>
                        <a:rPr lang="en-US" altLang="zh-CN" sz="2200" b="1">
                          <a:latin typeface="Times New Roman" panose="02020603050405020304" charset="0"/>
                          <a:ea typeface="宋体" panose="02010600030101010101" pitchFamily="2" charset="-122"/>
                        </a:rPr>
                        <a:t>BYTE</a:t>
                      </a:r>
                    </a:p>
                  </a:txBody>
                  <a:tcPr anchor="ctr">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p>
                      <a:pPr marL="0" lvl="0" indent="0">
                        <a:lnSpc>
                          <a:spcPct val="95000"/>
                        </a:lnSpc>
                        <a:spcBef>
                          <a:spcPct val="0"/>
                        </a:spcBef>
                        <a:buClr>
                          <a:srgbClr val="000000"/>
                        </a:buClr>
                        <a:buNone/>
                      </a:pPr>
                      <a:r>
                        <a:rPr lang="zh-CN" altLang="en-US" sz="2200" b="1" dirty="0">
                          <a:solidFill>
                            <a:srgbClr val="000099"/>
                          </a:solidFill>
                          <a:latin typeface="Times New Roman" panose="02020603050405020304" charset="0"/>
                          <a:ea typeface="宋体" panose="02010600030101010101" pitchFamily="2" charset="-122"/>
                        </a:rPr>
                        <a:t>位图数据，位图的压缩格式确定了该数据阵列是压缩数据或是非压缩数据。</a:t>
                      </a:r>
                    </a:p>
                  </a:txBody>
                  <a:tcPr>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 name="灯片编号占位符 2"/>
          <p:cNvSpPr>
            <a:spLocks noGrp="1"/>
          </p:cNvSpPr>
          <p:nvPr>
            <p:ph type="sldNum" sz="quarter" idx="12"/>
          </p:nvPr>
        </p:nvSpPr>
        <p:spPr/>
        <p:txBody>
          <a:bodyPr/>
          <a:lstStyle/>
          <a:p>
            <a:fld id="{B6F15528-21DE-4FAA-801E-634DDDAF4B2B}" type="slidenum">
              <a:rPr/>
              <a:t>121</a:t>
            </a:fld>
            <a:endParaRPr/>
          </a:p>
        </p:txBody>
      </p:sp>
      <p:sp>
        <p:nvSpPr>
          <p:cNvPr id="5" name="文本框 4"/>
          <p:cNvSpPr txBox="1"/>
          <p:nvPr/>
        </p:nvSpPr>
        <p:spPr>
          <a:xfrm>
            <a:off x="393700" y="1802880"/>
            <a:ext cx="5629275" cy="584775"/>
          </a:xfrm>
          <a:prstGeom prst="rect">
            <a:avLst/>
          </a:prstGeom>
          <a:noFill/>
        </p:spPr>
        <p:txBody>
          <a:bodyPr wrap="square" rtlCol="0" anchor="t">
            <a:spAutoFit/>
          </a:bodyPr>
          <a:lstStyle/>
          <a:p>
            <a:pPr algn="l"/>
            <a:r>
              <a:rPr sz="3200" b="1" spc="-15" dirty="0" err="1" smtClean="0">
                <a:solidFill>
                  <a:schemeClr val="tx1"/>
                </a:solidFill>
                <a:latin typeface="新宋体" panose="02010609030101010101" charset="-122"/>
                <a:cs typeface="新宋体" panose="02010609030101010101" charset="-122"/>
                <a:sym typeface="+mn-ea"/>
              </a:rPr>
              <a:t>数字图像的表示</a:t>
            </a:r>
            <a:r>
              <a:rPr lang="en-US" sz="3200" b="1" spc="-15" dirty="0" smtClean="0">
                <a:solidFill>
                  <a:schemeClr val="tx1"/>
                </a:solidFill>
                <a:latin typeface="新宋体" panose="02010609030101010101" charset="-122"/>
                <a:cs typeface="新宋体" panose="02010609030101010101" charset="-122"/>
                <a:sym typeface="+mn-ea"/>
              </a:rPr>
              <a:t> </a:t>
            </a:r>
            <a:endParaRPr lang="zh-CN" altLang="en-US" sz="3200" b="1" spc="-15" dirty="0">
              <a:solidFill>
                <a:schemeClr val="tx1"/>
              </a:solidFill>
              <a:latin typeface="新宋体" panose="02010609030101010101" charset="-122"/>
              <a:cs typeface="新宋体" panose="02010609030101010101" charset="-122"/>
              <a:sym typeface="+mn-ea"/>
            </a:endParaRPr>
          </a:p>
        </p:txBody>
      </p:sp>
      <p:sp>
        <p:nvSpPr>
          <p:cNvPr id="6" name="文本框 5"/>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xfrm>
            <a:off x="393700" y="2110878"/>
            <a:ext cx="6772275" cy="803973"/>
          </a:xfrm>
          <a:prstGeom prst="rect">
            <a:avLst/>
          </a:prstGeom>
        </p:spPr>
        <p:txBody>
          <a:bodyPr vert="horz" wrap="square" lIns="0" tIns="369478" rIns="0" bIns="0" rtlCol="0">
            <a:spAutoFit/>
          </a:bodyPr>
          <a:lstStyle/>
          <a:p>
            <a:pPr marL="83185" algn="l">
              <a:lnSpc>
                <a:spcPct val="100000"/>
              </a:lnSpc>
            </a:pPr>
            <a:r>
              <a:rPr sz="2800" b="1" spc="-15" dirty="0">
                <a:solidFill>
                  <a:srgbClr val="FF0000"/>
                </a:solidFill>
                <a:latin typeface="Times New Roman" panose="02020603050405020304" charset="0"/>
                <a:ea typeface="宋体" panose="02010600030101010101" pitchFamily="2" charset="-122"/>
                <a:cs typeface="新宋体" panose="02010609030101010101" charset="-122"/>
              </a:rPr>
              <a:t>BMP格式</a:t>
            </a:r>
            <a:r>
              <a:rPr sz="2800" b="1" spc="-5" dirty="0">
                <a:solidFill>
                  <a:srgbClr val="FF0000"/>
                </a:solidFill>
                <a:latin typeface="Times New Roman" panose="02020603050405020304" charset="0"/>
                <a:ea typeface="宋体" panose="02010600030101010101" pitchFamily="2" charset="-122"/>
                <a:cs typeface="Times New Roman" panose="02020603050405020304"/>
              </a:rPr>
              <a:t>——</a:t>
            </a:r>
            <a:r>
              <a:rPr sz="2800" b="1" spc="-15" dirty="0">
                <a:solidFill>
                  <a:srgbClr val="FF0000"/>
                </a:solidFill>
                <a:latin typeface="Times New Roman" panose="02020603050405020304" charset="0"/>
                <a:ea typeface="宋体" panose="02010600030101010101" pitchFamily="2" charset="-122"/>
                <a:cs typeface="新宋体" panose="02010609030101010101" charset="-122"/>
              </a:rPr>
              <a:t>1</a:t>
            </a:r>
            <a:r>
              <a:rPr lang="en-US" sz="2800" b="1" spc="-15" dirty="0">
                <a:solidFill>
                  <a:srgbClr val="FF0000"/>
                </a:solidFill>
                <a:latin typeface="Times New Roman" panose="02020603050405020304" charset="0"/>
                <a:ea typeface="宋体" panose="02010600030101010101" pitchFamily="2" charset="-122"/>
                <a:cs typeface="新宋体" panose="02010609030101010101" charset="-122"/>
              </a:rPr>
              <a:t>.</a:t>
            </a:r>
            <a:r>
              <a:rPr sz="2000" b="1" spc="-15" dirty="0">
                <a:solidFill>
                  <a:srgbClr val="FF0000"/>
                </a:solidFill>
                <a:latin typeface="Times New Roman" panose="02020603050405020304" charset="0"/>
                <a:ea typeface="宋体" panose="02010600030101010101" pitchFamily="2" charset="-122"/>
                <a:cs typeface="新宋体" panose="02010609030101010101" charset="-122"/>
              </a:rPr>
              <a:t>位图文件头</a:t>
            </a:r>
            <a:endParaRPr sz="2800" b="1" spc="-15" dirty="0">
              <a:solidFill>
                <a:srgbClr val="FF0000"/>
              </a:solidFill>
              <a:latin typeface="Times New Roman" panose="02020603050405020304" charset="0"/>
              <a:ea typeface="宋体" panose="02010600030101010101" pitchFamily="2" charset="-122"/>
              <a:cs typeface="新宋体" panose="02010609030101010101" charset="-122"/>
            </a:endParaRPr>
          </a:p>
        </p:txBody>
      </p:sp>
      <p:sp>
        <p:nvSpPr>
          <p:cNvPr id="3" name="文本框 2"/>
          <p:cNvSpPr txBox="1"/>
          <p:nvPr/>
        </p:nvSpPr>
        <p:spPr>
          <a:xfrm>
            <a:off x="393700" y="2914851"/>
            <a:ext cx="8790940" cy="3749040"/>
          </a:xfrm>
          <a:prstGeom prst="rect">
            <a:avLst/>
          </a:prstGeom>
          <a:noFill/>
        </p:spPr>
        <p:txBody>
          <a:bodyPr wrap="square" rtlCol="0" anchor="t">
            <a:spAutoFit/>
          </a:bodyPr>
          <a:lstStyle/>
          <a:p>
            <a:pPr marL="342900" lvl="0" indent="-342900" fontAlgn="base">
              <a:lnSpc>
                <a:spcPct val="125000"/>
              </a:lnSpc>
            </a:pPr>
            <a:r>
              <a:rPr lang="en-US" altLang="zh-CN" sz="2400" dirty="0" err="1">
                <a:latin typeface="Times New Roman" panose="02020603050405020304" charset="0"/>
                <a:ea typeface="宋体" panose="02010600030101010101" pitchFamily="2" charset="-122"/>
                <a:cs typeface="+mn-ea"/>
                <a:sym typeface="+mn-ea"/>
              </a:rPr>
              <a:t>typedef</a:t>
            </a:r>
            <a:r>
              <a:rPr lang="en-US" altLang="zh-CN" sz="2400" dirty="0">
                <a:latin typeface="Times New Roman" panose="02020603050405020304" charset="0"/>
                <a:ea typeface="宋体" panose="02010600030101010101" pitchFamily="2" charset="-122"/>
                <a:cs typeface="+mn-ea"/>
                <a:sym typeface="+mn-ea"/>
              </a:rPr>
              <a:t> </a:t>
            </a:r>
            <a:r>
              <a:rPr lang="en-US" altLang="zh-CN" sz="2400" dirty="0" err="1">
                <a:latin typeface="Times New Roman" panose="02020603050405020304" charset="0"/>
                <a:ea typeface="宋体" panose="02010600030101010101" pitchFamily="2" charset="-122"/>
                <a:cs typeface="+mn-ea"/>
                <a:sym typeface="+mn-ea"/>
              </a:rPr>
              <a:t>struct</a:t>
            </a:r>
            <a:endParaRPr lang="en-US" altLang="zh-CN" sz="2000" strike="noStrike" noProof="1">
              <a:latin typeface="Times New Roman" panose="02020603050405020304" charset="0"/>
              <a:ea typeface="宋体" panose="02010600030101010101" pitchFamily="2" charset="-122"/>
              <a:cs typeface="+mn-ea"/>
              <a:sym typeface="+mn-ea"/>
            </a:endParaRPr>
          </a:p>
          <a:p>
            <a:pPr lvl="0" indent="0" fontAlgn="base">
              <a:lnSpc>
                <a:spcPct val="125000"/>
              </a:lnSpc>
            </a:pPr>
            <a:r>
              <a:rPr lang="en-US" altLang="zh-CN" sz="2400" dirty="0">
                <a:latin typeface="Times New Roman" panose="02020603050405020304" charset="0"/>
                <a:ea typeface="宋体" panose="02010600030101010101" pitchFamily="2" charset="-122"/>
                <a:cs typeface="+mn-ea"/>
                <a:sym typeface="+mn-ea"/>
              </a:rPr>
              <a:t>{</a:t>
            </a:r>
            <a:endParaRPr lang="en-US" altLang="zh-CN" sz="2000" strike="noStrike" noProof="1">
              <a:latin typeface="Times New Roman" panose="02020603050405020304" charset="0"/>
              <a:ea typeface="宋体" panose="02010600030101010101" pitchFamily="2" charset="-122"/>
              <a:cs typeface="+mn-ea"/>
              <a:sym typeface="+mn-ea"/>
            </a:endParaRPr>
          </a:p>
          <a:p>
            <a:pPr lvl="0" indent="0" fontAlgn="base">
              <a:lnSpc>
                <a:spcPct val="125000"/>
              </a:lnSpc>
            </a:pPr>
            <a:r>
              <a:rPr lang="en-US" altLang="zh-CN" sz="2400" dirty="0">
                <a:latin typeface="Times New Roman" panose="02020603050405020304" charset="0"/>
                <a:ea typeface="宋体" panose="02010600030101010101" pitchFamily="2" charset="-122"/>
                <a:cs typeface="+mn-ea"/>
                <a:sym typeface="+mn-ea"/>
              </a:rPr>
              <a:t>              WORD    </a:t>
            </a:r>
            <a:r>
              <a:rPr lang="en-US" altLang="zh-CN" sz="2400" dirty="0" err="1">
                <a:latin typeface="Times New Roman" panose="02020603050405020304" charset="0"/>
                <a:ea typeface="宋体" panose="02010600030101010101" pitchFamily="2" charset="-122"/>
                <a:cs typeface="+mn-ea"/>
                <a:sym typeface="+mn-ea"/>
              </a:rPr>
              <a:t>bfType</a:t>
            </a:r>
            <a:r>
              <a:rPr lang="zh-CN" altLang="en-US" sz="2400" dirty="0">
                <a:latin typeface="Times New Roman" panose="02020603050405020304" charset="0"/>
                <a:ea typeface="宋体" panose="02010600030101010101" pitchFamily="2" charset="-122"/>
                <a:cs typeface="+mn-ea"/>
                <a:sym typeface="+mn-ea"/>
              </a:rPr>
              <a:t>；            文件类型</a:t>
            </a:r>
            <a:endParaRPr lang="zh-CN" altLang="en-US" sz="2000" strike="noStrike" noProof="1">
              <a:latin typeface="Times New Roman" panose="02020603050405020304" charset="0"/>
              <a:ea typeface="宋体" panose="02010600030101010101" pitchFamily="2" charset="-122"/>
              <a:cs typeface="+mn-ea"/>
              <a:sym typeface="+mn-ea"/>
            </a:endParaRPr>
          </a:p>
          <a:p>
            <a:pPr lvl="0" indent="0" fontAlgn="base">
              <a:lnSpc>
                <a:spcPct val="125000"/>
              </a:lnSpc>
            </a:pPr>
            <a:r>
              <a:rPr lang="zh-CN" altLang="en-US" sz="2400" dirty="0">
                <a:latin typeface="Times New Roman" panose="02020603050405020304" charset="0"/>
                <a:ea typeface="宋体" panose="02010600030101010101" pitchFamily="2" charset="-122"/>
                <a:cs typeface="+mn-ea"/>
                <a:sym typeface="+mn-ea"/>
              </a:rPr>
              <a:t>              </a:t>
            </a:r>
            <a:r>
              <a:rPr lang="en-US" altLang="zh-CN" sz="2400" dirty="0">
                <a:latin typeface="Times New Roman" panose="02020603050405020304" charset="0"/>
                <a:ea typeface="宋体" panose="02010600030101010101" pitchFamily="2" charset="-122"/>
                <a:cs typeface="+mn-ea"/>
                <a:sym typeface="+mn-ea"/>
              </a:rPr>
              <a:t>DWORD   </a:t>
            </a:r>
            <a:r>
              <a:rPr lang="en-US" altLang="zh-CN" sz="2400" dirty="0" err="1">
                <a:latin typeface="Times New Roman" panose="02020603050405020304" charset="0"/>
                <a:ea typeface="宋体" panose="02010600030101010101" pitchFamily="2" charset="-122"/>
                <a:cs typeface="+mn-ea"/>
                <a:sym typeface="+mn-ea"/>
              </a:rPr>
              <a:t>bfSize</a:t>
            </a:r>
            <a:r>
              <a:rPr lang="zh-CN" altLang="en-US" sz="2400" dirty="0">
                <a:latin typeface="Times New Roman" panose="02020603050405020304" charset="0"/>
                <a:ea typeface="宋体" panose="02010600030101010101" pitchFamily="2" charset="-122"/>
                <a:cs typeface="+mn-ea"/>
                <a:sym typeface="+mn-ea"/>
              </a:rPr>
              <a:t>；           文件大小</a:t>
            </a:r>
            <a:endParaRPr lang="zh-CN" altLang="en-US" sz="2000" strike="noStrike" noProof="1">
              <a:latin typeface="Times New Roman" panose="02020603050405020304" charset="0"/>
              <a:ea typeface="宋体" panose="02010600030101010101" pitchFamily="2" charset="-122"/>
              <a:cs typeface="+mn-ea"/>
              <a:sym typeface="+mn-ea"/>
            </a:endParaRPr>
          </a:p>
          <a:p>
            <a:pPr lvl="0" indent="0" fontAlgn="base">
              <a:lnSpc>
                <a:spcPct val="125000"/>
              </a:lnSpc>
            </a:pPr>
            <a:r>
              <a:rPr lang="zh-CN" altLang="en-US" sz="2400" dirty="0">
                <a:latin typeface="Times New Roman" panose="02020603050405020304" charset="0"/>
                <a:ea typeface="宋体" panose="02010600030101010101" pitchFamily="2" charset="-122"/>
                <a:cs typeface="+mn-ea"/>
                <a:sym typeface="+mn-ea"/>
              </a:rPr>
              <a:t>              </a:t>
            </a:r>
            <a:r>
              <a:rPr lang="en-US" altLang="zh-CN" sz="2400" dirty="0">
                <a:latin typeface="Times New Roman" panose="02020603050405020304" charset="0"/>
                <a:ea typeface="宋体" panose="02010600030101010101" pitchFamily="2" charset="-122"/>
                <a:cs typeface="+mn-ea"/>
                <a:sym typeface="+mn-ea"/>
              </a:rPr>
              <a:t>WORD    bfReserved1</a:t>
            </a:r>
            <a:r>
              <a:rPr lang="zh-CN" altLang="en-US" sz="2400" dirty="0">
                <a:latin typeface="Times New Roman" panose="02020603050405020304" charset="0"/>
                <a:ea typeface="宋体" panose="02010600030101010101" pitchFamily="2" charset="-122"/>
                <a:cs typeface="+mn-ea"/>
                <a:sym typeface="+mn-ea"/>
              </a:rPr>
              <a:t>； 保留字1，约定0</a:t>
            </a:r>
            <a:endParaRPr lang="zh-CN" altLang="en-US" sz="2000" strike="noStrike" noProof="1">
              <a:latin typeface="Times New Roman" panose="02020603050405020304" charset="0"/>
              <a:ea typeface="宋体" panose="02010600030101010101" pitchFamily="2" charset="-122"/>
              <a:cs typeface="+mn-ea"/>
              <a:sym typeface="+mn-ea"/>
            </a:endParaRPr>
          </a:p>
          <a:p>
            <a:pPr lvl="0" algn="l" fontAlgn="base">
              <a:lnSpc>
                <a:spcPct val="125000"/>
              </a:lnSpc>
            </a:pPr>
            <a:r>
              <a:rPr lang="zh-CN" altLang="en-US" sz="2400" dirty="0">
                <a:latin typeface="Times New Roman" panose="02020603050405020304" charset="0"/>
                <a:ea typeface="宋体" panose="02010600030101010101" pitchFamily="2" charset="-122"/>
                <a:cs typeface="+mn-ea"/>
                <a:sym typeface="+mn-ea"/>
              </a:rPr>
              <a:t>              </a:t>
            </a:r>
            <a:r>
              <a:rPr lang="en-US" altLang="zh-CN" sz="2400" dirty="0">
                <a:latin typeface="Times New Roman" panose="02020603050405020304" charset="0"/>
                <a:ea typeface="宋体" panose="02010600030101010101" pitchFamily="2" charset="-122"/>
                <a:cs typeface="+mn-ea"/>
                <a:sym typeface="+mn-ea"/>
              </a:rPr>
              <a:t>WORD    bfReserved2</a:t>
            </a:r>
            <a:r>
              <a:rPr lang="zh-CN" altLang="en-US" sz="2400" dirty="0">
                <a:latin typeface="Times New Roman" panose="02020603050405020304" charset="0"/>
                <a:ea typeface="宋体" panose="02010600030101010101" pitchFamily="2" charset="-122"/>
                <a:cs typeface="+mn-ea"/>
                <a:sym typeface="+mn-ea"/>
              </a:rPr>
              <a:t>； 保留字2，约定0</a:t>
            </a:r>
            <a:endParaRPr lang="zh-CN" altLang="en-US" sz="2000" strike="noStrike" noProof="1">
              <a:latin typeface="Times New Roman" panose="02020603050405020304" charset="0"/>
              <a:ea typeface="宋体" panose="02010600030101010101" pitchFamily="2" charset="-122"/>
              <a:cs typeface="+mn-ea"/>
              <a:sym typeface="+mn-ea"/>
            </a:endParaRPr>
          </a:p>
          <a:p>
            <a:pPr lvl="0" indent="0" fontAlgn="base">
              <a:lnSpc>
                <a:spcPct val="125000"/>
              </a:lnSpc>
            </a:pPr>
            <a:r>
              <a:rPr lang="zh-CN" altLang="en-US" sz="2400" dirty="0">
                <a:latin typeface="Times New Roman" panose="02020603050405020304" charset="0"/>
                <a:ea typeface="宋体" panose="02010600030101010101" pitchFamily="2" charset="-122"/>
                <a:cs typeface="+mn-ea"/>
                <a:sym typeface="+mn-ea"/>
              </a:rPr>
              <a:t>              </a:t>
            </a:r>
            <a:r>
              <a:rPr lang="en-US" altLang="zh-CN" sz="2400" dirty="0">
                <a:latin typeface="Times New Roman" panose="02020603050405020304" charset="0"/>
                <a:ea typeface="宋体" panose="02010600030101010101" pitchFamily="2" charset="-122"/>
                <a:cs typeface="+mn-ea"/>
                <a:sym typeface="+mn-ea"/>
              </a:rPr>
              <a:t>DWORD   </a:t>
            </a:r>
            <a:r>
              <a:rPr lang="en-US" altLang="zh-CN" sz="2400" dirty="0" err="1">
                <a:latin typeface="Times New Roman" panose="02020603050405020304" charset="0"/>
                <a:ea typeface="宋体" panose="02010600030101010101" pitchFamily="2" charset="-122"/>
                <a:cs typeface="+mn-ea"/>
                <a:sym typeface="+mn-ea"/>
              </a:rPr>
              <a:t>bfoffBits</a:t>
            </a:r>
            <a:r>
              <a:rPr lang="zh-CN" altLang="en-US" sz="2400" dirty="0">
                <a:latin typeface="Times New Roman" panose="02020603050405020304" charset="0"/>
                <a:ea typeface="宋体" panose="02010600030101010101" pitchFamily="2" charset="-122"/>
                <a:cs typeface="+mn-ea"/>
                <a:sym typeface="+mn-ea"/>
              </a:rPr>
              <a:t>；     位图阵列偏移量</a:t>
            </a:r>
            <a:endParaRPr lang="zh-CN" altLang="en-US" sz="2000" strike="noStrike" noProof="1">
              <a:latin typeface="Times New Roman" panose="02020603050405020304" charset="0"/>
              <a:ea typeface="宋体" panose="02010600030101010101" pitchFamily="2" charset="-122"/>
              <a:cs typeface="+mn-ea"/>
              <a:sym typeface="+mn-ea"/>
            </a:endParaRPr>
          </a:p>
          <a:p>
            <a:pPr lvl="0" indent="0" fontAlgn="base">
              <a:lnSpc>
                <a:spcPct val="125000"/>
              </a:lnSpc>
            </a:pPr>
            <a:r>
              <a:rPr lang="en-US" altLang="zh-CN" sz="2400" dirty="0">
                <a:latin typeface="Times New Roman" panose="02020603050405020304" charset="0"/>
                <a:ea typeface="宋体" panose="02010600030101010101" pitchFamily="2" charset="-122"/>
                <a:cs typeface="+mn-ea"/>
                <a:sym typeface="+mn-ea"/>
              </a:rPr>
              <a:t>}BITMAPFILEHEADER</a:t>
            </a:r>
            <a:r>
              <a:rPr lang="zh-CN" altLang="en-US" sz="2400" dirty="0">
                <a:latin typeface="Times New Roman" panose="02020603050405020304" charset="0"/>
                <a:ea typeface="宋体" panose="02010600030101010101" pitchFamily="2" charset="-122"/>
                <a:cs typeface="+mn-ea"/>
                <a:sym typeface="+mn-ea"/>
              </a:rPr>
              <a:t>；</a:t>
            </a:r>
          </a:p>
        </p:txBody>
      </p:sp>
      <p:sp>
        <p:nvSpPr>
          <p:cNvPr id="4" name="灯片编号占位符 3"/>
          <p:cNvSpPr>
            <a:spLocks noGrp="1"/>
          </p:cNvSpPr>
          <p:nvPr>
            <p:ph type="sldNum" sz="quarter" idx="12"/>
          </p:nvPr>
        </p:nvSpPr>
        <p:spPr/>
        <p:txBody>
          <a:bodyPr/>
          <a:lstStyle/>
          <a:p>
            <a:fld id="{B6F15528-21DE-4FAA-801E-634DDDAF4B2B}" type="slidenum">
              <a:rPr/>
              <a:t>122</a:t>
            </a:fld>
            <a:endParaRPr/>
          </a:p>
        </p:txBody>
      </p:sp>
      <p:sp>
        <p:nvSpPr>
          <p:cNvPr id="5" name="文本框 4"/>
          <p:cNvSpPr txBox="1"/>
          <p:nvPr/>
        </p:nvSpPr>
        <p:spPr>
          <a:xfrm>
            <a:off x="393700" y="1802880"/>
            <a:ext cx="5629275" cy="584775"/>
          </a:xfrm>
          <a:prstGeom prst="rect">
            <a:avLst/>
          </a:prstGeom>
          <a:noFill/>
        </p:spPr>
        <p:txBody>
          <a:bodyPr wrap="square" rtlCol="0" anchor="t">
            <a:spAutoFit/>
          </a:bodyPr>
          <a:lstStyle/>
          <a:p>
            <a:pPr algn="l"/>
            <a:r>
              <a:rPr sz="3200" b="1" spc="-15" dirty="0" err="1" smtClean="0">
                <a:solidFill>
                  <a:schemeClr val="tx1"/>
                </a:solidFill>
                <a:latin typeface="新宋体" panose="02010609030101010101" charset="-122"/>
                <a:cs typeface="新宋体" panose="02010609030101010101" charset="-122"/>
                <a:sym typeface="+mn-ea"/>
              </a:rPr>
              <a:t>数字图像的表示</a:t>
            </a:r>
            <a:r>
              <a:rPr lang="en-US" sz="3200" b="1" spc="-15" dirty="0" smtClean="0">
                <a:solidFill>
                  <a:schemeClr val="tx1"/>
                </a:solidFill>
                <a:latin typeface="新宋体" panose="02010609030101010101" charset="-122"/>
                <a:cs typeface="新宋体" panose="02010609030101010101" charset="-122"/>
                <a:sym typeface="+mn-ea"/>
              </a:rPr>
              <a:t> </a:t>
            </a:r>
            <a:endParaRPr lang="zh-CN" altLang="en-US" sz="3200" b="1" spc="-15" dirty="0">
              <a:solidFill>
                <a:schemeClr val="tx1"/>
              </a:solidFill>
              <a:latin typeface="新宋体" panose="02010609030101010101" charset="-122"/>
              <a:cs typeface="新宋体" panose="02010609030101010101" charset="-122"/>
              <a:sym typeface="+mn-ea"/>
            </a:endParaRPr>
          </a:p>
        </p:txBody>
      </p:sp>
      <p:sp>
        <p:nvSpPr>
          <p:cNvPr id="6" name="文本框 5"/>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6"/>
          <p:cNvSpPr/>
          <p:nvPr/>
        </p:nvSpPr>
        <p:spPr>
          <a:xfrm>
            <a:off x="8107400" y="3410941"/>
            <a:ext cx="2114550" cy="2181860"/>
          </a:xfrm>
          <a:prstGeom prst="rect">
            <a:avLst/>
          </a:prstGeom>
          <a:blipFill>
            <a:blip r:embed="rId3" cstate="print"/>
            <a:stretch>
              <a:fillRect/>
            </a:stretch>
          </a:blipFill>
        </p:spPr>
        <p:txBody>
          <a:bodyPr wrap="square" lIns="0" tIns="0" rIns="0" bIns="0" rtlCol="0"/>
          <a:lstStyle/>
          <a:p>
            <a:endParaRPr>
              <a:latin typeface="Times New Roman" panose="02020603050405020304" charset="0"/>
            </a:endParaRPr>
          </a:p>
        </p:txBody>
      </p:sp>
      <p:graphicFrame>
        <p:nvGraphicFramePr>
          <p:cNvPr id="89091" name="对象 312325"/>
          <p:cNvGraphicFramePr/>
          <p:nvPr>
            <p:extLst>
              <p:ext uri="{D42A27DB-BD31-4B8C-83A1-F6EECF244321}">
                <p14:modId xmlns:p14="http://schemas.microsoft.com/office/powerpoint/2010/main" val="1580208229"/>
              </p:ext>
            </p:extLst>
          </p:nvPr>
        </p:nvGraphicFramePr>
        <p:xfrm>
          <a:off x="157906" y="5229745"/>
          <a:ext cx="8064500" cy="1657350"/>
        </p:xfrm>
        <a:graphic>
          <a:graphicData uri="http://schemas.openxmlformats.org/presentationml/2006/ole">
            <mc:AlternateContent xmlns:mc="http://schemas.openxmlformats.org/markup-compatibility/2006">
              <mc:Choice xmlns:v="urn:schemas-microsoft-com:vml" Requires="v">
                <p:oleObj spid="_x0000_s5303" r:id="rId4" imgW="4941570" imgH="934720" progId="Visio.Drawing.11">
                  <p:embed/>
                </p:oleObj>
              </mc:Choice>
              <mc:Fallback>
                <p:oleObj r:id="rId4" imgW="4941570" imgH="934720" progId="Visio.Drawing.11">
                  <p:embed/>
                  <p:pic>
                    <p:nvPicPr>
                      <p:cNvPr id="0" name="图片 3091"/>
                      <p:cNvPicPr/>
                      <p:nvPr/>
                    </p:nvPicPr>
                    <p:blipFill>
                      <a:blip r:embed="rId5"/>
                      <a:stretch>
                        <a:fillRect/>
                      </a:stretch>
                    </p:blipFill>
                    <p:spPr>
                      <a:xfrm>
                        <a:off x="157906" y="5229745"/>
                        <a:ext cx="8064500" cy="1657350"/>
                      </a:xfrm>
                      <a:prstGeom prst="rect">
                        <a:avLst/>
                      </a:prstGeom>
                      <a:noFill/>
                      <a:ln w="38100">
                        <a:noFill/>
                        <a:miter/>
                      </a:ln>
                    </p:spPr>
                  </p:pic>
                </p:oleObj>
              </mc:Fallback>
            </mc:AlternateContent>
          </a:graphicData>
        </a:graphic>
      </p:graphicFrame>
      <p:sp>
        <p:nvSpPr>
          <p:cNvPr id="2" name="文本框 1"/>
          <p:cNvSpPr txBox="1"/>
          <p:nvPr/>
        </p:nvSpPr>
        <p:spPr>
          <a:xfrm>
            <a:off x="145206" y="2499103"/>
            <a:ext cx="10083800" cy="2616807"/>
          </a:xfrm>
          <a:prstGeom prst="rect">
            <a:avLst/>
          </a:prstGeom>
          <a:noFill/>
        </p:spPr>
        <p:txBody>
          <a:bodyPr wrap="square" rtlCol="0" anchor="t">
            <a:spAutoFit/>
          </a:bodyPr>
          <a:lstStyle/>
          <a:p>
            <a:pPr lvl="0" indent="0">
              <a:lnSpc>
                <a:spcPct val="140000"/>
              </a:lnSpc>
            </a:pPr>
            <a:r>
              <a:rPr lang="en-US" altLang="zh-CN" sz="2400" dirty="0">
                <a:latin typeface="Times New Roman" panose="02020603050405020304" charset="0"/>
                <a:ea typeface="宋体" panose="02010600030101010101" pitchFamily="2" charset="-122"/>
                <a:sym typeface="+mn-ea"/>
              </a:rPr>
              <a:t>256×256</a:t>
            </a:r>
            <a:r>
              <a:rPr lang="zh-CN" altLang="en-US" sz="2400" dirty="0">
                <a:latin typeface="Times New Roman" panose="02020603050405020304" charset="0"/>
                <a:ea typeface="宋体" panose="02010600030101010101" pitchFamily="2" charset="-122"/>
                <a:sym typeface="+mn-ea"/>
              </a:rPr>
              <a:t>的</a:t>
            </a:r>
            <a:r>
              <a:rPr lang="en-US" altLang="zh-CN" sz="2400" dirty="0">
                <a:latin typeface="Times New Roman" panose="02020603050405020304" charset="0"/>
                <a:ea typeface="宋体" panose="02010600030101010101" pitchFamily="2" charset="-122"/>
                <a:sym typeface="+mn-ea"/>
              </a:rPr>
              <a:t>256</a:t>
            </a:r>
            <a:r>
              <a:rPr lang="zh-CN" altLang="en-US" sz="2400" dirty="0">
                <a:latin typeface="Times New Roman" panose="02020603050405020304" charset="0"/>
                <a:ea typeface="宋体" panose="02010600030101010101" pitchFamily="2" charset="-122"/>
                <a:sym typeface="+mn-ea"/>
              </a:rPr>
              <a:t>灰度级</a:t>
            </a:r>
            <a:r>
              <a:rPr lang="en-US" altLang="zh-CN" sz="2400" dirty="0" err="1">
                <a:latin typeface="Times New Roman" panose="02020603050405020304" charset="0"/>
                <a:ea typeface="宋体" panose="02010600030101010101" pitchFamily="2" charset="-122"/>
                <a:sym typeface="+mn-ea"/>
              </a:rPr>
              <a:t>lena</a:t>
            </a:r>
            <a:r>
              <a:rPr lang="zh-CN" altLang="en-US" sz="2400" dirty="0">
                <a:latin typeface="Times New Roman" panose="02020603050405020304" charset="0"/>
                <a:ea typeface="宋体" panose="02010600030101010101" pitchFamily="2" charset="-122"/>
                <a:sym typeface="+mn-ea"/>
              </a:rPr>
              <a:t>图像的位图文件头中</a:t>
            </a:r>
            <a:r>
              <a:rPr lang="en-US" altLang="zh-CN" sz="2400" dirty="0">
                <a:latin typeface="Times New Roman" panose="02020603050405020304" charset="0"/>
                <a:ea typeface="宋体" panose="02010600030101010101" pitchFamily="2" charset="-122"/>
                <a:sym typeface="+mn-ea"/>
              </a:rPr>
              <a:t>14</a:t>
            </a:r>
            <a:r>
              <a:rPr lang="zh-CN" altLang="en-US" sz="2400" dirty="0">
                <a:latin typeface="Times New Roman" panose="02020603050405020304" charset="0"/>
                <a:ea typeface="宋体" panose="02010600030101010101" pitchFamily="2" charset="-122"/>
                <a:sym typeface="+mn-ea"/>
              </a:rPr>
              <a:t>个字节的排列情况及含义。</a:t>
            </a:r>
          </a:p>
          <a:p>
            <a:pPr lvl="1" indent="0">
              <a:lnSpc>
                <a:spcPct val="140000"/>
              </a:lnSpc>
            </a:pPr>
            <a:r>
              <a:rPr lang="en-US" altLang="zh-CN" sz="2400" dirty="0">
                <a:solidFill>
                  <a:srgbClr val="FF0000"/>
                </a:solidFill>
                <a:latin typeface="Times New Roman" panose="02020603050405020304" charset="0"/>
                <a:ea typeface="宋体" panose="02010600030101010101" pitchFamily="2" charset="-122"/>
                <a:sym typeface="+mn-ea"/>
              </a:rPr>
              <a:t>2</a:t>
            </a:r>
            <a:r>
              <a:rPr lang="zh-CN" altLang="en-US" sz="2400" dirty="0">
                <a:solidFill>
                  <a:srgbClr val="FF0000"/>
                </a:solidFill>
                <a:latin typeface="Times New Roman" panose="02020603050405020304" charset="0"/>
                <a:ea typeface="宋体" panose="02010600030101010101" pitchFamily="2" charset="-122"/>
                <a:sym typeface="+mn-ea"/>
              </a:rPr>
              <a:t>个字节构成</a:t>
            </a:r>
            <a:r>
              <a:rPr lang="en-US" altLang="zh-CN" sz="2400" dirty="0">
                <a:solidFill>
                  <a:srgbClr val="FF0000"/>
                </a:solidFill>
                <a:latin typeface="Times New Roman" panose="02020603050405020304" charset="0"/>
                <a:ea typeface="宋体" panose="02010600030101010101" pitchFamily="2" charset="-122"/>
                <a:sym typeface="+mn-ea"/>
              </a:rPr>
              <a:t>1</a:t>
            </a:r>
            <a:r>
              <a:rPr lang="zh-CN" altLang="en-US" sz="2400" dirty="0">
                <a:solidFill>
                  <a:srgbClr val="FF0000"/>
                </a:solidFill>
                <a:latin typeface="Times New Roman" panose="02020603050405020304" charset="0"/>
                <a:ea typeface="宋体" panose="02010600030101010101" pitchFamily="2" charset="-122"/>
                <a:sym typeface="+mn-ea"/>
              </a:rPr>
              <a:t>个字。每个字的前一个字节是低</a:t>
            </a:r>
          </a:p>
          <a:p>
            <a:pPr lvl="1" indent="0">
              <a:lnSpc>
                <a:spcPct val="140000"/>
              </a:lnSpc>
            </a:pPr>
            <a:r>
              <a:rPr lang="zh-CN" altLang="en-US" sz="2400" dirty="0">
                <a:solidFill>
                  <a:srgbClr val="FF0000"/>
                </a:solidFill>
                <a:latin typeface="Times New Roman" panose="02020603050405020304" charset="0"/>
                <a:ea typeface="宋体" panose="02010600030101010101" pitchFamily="2" charset="-122"/>
                <a:sym typeface="+mn-ea"/>
              </a:rPr>
              <a:t>位字节，后一个字节高位字节。</a:t>
            </a:r>
          </a:p>
          <a:p>
            <a:pPr lvl="1" indent="0">
              <a:lnSpc>
                <a:spcPct val="140000"/>
              </a:lnSpc>
            </a:pPr>
            <a:r>
              <a:rPr lang="en-US" altLang="zh-CN" sz="2400" dirty="0">
                <a:solidFill>
                  <a:srgbClr val="FF0000"/>
                </a:solidFill>
                <a:latin typeface="Times New Roman" panose="02020603050405020304" charset="0"/>
                <a:ea typeface="宋体" panose="02010600030101010101" pitchFamily="2" charset="-122"/>
                <a:sym typeface="+mn-ea"/>
              </a:rPr>
              <a:t>4个字节的是32位的双字。每个双字的前一个</a:t>
            </a:r>
          </a:p>
          <a:p>
            <a:pPr lvl="1" indent="0">
              <a:lnSpc>
                <a:spcPct val="140000"/>
              </a:lnSpc>
            </a:pPr>
            <a:r>
              <a:rPr lang="en-US" altLang="zh-CN" sz="2400" dirty="0">
                <a:solidFill>
                  <a:srgbClr val="FF0000"/>
                </a:solidFill>
                <a:latin typeface="Times New Roman" panose="02020603050405020304" charset="0"/>
                <a:ea typeface="宋体" panose="02010600030101010101" pitchFamily="2" charset="-122"/>
                <a:sym typeface="+mn-ea"/>
              </a:rPr>
              <a:t>字是该双字的低16位，后一个字是该字的高16位。</a:t>
            </a:r>
          </a:p>
        </p:txBody>
      </p:sp>
      <p:sp>
        <p:nvSpPr>
          <p:cNvPr id="3" name="灯片编号占位符 2"/>
          <p:cNvSpPr>
            <a:spLocks noGrp="1"/>
          </p:cNvSpPr>
          <p:nvPr>
            <p:ph type="sldNum" sz="quarter" idx="12"/>
          </p:nvPr>
        </p:nvSpPr>
        <p:spPr/>
        <p:txBody>
          <a:bodyPr/>
          <a:lstStyle/>
          <a:p>
            <a:fld id="{B6F15528-21DE-4FAA-801E-634DDDAF4B2B}" type="slidenum">
              <a:rPr/>
              <a:t>123</a:t>
            </a:fld>
            <a:endParaRPr/>
          </a:p>
        </p:txBody>
      </p:sp>
      <p:sp>
        <p:nvSpPr>
          <p:cNvPr id="8" name="文本框 7"/>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10" name="object 9"/>
          <p:cNvSpPr txBox="1">
            <a:spLocks noGrp="1"/>
          </p:cNvSpPr>
          <p:nvPr>
            <p:ph type="title"/>
          </p:nvPr>
        </p:nvSpPr>
        <p:spPr>
          <a:xfrm>
            <a:off x="145206" y="1616196"/>
            <a:ext cx="6772275" cy="803973"/>
          </a:xfrm>
          <a:prstGeom prst="rect">
            <a:avLst/>
          </a:prstGeom>
        </p:spPr>
        <p:txBody>
          <a:bodyPr vert="horz" wrap="square" lIns="0" tIns="369478" rIns="0" bIns="0" rtlCol="0">
            <a:spAutoFit/>
          </a:bodyPr>
          <a:lstStyle/>
          <a:p>
            <a:pPr marL="83185" algn="l">
              <a:lnSpc>
                <a:spcPct val="100000"/>
              </a:lnSpc>
            </a:pPr>
            <a:r>
              <a:rPr sz="2800" b="1" spc="-15" dirty="0">
                <a:solidFill>
                  <a:srgbClr val="FF0000"/>
                </a:solidFill>
                <a:latin typeface="Times New Roman" panose="02020603050405020304" charset="0"/>
                <a:ea typeface="宋体" panose="02010600030101010101" pitchFamily="2" charset="-122"/>
                <a:cs typeface="新宋体" panose="02010609030101010101" charset="-122"/>
              </a:rPr>
              <a:t>BMP格式</a:t>
            </a:r>
            <a:r>
              <a:rPr sz="2800" b="1" spc="-5" dirty="0">
                <a:solidFill>
                  <a:srgbClr val="FF0000"/>
                </a:solidFill>
                <a:latin typeface="Times New Roman" panose="02020603050405020304" charset="0"/>
                <a:ea typeface="宋体" panose="02010600030101010101" pitchFamily="2" charset="-122"/>
                <a:cs typeface="Times New Roman" panose="02020603050405020304"/>
              </a:rPr>
              <a:t>——</a:t>
            </a:r>
            <a:r>
              <a:rPr sz="2400" b="1" spc="-15" dirty="0">
                <a:solidFill>
                  <a:srgbClr val="FF0000"/>
                </a:solidFill>
                <a:latin typeface="Times New Roman" panose="02020603050405020304" charset="0"/>
                <a:ea typeface="宋体" panose="02010600030101010101" pitchFamily="2" charset="-122"/>
                <a:cs typeface="新宋体" panose="02010609030101010101" charset="-122"/>
              </a:rPr>
              <a:t>1</a:t>
            </a:r>
            <a:r>
              <a:rPr lang="en-US" sz="2400" b="1" spc="-15" dirty="0">
                <a:solidFill>
                  <a:srgbClr val="FF0000"/>
                </a:solidFill>
                <a:latin typeface="Times New Roman" panose="02020603050405020304" charset="0"/>
                <a:ea typeface="宋体" panose="02010600030101010101" pitchFamily="2" charset="-122"/>
                <a:cs typeface="新宋体" panose="02010609030101010101" charset="-122"/>
              </a:rPr>
              <a:t>.</a:t>
            </a:r>
            <a:r>
              <a:rPr sz="2400" b="1" spc="-15" dirty="0">
                <a:solidFill>
                  <a:srgbClr val="FF0000"/>
                </a:solidFill>
                <a:latin typeface="Times New Roman" panose="02020603050405020304" charset="0"/>
                <a:ea typeface="宋体" panose="02010600030101010101" pitchFamily="2" charset="-122"/>
                <a:cs typeface="新宋体" panose="02010609030101010101" charset="-122"/>
              </a:rPr>
              <a:t>位图文件头</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5206" y="2420169"/>
            <a:ext cx="9392494" cy="4872872"/>
          </a:xfrm>
          <a:prstGeom prst="rect">
            <a:avLst/>
          </a:prstGeom>
          <a:noFill/>
        </p:spPr>
        <p:txBody>
          <a:bodyPr wrap="square" rtlCol="0" anchor="t">
            <a:spAutoFit/>
          </a:bodyPr>
          <a:lstStyle/>
          <a:p>
            <a:pPr lvl="0" fontAlgn="base">
              <a:buFont typeface="Arial" panose="020B0604020202020204" pitchFamily="34" charset="0"/>
            </a:pPr>
            <a:r>
              <a:rPr lang="en-US" altLang="zh-CN" sz="2200" dirty="0" err="1">
                <a:latin typeface="Times New Roman" panose="02020603050405020304" charset="0"/>
                <a:ea typeface="楷体" panose="02010609060101010101" charset="-122"/>
                <a:cs typeface="+mn-ea"/>
                <a:sym typeface="+mn-ea"/>
              </a:rPr>
              <a:t>typedef</a:t>
            </a:r>
            <a:r>
              <a:rPr lang="en-US" altLang="zh-CN" sz="2200" dirty="0">
                <a:latin typeface="Times New Roman" panose="02020603050405020304" charset="0"/>
                <a:ea typeface="楷体" panose="02010609060101010101" charset="-122"/>
                <a:cs typeface="+mn-ea"/>
                <a:sym typeface="+mn-ea"/>
              </a:rPr>
              <a:t> </a:t>
            </a:r>
            <a:r>
              <a:rPr lang="en-US" altLang="zh-CN" sz="2200" dirty="0" err="1">
                <a:latin typeface="Times New Roman" panose="02020603050405020304" charset="0"/>
                <a:ea typeface="楷体" panose="02010609060101010101" charset="-122"/>
                <a:cs typeface="+mn-ea"/>
                <a:sym typeface="+mn-ea"/>
              </a:rPr>
              <a:t>struct</a:t>
            </a:r>
            <a:r>
              <a:rPr lang="en-US" altLang="zh-CN" sz="2200" dirty="0">
                <a:latin typeface="Times New Roman" panose="02020603050405020304" charset="0"/>
                <a:ea typeface="楷体" panose="02010609060101010101" charset="-122"/>
                <a:cs typeface="+mn-ea"/>
                <a:sym typeface="+mn-ea"/>
              </a:rPr>
              <a:t>{</a:t>
            </a:r>
            <a:endParaRPr lang="en-US" altLang="zh-CN" sz="2200" strike="noStrike" noProof="1">
              <a:latin typeface="Times New Roman" panose="02020603050405020304" charset="0"/>
              <a:ea typeface="楷体" panose="02010609060101010101" charset="-122"/>
              <a:cs typeface="+mn-ea"/>
              <a:sym typeface="+mn-ea"/>
            </a:endParaRPr>
          </a:p>
          <a:p>
            <a:pPr lvl="1" indent="0" fontAlgn="base">
              <a:lnSpc>
                <a:spcPct val="110000"/>
              </a:lnSpc>
            </a:pPr>
            <a:r>
              <a:rPr lang="en-US" altLang="zh-CN" sz="2200" dirty="0">
                <a:latin typeface="Times New Roman" panose="02020603050405020304" charset="0"/>
                <a:ea typeface="楷体" panose="02010609060101010101" charset="-122"/>
                <a:cs typeface="+mn-ea"/>
                <a:sym typeface="+mn-ea"/>
              </a:rPr>
              <a:t>DWORD   </a:t>
            </a:r>
            <a:r>
              <a:rPr lang="en-US" altLang="zh-CN" sz="2200" dirty="0" err="1">
                <a:latin typeface="Times New Roman" panose="02020603050405020304" charset="0"/>
                <a:ea typeface="楷体" panose="02010609060101010101" charset="-122"/>
                <a:cs typeface="+mn-ea"/>
                <a:sym typeface="+mn-ea"/>
              </a:rPr>
              <a:t>biSize</a:t>
            </a:r>
            <a:r>
              <a:rPr lang="en-US" altLang="zh-CN" sz="2200" dirty="0">
                <a:latin typeface="Times New Roman" panose="02020603050405020304" charset="0"/>
                <a:ea typeface="楷体" panose="02010609060101010101" charset="-122"/>
                <a:cs typeface="+mn-ea"/>
                <a:sym typeface="+mn-ea"/>
              </a:rPr>
              <a:t>;			</a:t>
            </a:r>
            <a:r>
              <a:rPr lang="zh-CN" altLang="en-US" sz="2200" dirty="0">
                <a:latin typeface="Times New Roman" panose="02020603050405020304" charset="0"/>
                <a:ea typeface="楷体" panose="02010609060101010101" charset="-122"/>
                <a:cs typeface="+mn-ea"/>
                <a:sym typeface="+mn-ea"/>
              </a:rPr>
              <a:t>信息头大小</a:t>
            </a:r>
            <a:endParaRPr lang="zh-CN" altLang="en-US" sz="2200" strike="noStrike" noProof="1">
              <a:latin typeface="Times New Roman" panose="02020603050405020304" charset="0"/>
              <a:ea typeface="楷体" panose="02010609060101010101" charset="-122"/>
              <a:cs typeface="+mn-ea"/>
              <a:sym typeface="+mn-ea"/>
            </a:endParaRPr>
          </a:p>
          <a:p>
            <a:pPr lvl="1" indent="0" fontAlgn="base">
              <a:lnSpc>
                <a:spcPct val="110000"/>
              </a:lnSpc>
            </a:pPr>
            <a:r>
              <a:rPr lang="en-US" altLang="zh-CN" sz="2200" dirty="0">
                <a:latin typeface="Times New Roman" panose="02020603050405020304" charset="0"/>
                <a:ea typeface="楷体" panose="02010609060101010101" charset="-122"/>
                <a:cs typeface="+mn-ea"/>
                <a:sym typeface="+mn-ea"/>
              </a:rPr>
              <a:t>DWORD   </a:t>
            </a:r>
            <a:r>
              <a:rPr lang="en-US" altLang="zh-CN" sz="2200" dirty="0" err="1">
                <a:latin typeface="Times New Roman" panose="02020603050405020304" charset="0"/>
                <a:ea typeface="楷体" panose="02010609060101010101" charset="-122"/>
                <a:cs typeface="+mn-ea"/>
                <a:sym typeface="+mn-ea"/>
              </a:rPr>
              <a:t>biWidth</a:t>
            </a:r>
            <a:r>
              <a:rPr lang="en-US" altLang="zh-CN" sz="2200" dirty="0">
                <a:latin typeface="Times New Roman" panose="02020603050405020304" charset="0"/>
                <a:ea typeface="楷体" panose="02010609060101010101" charset="-122"/>
                <a:cs typeface="+mn-ea"/>
                <a:sym typeface="+mn-ea"/>
              </a:rPr>
              <a:t>; 		</a:t>
            </a:r>
            <a:r>
              <a:rPr lang="zh-CN" altLang="en-US" sz="2200" dirty="0">
                <a:latin typeface="Times New Roman" panose="02020603050405020304" charset="0"/>
                <a:ea typeface="楷体" panose="02010609060101010101" charset="-122"/>
                <a:cs typeface="+mn-ea"/>
                <a:sym typeface="+mn-ea"/>
              </a:rPr>
              <a:t>位图宽度</a:t>
            </a:r>
            <a:r>
              <a:rPr lang="en-US" altLang="zh-CN" sz="2200" dirty="0">
                <a:latin typeface="Times New Roman" panose="02020603050405020304" charset="0"/>
                <a:ea typeface="楷体" panose="02010609060101010101" charset="-122"/>
                <a:cs typeface="+mn-ea"/>
                <a:sym typeface="+mn-ea"/>
              </a:rPr>
              <a:t>              </a:t>
            </a:r>
          </a:p>
          <a:p>
            <a:pPr lvl="1" indent="0" fontAlgn="base">
              <a:lnSpc>
                <a:spcPct val="110000"/>
              </a:lnSpc>
            </a:pPr>
            <a:r>
              <a:rPr lang="en-US" altLang="zh-CN" sz="2200" dirty="0">
                <a:latin typeface="Times New Roman" panose="02020603050405020304" charset="0"/>
                <a:ea typeface="楷体" panose="02010609060101010101" charset="-122"/>
                <a:cs typeface="+mn-ea"/>
                <a:sym typeface="+mn-ea"/>
              </a:rPr>
              <a:t>DWORD   </a:t>
            </a:r>
            <a:r>
              <a:rPr lang="en-US" altLang="zh-CN" sz="2200" dirty="0" err="1">
                <a:latin typeface="Times New Roman" panose="02020603050405020304" charset="0"/>
                <a:ea typeface="楷体" panose="02010609060101010101" charset="-122"/>
                <a:cs typeface="+mn-ea"/>
                <a:sym typeface="+mn-ea"/>
              </a:rPr>
              <a:t>biHeight</a:t>
            </a:r>
            <a:r>
              <a:rPr lang="en-US" altLang="zh-CN" sz="2200" dirty="0">
                <a:latin typeface="Times New Roman" panose="02020603050405020304" charset="0"/>
                <a:ea typeface="楷体" panose="02010609060101010101" charset="-122"/>
                <a:cs typeface="+mn-ea"/>
                <a:sym typeface="+mn-ea"/>
              </a:rPr>
              <a:t>;		</a:t>
            </a:r>
            <a:r>
              <a:rPr lang="zh-CN" altLang="en-US" sz="2200" dirty="0">
                <a:latin typeface="Times New Roman" panose="02020603050405020304" charset="0"/>
                <a:ea typeface="楷体" panose="02010609060101010101" charset="-122"/>
                <a:cs typeface="+mn-ea"/>
                <a:sym typeface="+mn-ea"/>
              </a:rPr>
              <a:t>位图高度</a:t>
            </a:r>
            <a:endParaRPr lang="zh-CN" altLang="en-US" sz="2200" strike="noStrike" noProof="1">
              <a:latin typeface="Times New Roman" panose="02020603050405020304" charset="0"/>
              <a:ea typeface="楷体" panose="02010609060101010101" charset="-122"/>
              <a:cs typeface="+mn-ea"/>
              <a:sym typeface="+mn-ea"/>
            </a:endParaRPr>
          </a:p>
          <a:p>
            <a:pPr lvl="1" indent="0" fontAlgn="base">
              <a:lnSpc>
                <a:spcPct val="110000"/>
              </a:lnSpc>
            </a:pPr>
            <a:r>
              <a:rPr lang="en-US" altLang="zh-CN" sz="2200" dirty="0">
                <a:latin typeface="Times New Roman" panose="02020603050405020304" charset="0"/>
                <a:ea typeface="楷体" panose="02010609060101010101" charset="-122"/>
                <a:cs typeface="+mn-ea"/>
                <a:sym typeface="+mn-ea"/>
              </a:rPr>
              <a:t>WORD    </a:t>
            </a:r>
            <a:r>
              <a:rPr lang="en-US" altLang="zh-CN" sz="2200" dirty="0" err="1">
                <a:latin typeface="Times New Roman" panose="02020603050405020304" charset="0"/>
                <a:ea typeface="楷体" panose="02010609060101010101" charset="-122"/>
                <a:cs typeface="+mn-ea"/>
                <a:sym typeface="+mn-ea"/>
              </a:rPr>
              <a:t>biPlane</a:t>
            </a:r>
            <a:r>
              <a:rPr lang="en-US" altLang="zh-CN" sz="2200" dirty="0">
                <a:latin typeface="Times New Roman" panose="02020603050405020304" charset="0"/>
                <a:ea typeface="楷体" panose="02010609060101010101" charset="-122"/>
                <a:cs typeface="+mn-ea"/>
                <a:sym typeface="+mn-ea"/>
              </a:rPr>
              <a:t>; 		</a:t>
            </a:r>
            <a:r>
              <a:rPr lang="zh-CN" altLang="en-US" sz="2200" dirty="0">
                <a:latin typeface="Times New Roman" panose="02020603050405020304" charset="0"/>
                <a:ea typeface="楷体" panose="02010609060101010101" charset="-122"/>
                <a:cs typeface="+mn-ea"/>
                <a:sym typeface="+mn-ea"/>
              </a:rPr>
              <a:t>图像平面数，约定</a:t>
            </a:r>
            <a:r>
              <a:rPr lang="en-US" altLang="zh-CN" sz="2200" dirty="0">
                <a:latin typeface="Times New Roman" panose="02020603050405020304" charset="0"/>
                <a:ea typeface="楷体" panose="02010609060101010101" charset="-122"/>
                <a:cs typeface="+mn-ea"/>
                <a:sym typeface="+mn-ea"/>
              </a:rPr>
              <a:t>1</a:t>
            </a:r>
            <a:endParaRPr lang="en-US" altLang="zh-CN" sz="2200" strike="noStrike" noProof="1">
              <a:latin typeface="Times New Roman" panose="02020603050405020304" charset="0"/>
              <a:ea typeface="楷体" panose="02010609060101010101" charset="-122"/>
              <a:cs typeface="+mn-ea"/>
              <a:sym typeface="+mn-ea"/>
            </a:endParaRPr>
          </a:p>
          <a:p>
            <a:pPr lvl="1" indent="0" fontAlgn="base">
              <a:lnSpc>
                <a:spcPct val="110000"/>
              </a:lnSpc>
            </a:pPr>
            <a:r>
              <a:rPr lang="en-US" altLang="zh-CN" sz="2200" dirty="0">
                <a:solidFill>
                  <a:srgbClr val="FF0000"/>
                </a:solidFill>
                <a:latin typeface="Times New Roman" panose="02020603050405020304" charset="0"/>
                <a:ea typeface="楷体" panose="02010609060101010101" charset="-122"/>
                <a:cs typeface="+mn-ea"/>
                <a:sym typeface="+mn-ea"/>
              </a:rPr>
              <a:t>WORD    </a:t>
            </a:r>
            <a:r>
              <a:rPr lang="en-US" altLang="zh-CN" sz="2200" dirty="0" err="1">
                <a:solidFill>
                  <a:srgbClr val="FF0000"/>
                </a:solidFill>
                <a:latin typeface="Times New Roman" panose="02020603050405020304" charset="0"/>
                <a:ea typeface="楷体" panose="02010609060101010101" charset="-122"/>
                <a:cs typeface="+mn-ea"/>
                <a:sym typeface="+mn-ea"/>
              </a:rPr>
              <a:t>biBitCount</a:t>
            </a:r>
            <a:r>
              <a:rPr lang="en-US" altLang="zh-CN" sz="2200" dirty="0">
                <a:solidFill>
                  <a:srgbClr val="FF0000"/>
                </a:solidFill>
                <a:latin typeface="Times New Roman" panose="02020603050405020304" charset="0"/>
                <a:ea typeface="楷体" panose="02010609060101010101" charset="-122"/>
                <a:cs typeface="+mn-ea"/>
                <a:sym typeface="+mn-ea"/>
              </a:rPr>
              <a:t>; 		</a:t>
            </a:r>
            <a:r>
              <a:rPr lang="zh-CN" altLang="en-US" sz="2200" dirty="0">
                <a:solidFill>
                  <a:srgbClr val="FF0000"/>
                </a:solidFill>
                <a:latin typeface="Times New Roman" panose="02020603050405020304" charset="0"/>
                <a:ea typeface="楷体" panose="02010609060101010101" charset="-122"/>
                <a:cs typeface="+mn-ea"/>
                <a:sym typeface="+mn-ea"/>
              </a:rPr>
              <a:t>指定每个像素的位数</a:t>
            </a:r>
            <a:endParaRPr lang="zh-CN" altLang="en-US" sz="2200" strike="noStrike" noProof="1">
              <a:solidFill>
                <a:srgbClr val="FF0000"/>
              </a:solidFill>
              <a:latin typeface="Times New Roman" panose="02020603050405020304" charset="0"/>
              <a:ea typeface="楷体" panose="02010609060101010101" charset="-122"/>
              <a:cs typeface="+mn-ea"/>
              <a:sym typeface="+mn-ea"/>
            </a:endParaRPr>
          </a:p>
          <a:p>
            <a:pPr lvl="1" indent="0" fontAlgn="base">
              <a:lnSpc>
                <a:spcPct val="110000"/>
              </a:lnSpc>
            </a:pPr>
            <a:r>
              <a:rPr lang="en-US" altLang="zh-CN" sz="2200" dirty="0">
                <a:latin typeface="Times New Roman" panose="02020603050405020304" charset="0"/>
                <a:ea typeface="楷体" panose="02010609060101010101" charset="-122"/>
                <a:cs typeface="+mn-ea"/>
                <a:sym typeface="+mn-ea"/>
              </a:rPr>
              <a:t>DWORD   </a:t>
            </a:r>
            <a:r>
              <a:rPr lang="en-US" altLang="zh-CN" sz="2200" dirty="0" err="1">
                <a:latin typeface="Times New Roman" panose="02020603050405020304" charset="0"/>
                <a:ea typeface="楷体" panose="02010609060101010101" charset="-122"/>
                <a:cs typeface="+mn-ea"/>
                <a:sym typeface="+mn-ea"/>
              </a:rPr>
              <a:t>biCompression</a:t>
            </a:r>
            <a:r>
              <a:rPr lang="en-US" altLang="zh-CN" sz="2200" dirty="0">
                <a:latin typeface="Times New Roman" panose="02020603050405020304" charset="0"/>
                <a:ea typeface="楷体" panose="02010609060101010101" charset="-122"/>
                <a:cs typeface="+mn-ea"/>
                <a:sym typeface="+mn-ea"/>
              </a:rPr>
              <a:t>; 	</a:t>
            </a:r>
            <a:r>
              <a:rPr lang="zh-CN" altLang="en-US" sz="2200" dirty="0">
                <a:latin typeface="Times New Roman" panose="02020603050405020304" charset="0"/>
                <a:ea typeface="楷体" panose="02010609060101010101" charset="-122"/>
                <a:cs typeface="+mn-ea"/>
                <a:sym typeface="+mn-ea"/>
              </a:rPr>
              <a:t>指定压缩格式，</a:t>
            </a:r>
            <a:r>
              <a:rPr lang="en-US" altLang="zh-CN" sz="2200" dirty="0">
                <a:latin typeface="Times New Roman" panose="02020603050405020304" charset="0"/>
                <a:ea typeface="楷体" panose="02010609060101010101" charset="-122"/>
                <a:cs typeface="+mn-ea"/>
                <a:sym typeface="+mn-ea"/>
              </a:rPr>
              <a:t>0,1,2</a:t>
            </a:r>
            <a:endParaRPr lang="en-US" altLang="zh-CN" sz="2200" strike="noStrike" noProof="1">
              <a:latin typeface="Times New Roman" panose="02020603050405020304" charset="0"/>
              <a:ea typeface="楷体" panose="02010609060101010101" charset="-122"/>
              <a:cs typeface="+mn-ea"/>
              <a:sym typeface="+mn-ea"/>
            </a:endParaRPr>
          </a:p>
          <a:p>
            <a:pPr lvl="1" indent="0" fontAlgn="base">
              <a:lnSpc>
                <a:spcPct val="110000"/>
              </a:lnSpc>
            </a:pPr>
            <a:r>
              <a:rPr lang="en-US" altLang="zh-CN" sz="2200" dirty="0">
                <a:solidFill>
                  <a:srgbClr val="FF0000"/>
                </a:solidFill>
                <a:latin typeface="Times New Roman" panose="02020603050405020304" charset="0"/>
                <a:ea typeface="楷体" panose="02010609060101010101" charset="-122"/>
                <a:cs typeface="+mn-ea"/>
                <a:sym typeface="+mn-ea"/>
              </a:rPr>
              <a:t>DWORD   </a:t>
            </a:r>
            <a:r>
              <a:rPr lang="en-US" altLang="zh-CN" sz="2200" dirty="0" err="1">
                <a:solidFill>
                  <a:srgbClr val="FF0000"/>
                </a:solidFill>
                <a:latin typeface="Times New Roman" panose="02020603050405020304" charset="0"/>
                <a:ea typeface="楷体" panose="02010609060101010101" charset="-122"/>
                <a:cs typeface="+mn-ea"/>
                <a:sym typeface="+mn-ea"/>
              </a:rPr>
              <a:t>biSizeImage</a:t>
            </a:r>
            <a:r>
              <a:rPr lang="en-US" altLang="zh-CN" sz="2200" dirty="0">
                <a:solidFill>
                  <a:srgbClr val="FF0000"/>
                </a:solidFill>
                <a:latin typeface="Times New Roman" panose="02020603050405020304" charset="0"/>
                <a:ea typeface="楷体" panose="02010609060101010101" charset="-122"/>
                <a:cs typeface="+mn-ea"/>
                <a:sym typeface="+mn-ea"/>
              </a:rPr>
              <a:t>;		</a:t>
            </a:r>
            <a:r>
              <a:rPr lang="zh-CN" altLang="en-US" sz="2200" dirty="0">
                <a:solidFill>
                  <a:srgbClr val="FF0000"/>
                </a:solidFill>
                <a:latin typeface="Times New Roman" panose="02020603050405020304" charset="0"/>
                <a:ea typeface="楷体" panose="02010609060101010101" charset="-122"/>
                <a:cs typeface="+mn-ea"/>
                <a:sym typeface="+mn-ea"/>
              </a:rPr>
              <a:t>位图数据占用字节数</a:t>
            </a:r>
            <a:endParaRPr lang="zh-CN" altLang="en-US" sz="2200" strike="noStrike" noProof="1">
              <a:solidFill>
                <a:srgbClr val="FF0000"/>
              </a:solidFill>
              <a:latin typeface="Times New Roman" panose="02020603050405020304" charset="0"/>
              <a:ea typeface="楷体" panose="02010609060101010101" charset="-122"/>
              <a:cs typeface="+mn-ea"/>
              <a:sym typeface="+mn-ea"/>
            </a:endParaRPr>
          </a:p>
          <a:p>
            <a:pPr lvl="1" indent="0" fontAlgn="base">
              <a:lnSpc>
                <a:spcPct val="110000"/>
              </a:lnSpc>
            </a:pPr>
            <a:r>
              <a:rPr lang="en-US" altLang="zh-CN" sz="2200" dirty="0">
                <a:latin typeface="Times New Roman" panose="02020603050405020304" charset="0"/>
                <a:ea typeface="楷体" panose="02010609060101010101" charset="-122"/>
                <a:cs typeface="+mn-ea"/>
                <a:sym typeface="+mn-ea"/>
              </a:rPr>
              <a:t>DWORD   </a:t>
            </a:r>
            <a:r>
              <a:rPr lang="en-US" altLang="zh-CN" sz="2200" dirty="0" err="1">
                <a:latin typeface="Times New Roman" panose="02020603050405020304" charset="0"/>
                <a:ea typeface="楷体" panose="02010609060101010101" charset="-122"/>
                <a:cs typeface="+mn-ea"/>
                <a:sym typeface="+mn-ea"/>
              </a:rPr>
              <a:t>biXPelsPerMeter</a:t>
            </a:r>
            <a:r>
              <a:rPr lang="en-US" altLang="zh-CN" sz="2200" dirty="0">
                <a:latin typeface="Times New Roman" panose="02020603050405020304" charset="0"/>
                <a:ea typeface="楷体" panose="02010609060101010101" charset="-122"/>
                <a:cs typeface="+mn-ea"/>
                <a:sym typeface="+mn-ea"/>
              </a:rPr>
              <a:t>; 	</a:t>
            </a:r>
            <a:r>
              <a:rPr lang="zh-CN" altLang="en-US" sz="2200" dirty="0">
                <a:latin typeface="Times New Roman" panose="02020603050405020304" charset="0"/>
                <a:ea typeface="楷体" panose="02010609060101010101" charset="-122"/>
                <a:cs typeface="+mn-ea"/>
                <a:sym typeface="+mn-ea"/>
              </a:rPr>
              <a:t>目标设备水平分辨率</a:t>
            </a:r>
            <a:endParaRPr lang="zh-CN" altLang="en-US" sz="2200" strike="noStrike" noProof="1">
              <a:latin typeface="Times New Roman" panose="02020603050405020304" charset="0"/>
              <a:ea typeface="楷体" panose="02010609060101010101" charset="-122"/>
              <a:cs typeface="+mn-ea"/>
              <a:sym typeface="+mn-ea"/>
            </a:endParaRPr>
          </a:p>
          <a:p>
            <a:pPr lvl="1" indent="0" fontAlgn="base">
              <a:lnSpc>
                <a:spcPct val="110000"/>
              </a:lnSpc>
            </a:pPr>
            <a:r>
              <a:rPr lang="en-US" altLang="zh-CN" sz="2200" dirty="0">
                <a:latin typeface="Times New Roman" panose="02020603050405020304" charset="0"/>
                <a:ea typeface="楷体" panose="02010609060101010101" charset="-122"/>
                <a:cs typeface="+mn-ea"/>
                <a:sym typeface="+mn-ea"/>
              </a:rPr>
              <a:t>DWORD   </a:t>
            </a:r>
            <a:r>
              <a:rPr lang="en-US" altLang="zh-CN" sz="2200" dirty="0" err="1">
                <a:latin typeface="Times New Roman" panose="02020603050405020304" charset="0"/>
                <a:ea typeface="楷体" panose="02010609060101010101" charset="-122"/>
                <a:cs typeface="+mn-ea"/>
                <a:sym typeface="+mn-ea"/>
              </a:rPr>
              <a:t>biYPelsPerMeter</a:t>
            </a:r>
            <a:r>
              <a:rPr lang="en-US" altLang="zh-CN" sz="2200" dirty="0">
                <a:latin typeface="Times New Roman" panose="02020603050405020304" charset="0"/>
                <a:ea typeface="楷体" panose="02010609060101010101" charset="-122"/>
                <a:cs typeface="+mn-ea"/>
                <a:sym typeface="+mn-ea"/>
              </a:rPr>
              <a:t>; 	</a:t>
            </a:r>
            <a:r>
              <a:rPr lang="zh-CN" altLang="en-US" sz="2200" dirty="0">
                <a:latin typeface="Times New Roman" panose="02020603050405020304" charset="0"/>
                <a:ea typeface="楷体" panose="02010609060101010101" charset="-122"/>
                <a:cs typeface="+mn-ea"/>
                <a:sym typeface="+mn-ea"/>
              </a:rPr>
              <a:t>目标设备垂直分辨率</a:t>
            </a:r>
            <a:endParaRPr lang="zh-CN" altLang="en-US" sz="2200" strike="noStrike" noProof="1">
              <a:latin typeface="Times New Roman" panose="02020603050405020304" charset="0"/>
              <a:ea typeface="楷体" panose="02010609060101010101" charset="-122"/>
              <a:cs typeface="+mn-ea"/>
              <a:sym typeface="+mn-ea"/>
            </a:endParaRPr>
          </a:p>
          <a:p>
            <a:pPr lvl="1" indent="0" fontAlgn="base">
              <a:lnSpc>
                <a:spcPct val="110000"/>
              </a:lnSpc>
            </a:pPr>
            <a:r>
              <a:rPr lang="en-US" altLang="zh-CN" sz="2200" dirty="0">
                <a:solidFill>
                  <a:srgbClr val="FF0000"/>
                </a:solidFill>
                <a:latin typeface="Times New Roman" panose="02020603050405020304" charset="0"/>
                <a:ea typeface="楷体" panose="02010609060101010101" charset="-122"/>
                <a:cs typeface="+mn-ea"/>
                <a:sym typeface="+mn-ea"/>
              </a:rPr>
              <a:t>DWORD   </a:t>
            </a:r>
            <a:r>
              <a:rPr lang="en-US" altLang="zh-CN" sz="2200" dirty="0" err="1">
                <a:solidFill>
                  <a:srgbClr val="FF0000"/>
                </a:solidFill>
                <a:latin typeface="Times New Roman" panose="02020603050405020304" charset="0"/>
                <a:ea typeface="楷体" panose="02010609060101010101" charset="-122"/>
                <a:cs typeface="+mn-ea"/>
                <a:sym typeface="+mn-ea"/>
              </a:rPr>
              <a:t>biClrUsed</a:t>
            </a:r>
            <a:r>
              <a:rPr lang="en-US" altLang="zh-CN" sz="2200" dirty="0">
                <a:solidFill>
                  <a:srgbClr val="FF0000"/>
                </a:solidFill>
                <a:latin typeface="Times New Roman" panose="02020603050405020304" charset="0"/>
                <a:ea typeface="楷体" panose="02010609060101010101" charset="-122"/>
                <a:cs typeface="+mn-ea"/>
                <a:sym typeface="+mn-ea"/>
              </a:rPr>
              <a:t>; 		</a:t>
            </a:r>
            <a:r>
              <a:rPr lang="zh-CN" altLang="en-US" sz="2200" dirty="0">
                <a:solidFill>
                  <a:srgbClr val="FF0000"/>
                </a:solidFill>
                <a:latin typeface="Times New Roman" panose="02020603050405020304" charset="0"/>
                <a:ea typeface="楷体" panose="02010609060101010101" charset="-122"/>
                <a:cs typeface="+mn-ea"/>
                <a:sym typeface="+mn-ea"/>
              </a:rPr>
              <a:t>位图中实际用到的颜色数</a:t>
            </a:r>
            <a:endParaRPr lang="zh-CN" altLang="en-US" sz="2200" strike="noStrike" noProof="1">
              <a:solidFill>
                <a:srgbClr val="FF0000"/>
              </a:solidFill>
              <a:latin typeface="Times New Roman" panose="02020603050405020304" charset="0"/>
              <a:ea typeface="楷体" panose="02010609060101010101" charset="-122"/>
              <a:cs typeface="+mn-ea"/>
              <a:sym typeface="+mn-ea"/>
            </a:endParaRPr>
          </a:p>
          <a:p>
            <a:pPr lvl="1" indent="0" fontAlgn="base">
              <a:lnSpc>
                <a:spcPct val="110000"/>
              </a:lnSpc>
            </a:pPr>
            <a:r>
              <a:rPr lang="en-US" altLang="zh-CN" sz="2200" dirty="0">
                <a:latin typeface="Times New Roman" panose="02020603050405020304" charset="0"/>
                <a:ea typeface="楷体" panose="02010609060101010101" charset="-122"/>
                <a:cs typeface="+mn-ea"/>
                <a:sym typeface="+mn-ea"/>
              </a:rPr>
              <a:t>DWORD   </a:t>
            </a:r>
            <a:r>
              <a:rPr lang="en-US" altLang="zh-CN" sz="2200" dirty="0" err="1">
                <a:latin typeface="Times New Roman" panose="02020603050405020304" charset="0"/>
                <a:ea typeface="楷体" panose="02010609060101010101" charset="-122"/>
                <a:cs typeface="+mn-ea"/>
                <a:sym typeface="+mn-ea"/>
              </a:rPr>
              <a:t>biClrImportant</a:t>
            </a:r>
            <a:r>
              <a:rPr lang="en-US" altLang="zh-CN" sz="2200" dirty="0">
                <a:latin typeface="Times New Roman" panose="02020603050405020304" charset="0"/>
                <a:ea typeface="楷体" panose="02010609060101010101" charset="-122"/>
                <a:cs typeface="+mn-ea"/>
                <a:sym typeface="+mn-ea"/>
              </a:rPr>
              <a:t>; 	</a:t>
            </a:r>
            <a:r>
              <a:rPr lang="zh-CN" altLang="en-US" sz="2200" dirty="0">
                <a:latin typeface="Times New Roman" panose="02020603050405020304" charset="0"/>
                <a:ea typeface="楷体" panose="02010609060101010101" charset="-122"/>
                <a:cs typeface="+mn-ea"/>
                <a:sym typeface="+mn-ea"/>
              </a:rPr>
              <a:t>位图中重要的颜色数</a:t>
            </a:r>
            <a:endParaRPr lang="zh-CN" altLang="en-US" sz="2200" strike="noStrike" noProof="1">
              <a:latin typeface="Times New Roman" panose="02020603050405020304" charset="0"/>
              <a:ea typeface="楷体" panose="02010609060101010101" charset="-122"/>
              <a:cs typeface="+mn-ea"/>
              <a:sym typeface="+mn-ea"/>
            </a:endParaRPr>
          </a:p>
          <a:p>
            <a:pPr lvl="0" indent="0" fontAlgn="base">
              <a:lnSpc>
                <a:spcPct val="110000"/>
              </a:lnSpc>
            </a:pPr>
            <a:r>
              <a:rPr lang="en-US" altLang="zh-CN" sz="2200" dirty="0">
                <a:latin typeface="Times New Roman" panose="02020603050405020304" charset="0"/>
                <a:ea typeface="楷体" panose="02010609060101010101" charset="-122"/>
                <a:cs typeface="+mn-ea"/>
                <a:sym typeface="+mn-ea"/>
              </a:rPr>
              <a:t>}BITMAPINFOHEADER; </a:t>
            </a:r>
          </a:p>
        </p:txBody>
      </p:sp>
      <p:sp>
        <p:nvSpPr>
          <p:cNvPr id="4" name="灯片编号占位符 3"/>
          <p:cNvSpPr>
            <a:spLocks noGrp="1"/>
          </p:cNvSpPr>
          <p:nvPr>
            <p:ph type="sldNum" sz="quarter" idx="12"/>
          </p:nvPr>
        </p:nvSpPr>
        <p:spPr/>
        <p:txBody>
          <a:bodyPr/>
          <a:lstStyle/>
          <a:p>
            <a:fld id="{B6F15528-21DE-4FAA-801E-634DDDAF4B2B}" type="slidenum">
              <a:rPr/>
              <a:t>124</a:t>
            </a:fld>
            <a:endParaRPr/>
          </a:p>
        </p:txBody>
      </p:sp>
      <p:sp>
        <p:nvSpPr>
          <p:cNvPr id="6" name="文本框 5"/>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7" name="object 9"/>
          <p:cNvSpPr txBox="1">
            <a:spLocks/>
          </p:cNvSpPr>
          <p:nvPr/>
        </p:nvSpPr>
        <p:spPr>
          <a:xfrm>
            <a:off x="145206" y="1616196"/>
            <a:ext cx="9621094" cy="803973"/>
          </a:xfrm>
          <a:prstGeom prst="rect">
            <a:avLst/>
          </a:prstGeom>
          <a:noFill/>
          <a:ln w="9525">
            <a:noFill/>
          </a:ln>
        </p:spPr>
        <p:txBody>
          <a:bodyPr vert="horz" wrap="square" lIns="0" tIns="36947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83185" algn="l"/>
            <a:r>
              <a:rPr lang="en-US" altLang="zh-CN" sz="2800" b="1" spc="-15" dirty="0" smtClean="0">
                <a:solidFill>
                  <a:srgbClr val="FF0000"/>
                </a:solidFill>
                <a:latin typeface="Times New Roman" panose="02020603050405020304" charset="0"/>
                <a:ea typeface="宋体" panose="02010600030101010101" pitchFamily="2" charset="-122"/>
                <a:cs typeface="新宋体" panose="02010609030101010101" charset="-122"/>
                <a:sym typeface="+mn-ea"/>
              </a:rPr>
              <a:t>BMP</a:t>
            </a:r>
            <a:r>
              <a:rPr lang="zh-CN" altLang="en-US" sz="2800" b="1" spc="-15" dirty="0">
                <a:solidFill>
                  <a:srgbClr val="FF0000"/>
                </a:solidFill>
                <a:latin typeface="Times New Roman" panose="02020603050405020304" charset="0"/>
                <a:ea typeface="宋体" panose="02010600030101010101" pitchFamily="2" charset="-122"/>
                <a:cs typeface="新宋体" panose="02010609030101010101" charset="-122"/>
                <a:sym typeface="+mn-ea"/>
              </a:rPr>
              <a:t>格式</a:t>
            </a:r>
            <a:r>
              <a:rPr lang="en-US" altLang="zh-CN" sz="2800" b="1" spc="-15" dirty="0">
                <a:solidFill>
                  <a:srgbClr val="FF0000"/>
                </a:solidFill>
                <a:latin typeface="Times New Roman" panose="02020603050405020304" charset="0"/>
                <a:ea typeface="宋体" panose="02010600030101010101" pitchFamily="2" charset="-122"/>
                <a:cs typeface="新宋体" panose="02010609030101010101" charset="-122"/>
                <a:sym typeface="+mn-ea"/>
              </a:rPr>
              <a:t>——</a:t>
            </a:r>
            <a:r>
              <a:rPr lang="en-US" altLang="zh-CN" sz="2400" b="1" spc="-15" dirty="0">
                <a:solidFill>
                  <a:srgbClr val="FF0000"/>
                </a:solidFill>
                <a:latin typeface="Times New Roman" panose="02020603050405020304" charset="0"/>
                <a:ea typeface="宋体" panose="02010600030101010101" pitchFamily="2" charset="-122"/>
                <a:cs typeface="新宋体" panose="02010609030101010101" charset="-122"/>
                <a:sym typeface="+mn-ea"/>
              </a:rPr>
              <a:t>2.</a:t>
            </a:r>
            <a:r>
              <a:rPr lang="zh-CN" altLang="en-US" sz="2400" b="1" spc="-15" dirty="0">
                <a:solidFill>
                  <a:srgbClr val="FF0000"/>
                </a:solidFill>
                <a:latin typeface="Times New Roman" panose="02020603050405020304" charset="0"/>
                <a:ea typeface="宋体" panose="02010600030101010101" pitchFamily="2" charset="-122"/>
                <a:cs typeface="新宋体" panose="02010609030101010101" charset="-122"/>
                <a:sym typeface="+mn-ea"/>
              </a:rPr>
              <a:t>位图信息头</a:t>
            </a:r>
            <a:r>
              <a:rPr lang="en-US" altLang="zh-CN" sz="2400" b="1" spc="-15" dirty="0">
                <a:solidFill>
                  <a:srgbClr val="FF0000"/>
                </a:solidFill>
                <a:latin typeface="Times New Roman" panose="02020603050405020304" charset="0"/>
                <a:ea typeface="宋体" panose="02010600030101010101" pitchFamily="2" charset="-122"/>
                <a:cs typeface="新宋体" panose="02010609030101010101" charset="-122"/>
                <a:sym typeface="+mn-ea"/>
              </a:rPr>
              <a:t>BITMAPINFORMATION</a:t>
            </a:r>
            <a:endParaRPr lang="zh-CN" altLang="en-US" sz="2800" b="1" spc="-15" dirty="0">
              <a:solidFill>
                <a:srgbClr val="FF0000"/>
              </a:solidFill>
              <a:latin typeface="Times New Roman" panose="02020603050405020304" charset="0"/>
              <a:ea typeface="宋体" panose="02010600030101010101" pitchFamily="2" charset="-122"/>
              <a:cs typeface="新宋体" panose="02010609030101010101" charset="-122"/>
            </a:endParaRPr>
          </a:p>
        </p:txBody>
      </p:sp>
      <p:sp>
        <p:nvSpPr>
          <p:cNvPr id="8" name="object 6"/>
          <p:cNvSpPr/>
          <p:nvPr/>
        </p:nvSpPr>
        <p:spPr>
          <a:xfrm>
            <a:off x="8107400" y="3410941"/>
            <a:ext cx="2114550" cy="2181860"/>
          </a:xfrm>
          <a:prstGeom prst="rect">
            <a:avLst/>
          </a:prstGeom>
          <a:blipFill>
            <a:blip r:embed="rId2" cstate="print"/>
            <a:stretch>
              <a:fillRect/>
            </a:stretch>
          </a:blipFill>
        </p:spPr>
        <p:txBody>
          <a:bodyPr wrap="square" lIns="0" tIns="0" rIns="0" bIns="0" rtlCol="0"/>
          <a:lstStyle/>
          <a:p>
            <a:endParaRPr>
              <a:latin typeface="Times New Roman" panose="0202060305040502030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6373" y="2562225"/>
            <a:ext cx="7878308" cy="3896451"/>
          </a:xfrm>
          <a:prstGeom prst="rect">
            <a:avLst/>
          </a:prstGeom>
          <a:noFill/>
        </p:spPr>
        <p:txBody>
          <a:bodyPr wrap="square" rtlCol="0" anchor="t">
            <a:spAutoFit/>
          </a:bodyPr>
          <a:lstStyle/>
          <a:p>
            <a:pPr lvl="0" indent="0">
              <a:lnSpc>
                <a:spcPct val="125000"/>
              </a:lnSpc>
            </a:pPr>
            <a:r>
              <a:rPr lang="en-US" altLang="zh-CN" sz="2400" dirty="0" err="1">
                <a:latin typeface="Times New Roman" panose="02020603050405020304" charset="0"/>
                <a:ea typeface="宋体" panose="02010600030101010101" pitchFamily="2" charset="-122"/>
                <a:sym typeface="+mn-ea"/>
              </a:rPr>
              <a:t>biBitCount</a:t>
            </a:r>
            <a:r>
              <a:rPr lang="zh-CN" altLang="en-US" sz="2400" dirty="0">
                <a:latin typeface="Times New Roman" panose="02020603050405020304" charset="0"/>
                <a:ea typeface="宋体" panose="02010600030101010101" pitchFamily="2" charset="-122"/>
                <a:sym typeface="+mn-ea"/>
              </a:rPr>
              <a:t>用于指定表示每个像素所需的比特位数，其值是</a:t>
            </a:r>
            <a:r>
              <a:rPr lang="en-US" altLang="zh-CN" sz="2400" dirty="0">
                <a:latin typeface="Times New Roman" panose="02020603050405020304" charset="0"/>
                <a:ea typeface="宋体" panose="02010600030101010101" pitchFamily="2" charset="-122"/>
                <a:sym typeface="+mn-ea"/>
              </a:rPr>
              <a:t>1</a:t>
            </a:r>
            <a:r>
              <a:rPr lang="zh-CN" altLang="en-US" sz="2400" dirty="0">
                <a:latin typeface="Times New Roman" panose="02020603050405020304" charset="0"/>
                <a:ea typeface="宋体" panose="02010600030101010101" pitchFamily="2" charset="-122"/>
                <a:sym typeface="+mn-ea"/>
              </a:rPr>
              <a:t>、</a:t>
            </a:r>
            <a:r>
              <a:rPr lang="en-US" altLang="zh-CN" sz="2400" dirty="0">
                <a:latin typeface="Times New Roman" panose="02020603050405020304" charset="0"/>
                <a:ea typeface="宋体" panose="02010600030101010101" pitchFamily="2" charset="-122"/>
                <a:sym typeface="+mn-ea"/>
              </a:rPr>
              <a:t>4</a:t>
            </a:r>
            <a:r>
              <a:rPr lang="zh-CN" altLang="en-US" sz="2400" dirty="0">
                <a:latin typeface="Times New Roman" panose="02020603050405020304" charset="0"/>
                <a:ea typeface="宋体" panose="02010600030101010101" pitchFamily="2" charset="-122"/>
                <a:sym typeface="+mn-ea"/>
              </a:rPr>
              <a:t>、</a:t>
            </a:r>
            <a:r>
              <a:rPr lang="en-US" altLang="zh-CN" sz="2400" dirty="0">
                <a:latin typeface="Times New Roman" panose="02020603050405020304" charset="0"/>
                <a:ea typeface="宋体" panose="02010600030101010101" pitchFamily="2" charset="-122"/>
                <a:sym typeface="+mn-ea"/>
              </a:rPr>
              <a:t>8</a:t>
            </a:r>
            <a:r>
              <a:rPr lang="zh-CN" altLang="en-US" sz="2400" dirty="0">
                <a:latin typeface="Times New Roman" panose="02020603050405020304" charset="0"/>
                <a:ea typeface="宋体" panose="02010600030101010101" pitchFamily="2" charset="-122"/>
                <a:sym typeface="+mn-ea"/>
              </a:rPr>
              <a:t>或</a:t>
            </a:r>
            <a:r>
              <a:rPr lang="en-US" altLang="zh-CN" sz="2400" dirty="0">
                <a:latin typeface="Times New Roman" panose="02020603050405020304" charset="0"/>
                <a:ea typeface="宋体" panose="02010600030101010101" pitchFamily="2" charset="-122"/>
                <a:sym typeface="+mn-ea"/>
              </a:rPr>
              <a:t>24</a:t>
            </a:r>
            <a:r>
              <a:rPr lang="zh-CN" altLang="en-US" sz="2400" dirty="0">
                <a:latin typeface="Times New Roman" panose="02020603050405020304" charset="0"/>
                <a:ea typeface="宋体" panose="02010600030101010101" pitchFamily="2" charset="-122"/>
                <a:sym typeface="+mn-ea"/>
              </a:rPr>
              <a:t>之一。</a:t>
            </a:r>
          </a:p>
          <a:p>
            <a:pPr lvl="0" indent="0">
              <a:lnSpc>
                <a:spcPct val="130000"/>
              </a:lnSpc>
            </a:pPr>
            <a:r>
              <a:rPr lang="zh-CN" altLang="en-US" sz="2400" dirty="0">
                <a:latin typeface="Times New Roman" panose="02020603050405020304" charset="0"/>
                <a:ea typeface="宋体" panose="02010600030101010101" pitchFamily="2" charset="-122"/>
                <a:sym typeface="+mn-ea"/>
              </a:rPr>
              <a:t>    为</a:t>
            </a:r>
            <a:r>
              <a:rPr lang="en-US" altLang="zh-CN" sz="2400" dirty="0">
                <a:latin typeface="Times New Roman" panose="02020603050405020304" charset="0"/>
                <a:ea typeface="宋体" panose="02010600030101010101" pitchFamily="2" charset="-122"/>
                <a:sym typeface="+mn-ea"/>
              </a:rPr>
              <a:t>1</a:t>
            </a:r>
            <a:r>
              <a:rPr lang="zh-CN" altLang="en-US" sz="2400" dirty="0">
                <a:latin typeface="Times New Roman" panose="02020603050405020304" charset="0"/>
                <a:ea typeface="宋体" panose="02010600030101010101" pitchFamily="2" charset="-122"/>
                <a:sym typeface="+mn-ea"/>
              </a:rPr>
              <a:t>时，说明位图文件表示的是一幅二色黑白图像。</a:t>
            </a:r>
          </a:p>
          <a:p>
            <a:pPr lvl="0" indent="0">
              <a:lnSpc>
                <a:spcPct val="130000"/>
              </a:lnSpc>
            </a:pPr>
            <a:r>
              <a:rPr lang="zh-CN" altLang="en-US" sz="2400" dirty="0">
                <a:latin typeface="Times New Roman" panose="02020603050405020304" charset="0"/>
                <a:ea typeface="宋体" panose="02010600030101010101" pitchFamily="2" charset="-122"/>
                <a:sym typeface="+mn-ea"/>
              </a:rPr>
              <a:t>    为</a:t>
            </a:r>
            <a:r>
              <a:rPr lang="en-US" altLang="zh-CN" sz="2400" dirty="0">
                <a:latin typeface="Times New Roman" panose="02020603050405020304" charset="0"/>
                <a:ea typeface="宋体" panose="02010600030101010101" pitchFamily="2" charset="-122"/>
                <a:sym typeface="+mn-ea"/>
              </a:rPr>
              <a:t>4</a:t>
            </a:r>
            <a:r>
              <a:rPr lang="zh-CN" altLang="en-US" sz="2400" dirty="0">
                <a:latin typeface="Times New Roman" panose="02020603050405020304" charset="0"/>
                <a:ea typeface="宋体" panose="02010600030101010101" pitchFamily="2" charset="-122"/>
                <a:sym typeface="+mn-ea"/>
              </a:rPr>
              <a:t>时，说明位图文件表示的是一幅</a:t>
            </a:r>
            <a:r>
              <a:rPr lang="en-US" altLang="zh-CN" sz="2400" dirty="0">
                <a:latin typeface="Times New Roman" panose="02020603050405020304" charset="0"/>
                <a:ea typeface="宋体" panose="02010600030101010101" pitchFamily="2" charset="-122"/>
                <a:sym typeface="+mn-ea"/>
              </a:rPr>
              <a:t>16</a:t>
            </a:r>
            <a:r>
              <a:rPr lang="zh-CN" altLang="en-US" sz="2400" dirty="0">
                <a:latin typeface="Times New Roman" panose="02020603050405020304" charset="0"/>
                <a:ea typeface="宋体" panose="02010600030101010101" pitchFamily="2" charset="-122"/>
                <a:sym typeface="+mn-ea"/>
              </a:rPr>
              <a:t>色图像。</a:t>
            </a:r>
          </a:p>
          <a:p>
            <a:pPr lvl="0" indent="0">
              <a:lnSpc>
                <a:spcPct val="130000"/>
              </a:lnSpc>
            </a:pPr>
            <a:r>
              <a:rPr lang="zh-CN" altLang="en-US" sz="2400" dirty="0">
                <a:latin typeface="Times New Roman" panose="02020603050405020304" charset="0"/>
                <a:ea typeface="宋体" panose="02010600030101010101" pitchFamily="2" charset="-122"/>
                <a:sym typeface="+mn-ea"/>
              </a:rPr>
              <a:t>    为</a:t>
            </a:r>
            <a:r>
              <a:rPr lang="en-US" altLang="zh-CN" sz="2400" dirty="0">
                <a:latin typeface="Times New Roman" panose="02020603050405020304" charset="0"/>
                <a:ea typeface="宋体" panose="02010600030101010101" pitchFamily="2" charset="-122"/>
                <a:sym typeface="+mn-ea"/>
              </a:rPr>
              <a:t>8</a:t>
            </a:r>
            <a:r>
              <a:rPr lang="zh-CN" altLang="en-US" sz="2400" dirty="0">
                <a:latin typeface="Times New Roman" panose="02020603050405020304" charset="0"/>
                <a:ea typeface="宋体" panose="02010600030101010101" pitchFamily="2" charset="-122"/>
                <a:sym typeface="+mn-ea"/>
              </a:rPr>
              <a:t>时，说明位图文件表示的是一幅</a:t>
            </a:r>
            <a:r>
              <a:rPr lang="en-US" altLang="zh-CN" sz="2400" dirty="0">
                <a:latin typeface="Times New Roman" panose="02020603050405020304" charset="0"/>
                <a:ea typeface="宋体" panose="02010600030101010101" pitchFamily="2" charset="-122"/>
                <a:sym typeface="+mn-ea"/>
              </a:rPr>
              <a:t>256</a:t>
            </a:r>
            <a:r>
              <a:rPr lang="zh-CN" altLang="en-US" sz="2400" dirty="0">
                <a:latin typeface="Times New Roman" panose="02020603050405020304" charset="0"/>
                <a:ea typeface="宋体" panose="02010600030101010101" pitchFamily="2" charset="-122"/>
                <a:sym typeface="+mn-ea"/>
              </a:rPr>
              <a:t>色图像。</a:t>
            </a:r>
          </a:p>
          <a:p>
            <a:pPr lvl="0" indent="0">
              <a:lnSpc>
                <a:spcPct val="130000"/>
              </a:lnSpc>
            </a:pPr>
            <a:r>
              <a:rPr lang="zh-CN" altLang="en-US" sz="2400" dirty="0">
                <a:latin typeface="Times New Roman" panose="02020603050405020304" charset="0"/>
                <a:ea typeface="宋体" panose="02010600030101010101" pitchFamily="2" charset="-122"/>
                <a:sym typeface="+mn-ea"/>
              </a:rPr>
              <a:t>    为</a:t>
            </a:r>
            <a:r>
              <a:rPr lang="en-US" altLang="zh-CN" sz="2400" dirty="0">
                <a:latin typeface="Times New Roman" panose="02020603050405020304" charset="0"/>
                <a:ea typeface="宋体" panose="02010600030101010101" pitchFamily="2" charset="-122"/>
                <a:sym typeface="+mn-ea"/>
              </a:rPr>
              <a:t>24</a:t>
            </a:r>
            <a:r>
              <a:rPr lang="zh-CN" altLang="en-US" sz="2400" dirty="0">
                <a:latin typeface="Times New Roman" panose="02020603050405020304" charset="0"/>
                <a:ea typeface="宋体" panose="02010600030101010101" pitchFamily="2" charset="-122"/>
                <a:sym typeface="+mn-ea"/>
              </a:rPr>
              <a:t>时，说明位图文件表示的是一幅最多有</a:t>
            </a:r>
            <a:r>
              <a:rPr lang="en-US" altLang="zh-CN" sz="2400" dirty="0">
                <a:latin typeface="Times New Roman" panose="02020603050405020304" charset="0"/>
                <a:ea typeface="宋体" panose="02010600030101010101" pitchFamily="2" charset="-122"/>
                <a:sym typeface="+mn-ea"/>
              </a:rPr>
              <a:t>2</a:t>
            </a:r>
            <a:r>
              <a:rPr lang="en-US" altLang="zh-CN" sz="2400" baseline="30000" dirty="0">
                <a:latin typeface="Times New Roman" panose="02020603050405020304" charset="0"/>
                <a:ea typeface="宋体" panose="02010600030101010101" pitchFamily="2" charset="-122"/>
                <a:sym typeface="+mn-ea"/>
              </a:rPr>
              <a:t>24</a:t>
            </a:r>
            <a:r>
              <a:rPr lang="en-US" altLang="zh-CN" sz="2400" dirty="0">
                <a:latin typeface="Times New Roman" panose="02020603050405020304" charset="0"/>
                <a:ea typeface="宋体" panose="02010600030101010101" pitchFamily="2" charset="-122"/>
                <a:sym typeface="+mn-ea"/>
              </a:rPr>
              <a:t>=16777216</a:t>
            </a:r>
            <a:r>
              <a:rPr lang="zh-CN" altLang="en-US" sz="2400" dirty="0">
                <a:latin typeface="Times New Roman" panose="02020603050405020304" charset="0"/>
                <a:ea typeface="宋体" panose="02010600030101010101" pitchFamily="2" charset="-122"/>
                <a:sym typeface="+mn-ea"/>
              </a:rPr>
              <a:t>种颜色的图像。位图数据阵列中的每</a:t>
            </a:r>
            <a:r>
              <a:rPr lang="en-US" altLang="zh-CN" sz="2400" dirty="0">
                <a:latin typeface="Times New Roman" panose="02020603050405020304" charset="0"/>
                <a:ea typeface="宋体" panose="02010600030101010101" pitchFamily="2" charset="-122"/>
                <a:sym typeface="+mn-ea"/>
              </a:rPr>
              <a:t>3</a:t>
            </a:r>
            <a:r>
              <a:rPr lang="zh-CN" altLang="en-US" sz="2400" dirty="0">
                <a:latin typeface="Times New Roman" panose="02020603050405020304" charset="0"/>
                <a:ea typeface="宋体" panose="02010600030101010101" pitchFamily="2" charset="-122"/>
                <a:sym typeface="+mn-ea"/>
              </a:rPr>
              <a:t>个字节表示一个像素。 </a:t>
            </a:r>
          </a:p>
        </p:txBody>
      </p:sp>
      <p:sp>
        <p:nvSpPr>
          <p:cNvPr id="3" name="灯片编号占位符 2"/>
          <p:cNvSpPr>
            <a:spLocks noGrp="1"/>
          </p:cNvSpPr>
          <p:nvPr>
            <p:ph type="sldNum" sz="quarter" idx="12"/>
          </p:nvPr>
        </p:nvSpPr>
        <p:spPr/>
        <p:txBody>
          <a:bodyPr/>
          <a:lstStyle/>
          <a:p>
            <a:fld id="{B6F15528-21DE-4FAA-801E-634DDDAF4B2B}" type="slidenum">
              <a:rPr/>
              <a:t>125</a:t>
            </a:fld>
            <a:endParaRPr/>
          </a:p>
        </p:txBody>
      </p:sp>
      <p:sp>
        <p:nvSpPr>
          <p:cNvPr id="8" name="文本框 7"/>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9" name="object 9"/>
          <p:cNvSpPr txBox="1">
            <a:spLocks/>
          </p:cNvSpPr>
          <p:nvPr/>
        </p:nvSpPr>
        <p:spPr>
          <a:xfrm>
            <a:off x="145206" y="1616196"/>
            <a:ext cx="9621094" cy="803973"/>
          </a:xfrm>
          <a:prstGeom prst="rect">
            <a:avLst/>
          </a:prstGeom>
          <a:noFill/>
          <a:ln w="9525">
            <a:noFill/>
          </a:ln>
        </p:spPr>
        <p:txBody>
          <a:bodyPr vert="horz" wrap="square" lIns="0" tIns="36947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83185" algn="l"/>
            <a:r>
              <a:rPr lang="en-US" altLang="zh-CN" sz="2800" b="1" spc="-15" dirty="0" smtClean="0">
                <a:solidFill>
                  <a:srgbClr val="FF0000"/>
                </a:solidFill>
                <a:latin typeface="Times New Roman" panose="02020603050405020304" charset="0"/>
                <a:ea typeface="宋体" panose="02010600030101010101" pitchFamily="2" charset="-122"/>
                <a:cs typeface="新宋体" panose="02010609030101010101" charset="-122"/>
                <a:sym typeface="+mn-ea"/>
              </a:rPr>
              <a:t>BMP</a:t>
            </a:r>
            <a:r>
              <a:rPr lang="zh-CN" altLang="en-US" sz="2800" b="1" spc="-15" dirty="0">
                <a:solidFill>
                  <a:srgbClr val="FF0000"/>
                </a:solidFill>
                <a:latin typeface="Times New Roman" panose="02020603050405020304" charset="0"/>
                <a:ea typeface="宋体" panose="02010600030101010101" pitchFamily="2" charset="-122"/>
                <a:cs typeface="新宋体" panose="02010609030101010101" charset="-122"/>
                <a:sym typeface="+mn-ea"/>
              </a:rPr>
              <a:t>格式</a:t>
            </a:r>
            <a:r>
              <a:rPr lang="en-US" altLang="zh-CN" sz="2800" b="1" spc="-15" dirty="0">
                <a:solidFill>
                  <a:srgbClr val="FF0000"/>
                </a:solidFill>
                <a:latin typeface="Times New Roman" panose="02020603050405020304" charset="0"/>
                <a:ea typeface="宋体" panose="02010600030101010101" pitchFamily="2" charset="-122"/>
                <a:cs typeface="新宋体" panose="02010609030101010101" charset="-122"/>
                <a:sym typeface="+mn-ea"/>
              </a:rPr>
              <a:t>——</a:t>
            </a:r>
            <a:r>
              <a:rPr lang="en-US" altLang="zh-CN" sz="2400" b="1" spc="-15" dirty="0">
                <a:solidFill>
                  <a:srgbClr val="FF0000"/>
                </a:solidFill>
                <a:latin typeface="Times New Roman" panose="02020603050405020304" charset="0"/>
                <a:ea typeface="宋体" panose="02010600030101010101" pitchFamily="2" charset="-122"/>
                <a:cs typeface="新宋体" panose="02010609030101010101" charset="-122"/>
                <a:sym typeface="+mn-ea"/>
              </a:rPr>
              <a:t>2.</a:t>
            </a:r>
            <a:r>
              <a:rPr lang="zh-CN" altLang="en-US" sz="2400" b="1" spc="-15" dirty="0">
                <a:solidFill>
                  <a:srgbClr val="FF0000"/>
                </a:solidFill>
                <a:latin typeface="Times New Roman" panose="02020603050405020304" charset="0"/>
                <a:ea typeface="宋体" panose="02010600030101010101" pitchFamily="2" charset="-122"/>
                <a:cs typeface="新宋体" panose="02010609030101010101" charset="-122"/>
                <a:sym typeface="+mn-ea"/>
              </a:rPr>
              <a:t>位图信息头</a:t>
            </a:r>
            <a:r>
              <a:rPr lang="en-US" altLang="zh-CN" sz="2400" b="1" spc="-15" dirty="0">
                <a:solidFill>
                  <a:srgbClr val="FF0000"/>
                </a:solidFill>
                <a:latin typeface="Times New Roman" panose="02020603050405020304" charset="0"/>
                <a:ea typeface="宋体" panose="02010600030101010101" pitchFamily="2" charset="-122"/>
                <a:cs typeface="新宋体" panose="02010609030101010101" charset="-122"/>
                <a:sym typeface="+mn-ea"/>
              </a:rPr>
              <a:t>BITMAPINFORMATION</a:t>
            </a:r>
            <a:endParaRPr lang="zh-CN" altLang="en-US" sz="2800" b="1" spc="-15" dirty="0">
              <a:solidFill>
                <a:srgbClr val="FF0000"/>
              </a:solidFill>
              <a:latin typeface="Times New Roman" panose="02020603050405020304" charset="0"/>
              <a:ea typeface="宋体" panose="02010600030101010101" pitchFamily="2" charset="-122"/>
              <a:cs typeface="新宋体" panose="02010609030101010101" charset="-122"/>
            </a:endParaRPr>
          </a:p>
        </p:txBody>
      </p:sp>
      <p:sp>
        <p:nvSpPr>
          <p:cNvPr id="10" name="object 6"/>
          <p:cNvSpPr/>
          <p:nvPr/>
        </p:nvSpPr>
        <p:spPr>
          <a:xfrm>
            <a:off x="8107400" y="3410941"/>
            <a:ext cx="2114550" cy="2181860"/>
          </a:xfrm>
          <a:prstGeom prst="rect">
            <a:avLst/>
          </a:prstGeom>
          <a:blipFill>
            <a:blip r:embed="rId2" cstate="print"/>
            <a:stretch>
              <a:fillRect/>
            </a:stretch>
          </a:blipFill>
        </p:spPr>
        <p:txBody>
          <a:bodyPr wrap="square" lIns="0" tIns="0" rIns="0" bIns="0" rtlCol="0"/>
          <a:lstStyle/>
          <a:p>
            <a:endParaRPr>
              <a:latin typeface="Times New Roman" panose="02020603050405020304"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172017" y="6400501"/>
            <a:ext cx="8910955" cy="731520"/>
          </a:xfrm>
          <a:prstGeom prst="rect">
            <a:avLst/>
          </a:prstGeom>
        </p:spPr>
        <p:txBody>
          <a:bodyPr vert="horz" wrap="square" lIns="0" tIns="0" rIns="0" bIns="0" rtlCol="0">
            <a:spAutoFit/>
          </a:bodyPr>
          <a:lstStyle/>
          <a:p>
            <a:pPr marL="31750" indent="0">
              <a:lnSpc>
                <a:spcPct val="100000"/>
              </a:lnSpc>
            </a:pPr>
            <a:r>
              <a:rPr sz="2400" spc="-5" dirty="0">
                <a:latin typeface="Times New Roman" panose="02020603050405020304" charset="0"/>
                <a:cs typeface="新宋体" panose="02010609030101010101" charset="-122"/>
              </a:rPr>
              <a:t>注：有些位图不需要调色板，如真彩色图</a:t>
            </a:r>
            <a:r>
              <a:rPr lang="zh-CN" sz="2400" spc="-5" dirty="0">
                <a:latin typeface="Times New Roman" panose="02020603050405020304" charset="0"/>
                <a:cs typeface="新宋体" panose="02010609030101010101" charset="-122"/>
              </a:rPr>
              <a:t>的</a:t>
            </a:r>
            <a:r>
              <a:rPr sz="2400" spc="-5" dirty="0">
                <a:latin typeface="Times New Roman" panose="02020603050405020304" charset="0"/>
                <a:cs typeface="新宋体" panose="02010609030101010101" charset="-122"/>
              </a:rPr>
              <a:t>BITMAPINFOHEADER后面直接是位图数据</a:t>
            </a:r>
          </a:p>
        </p:txBody>
      </p:sp>
      <p:sp>
        <p:nvSpPr>
          <p:cNvPr id="11" name="文本框 10"/>
          <p:cNvSpPr txBox="1"/>
          <p:nvPr/>
        </p:nvSpPr>
        <p:spPr>
          <a:xfrm>
            <a:off x="73659" y="2614849"/>
            <a:ext cx="10085071" cy="3785652"/>
          </a:xfrm>
          <a:prstGeom prst="rect">
            <a:avLst/>
          </a:prstGeom>
          <a:noFill/>
        </p:spPr>
        <p:txBody>
          <a:bodyPr wrap="square" rtlCol="0" anchor="t">
            <a:spAutoFit/>
          </a:bodyPr>
          <a:lstStyle/>
          <a:p>
            <a:pPr lvl="0" indent="0">
              <a:lnSpc>
                <a:spcPct val="100000"/>
              </a:lnSpc>
            </a:pPr>
            <a:r>
              <a:rPr lang="zh-CN" altLang="en-US" sz="2400" b="1" dirty="0">
                <a:latin typeface="Times New Roman" panose="02020603050405020304" charset="0"/>
                <a:ea typeface="宋体" panose="02010600030101010101" pitchFamily="2" charset="-122"/>
                <a:sym typeface="+mn-ea"/>
              </a:rPr>
              <a:t>调色板是一个具有与该位图的颜色数目相同的颜色表项组成的颜色表，每个颜色表项占4个字节，构成一个RGBQUAD结构，其定义如下：</a:t>
            </a:r>
          </a:p>
          <a:p>
            <a:pPr lvl="0" indent="0">
              <a:lnSpc>
                <a:spcPct val="100000"/>
              </a:lnSpc>
            </a:pPr>
            <a:r>
              <a:rPr lang="zh-CN" altLang="en-US" sz="2400" b="1" dirty="0">
                <a:latin typeface="Times New Roman" panose="02020603050405020304" charset="0"/>
                <a:ea typeface="仿宋" panose="02010609060101010101" charset="-122"/>
                <a:sym typeface="+mn-ea"/>
              </a:rPr>
              <a:t>typedef struct</a:t>
            </a:r>
          </a:p>
          <a:p>
            <a:pPr lvl="0" indent="0">
              <a:lnSpc>
                <a:spcPct val="100000"/>
              </a:lnSpc>
            </a:pPr>
            <a:r>
              <a:rPr lang="zh-CN" altLang="en-US" sz="2400" b="1" dirty="0">
                <a:latin typeface="Times New Roman" panose="02020603050405020304" charset="0"/>
                <a:ea typeface="仿宋" panose="02010609060101010101" charset="-122"/>
                <a:sym typeface="+mn-ea"/>
              </a:rPr>
              <a:t>{</a:t>
            </a:r>
          </a:p>
          <a:p>
            <a:pPr lvl="0" indent="0">
              <a:lnSpc>
                <a:spcPct val="100000"/>
              </a:lnSpc>
            </a:pPr>
            <a:r>
              <a:rPr lang="zh-CN" altLang="en-US" sz="2400" b="1" dirty="0">
                <a:latin typeface="Times New Roman" panose="02020603050405020304" charset="0"/>
                <a:ea typeface="仿宋" panose="02010609060101010101" charset="-122"/>
                <a:sym typeface="+mn-ea"/>
              </a:rPr>
              <a:t>                 BYTE   rgbBlue；        蓝色分量</a:t>
            </a:r>
          </a:p>
          <a:p>
            <a:pPr lvl="0" indent="0">
              <a:lnSpc>
                <a:spcPct val="100000"/>
              </a:lnSpc>
            </a:pPr>
            <a:r>
              <a:rPr lang="zh-CN" altLang="en-US" sz="2400" b="1" dirty="0">
                <a:latin typeface="Times New Roman" panose="02020603050405020304" charset="0"/>
                <a:ea typeface="仿宋" panose="02010609060101010101" charset="-122"/>
                <a:sym typeface="+mn-ea"/>
              </a:rPr>
              <a:t>                 BYTE   rgbGreen；     绿色分量</a:t>
            </a:r>
          </a:p>
          <a:p>
            <a:pPr lvl="0" indent="0">
              <a:lnSpc>
                <a:spcPct val="100000"/>
              </a:lnSpc>
            </a:pPr>
            <a:r>
              <a:rPr lang="zh-CN" altLang="en-US" sz="2400" b="1" dirty="0">
                <a:latin typeface="Times New Roman" panose="02020603050405020304" charset="0"/>
                <a:ea typeface="仿宋" panose="02010609060101010101" charset="-122"/>
                <a:sym typeface="+mn-ea"/>
              </a:rPr>
              <a:t>                 BYTE   rgbRed；         红色分量</a:t>
            </a:r>
          </a:p>
          <a:p>
            <a:pPr lvl="0" indent="0">
              <a:lnSpc>
                <a:spcPct val="100000"/>
              </a:lnSpc>
            </a:pPr>
            <a:r>
              <a:rPr lang="zh-CN" altLang="en-US" sz="2400" b="1" dirty="0">
                <a:latin typeface="Times New Roman" panose="02020603050405020304" charset="0"/>
                <a:ea typeface="仿宋" panose="02010609060101010101" charset="-122"/>
                <a:sym typeface="+mn-ea"/>
              </a:rPr>
              <a:t>                 BYTE   rgbReserved；保留字，约定为0</a:t>
            </a:r>
          </a:p>
          <a:p>
            <a:pPr lvl="0" indent="0">
              <a:lnSpc>
                <a:spcPct val="100000"/>
              </a:lnSpc>
            </a:pPr>
            <a:r>
              <a:rPr lang="zh-CN" altLang="en-US" sz="2400" b="1" dirty="0">
                <a:latin typeface="Times New Roman" panose="02020603050405020304" charset="0"/>
                <a:ea typeface="仿宋" panose="02010609060101010101" charset="-122"/>
                <a:sym typeface="+mn-ea"/>
              </a:rPr>
              <a:t>}</a:t>
            </a:r>
          </a:p>
          <a:p>
            <a:pPr lvl="0" indent="0">
              <a:lnSpc>
                <a:spcPct val="100000"/>
              </a:lnSpc>
            </a:pPr>
            <a:r>
              <a:rPr lang="zh-CN" altLang="en-US" sz="2400" b="1" dirty="0">
                <a:latin typeface="Times New Roman" panose="02020603050405020304" charset="0"/>
                <a:ea typeface="仿宋" panose="02010609060101010101" charset="-122"/>
                <a:sym typeface="+mn-ea"/>
              </a:rPr>
              <a:t>RGBQUAD； </a:t>
            </a:r>
          </a:p>
        </p:txBody>
      </p:sp>
      <p:sp>
        <p:nvSpPr>
          <p:cNvPr id="3" name="灯片编号占位符 2"/>
          <p:cNvSpPr>
            <a:spLocks noGrp="1"/>
          </p:cNvSpPr>
          <p:nvPr>
            <p:ph type="sldNum" sz="quarter" idx="12"/>
          </p:nvPr>
        </p:nvSpPr>
        <p:spPr/>
        <p:txBody>
          <a:bodyPr/>
          <a:lstStyle/>
          <a:p>
            <a:fld id="{B6F15528-21DE-4FAA-801E-634DDDAF4B2B}" type="slidenum">
              <a:rPr/>
              <a:t>126</a:t>
            </a:fld>
            <a:endParaRPr/>
          </a:p>
        </p:txBody>
      </p:sp>
      <p:sp>
        <p:nvSpPr>
          <p:cNvPr id="7" name="文本框 6"/>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8" name="object 9"/>
          <p:cNvSpPr txBox="1">
            <a:spLocks/>
          </p:cNvSpPr>
          <p:nvPr/>
        </p:nvSpPr>
        <p:spPr>
          <a:xfrm>
            <a:off x="145206" y="1616196"/>
            <a:ext cx="9621094" cy="803973"/>
          </a:xfrm>
          <a:prstGeom prst="rect">
            <a:avLst/>
          </a:prstGeom>
          <a:noFill/>
          <a:ln w="9525">
            <a:noFill/>
          </a:ln>
        </p:spPr>
        <p:txBody>
          <a:bodyPr vert="horz" wrap="square" lIns="0" tIns="36947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83185" algn="l"/>
            <a:r>
              <a:rPr lang="en-US" altLang="zh-CN" sz="2800" b="1" spc="-15" dirty="0" smtClean="0">
                <a:solidFill>
                  <a:srgbClr val="FF0000"/>
                </a:solidFill>
                <a:latin typeface="Times New Roman" panose="02020603050405020304" charset="0"/>
                <a:ea typeface="宋体" panose="02010600030101010101" pitchFamily="2" charset="-122"/>
                <a:cs typeface="新宋体" panose="02010609030101010101" charset="-122"/>
                <a:sym typeface="+mn-ea"/>
              </a:rPr>
              <a:t>BMP</a:t>
            </a:r>
            <a:r>
              <a:rPr lang="zh-CN" altLang="en-US" sz="2800" b="1" spc="-15" dirty="0">
                <a:solidFill>
                  <a:srgbClr val="FF0000"/>
                </a:solidFill>
                <a:latin typeface="Times New Roman" panose="02020603050405020304" charset="0"/>
                <a:ea typeface="宋体" panose="02010600030101010101" pitchFamily="2" charset="-122"/>
                <a:cs typeface="新宋体" panose="02010609030101010101" charset="-122"/>
                <a:sym typeface="+mn-ea"/>
              </a:rPr>
              <a:t>格式</a:t>
            </a:r>
            <a:r>
              <a:rPr lang="en-US" altLang="zh-CN" sz="2800" b="1" spc="-15" dirty="0" smtClean="0">
                <a:solidFill>
                  <a:srgbClr val="FF0000"/>
                </a:solidFill>
                <a:latin typeface="Times New Roman" panose="02020603050405020304" charset="0"/>
                <a:ea typeface="宋体" panose="02010600030101010101" pitchFamily="2" charset="-122"/>
                <a:cs typeface="新宋体" panose="02010609030101010101" charset="-122"/>
                <a:sym typeface="+mn-ea"/>
              </a:rPr>
              <a:t>——3.</a:t>
            </a:r>
            <a:r>
              <a:rPr lang="zh-CN" altLang="en-US" sz="2400" b="1" spc="-15" dirty="0" smtClean="0">
                <a:solidFill>
                  <a:srgbClr val="FF0000"/>
                </a:solidFill>
                <a:latin typeface="Times New Roman" panose="02020603050405020304" charset="0"/>
                <a:ea typeface="宋体" panose="02010600030101010101" pitchFamily="2" charset="-122"/>
                <a:cs typeface="新宋体" panose="02010609030101010101" charset="-122"/>
                <a:sym typeface="+mn-ea"/>
              </a:rPr>
              <a:t>调色板</a:t>
            </a:r>
            <a:endParaRPr lang="zh-CN" altLang="en-US" sz="2400" b="1" spc="-15" dirty="0">
              <a:solidFill>
                <a:srgbClr val="FF0000"/>
              </a:solidFill>
              <a:latin typeface="Times New Roman" panose="02020603050405020304" charset="0"/>
              <a:ea typeface="宋体" panose="02010600030101010101" pitchFamily="2" charset="-122"/>
              <a:cs typeface="新宋体" panose="02010609030101010101" charset="-122"/>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8363" y="2701834"/>
            <a:ext cx="10134600" cy="2145908"/>
          </a:xfrm>
          <a:prstGeom prst="rect">
            <a:avLst/>
          </a:prstGeom>
        </p:spPr>
        <p:txBody>
          <a:bodyPr vert="horz" wrap="square" lIns="0" tIns="0" rIns="0" bIns="0" rtlCol="0">
            <a:spAutoFit/>
          </a:bodyPr>
          <a:lstStyle/>
          <a:p>
            <a:pPr marL="469900" indent="-457200" fontAlgn="auto">
              <a:lnSpc>
                <a:spcPct val="150000"/>
              </a:lnSpc>
              <a:buClr>
                <a:srgbClr val="FF0000"/>
              </a:buClr>
              <a:buFont typeface="Wingdings" panose="05000000000000000000" charset="0"/>
              <a:buChar char="ü"/>
            </a:pPr>
            <a:r>
              <a:rPr sz="2400" b="1" spc="-15" dirty="0">
                <a:latin typeface="Times New Roman" panose="02020603050405020304" charset="0"/>
                <a:ea typeface="宋体" panose="02010600030101010101" pitchFamily="2" charset="-122"/>
                <a:cs typeface="新宋体" panose="02010609030101010101" charset="-122"/>
              </a:rPr>
              <a:t>对于2色位图，1位表示一个像素颜色， 所以一个字节表示8个像素</a:t>
            </a:r>
          </a:p>
          <a:p>
            <a:pPr marL="469900" indent="-457200" fontAlgn="auto">
              <a:lnSpc>
                <a:spcPct val="150000"/>
              </a:lnSpc>
              <a:buClr>
                <a:srgbClr val="FF0000"/>
              </a:buClr>
              <a:buFont typeface="Wingdings" panose="05000000000000000000" charset="0"/>
              <a:buChar char="ü"/>
            </a:pPr>
            <a:r>
              <a:rPr sz="2400" b="1" spc="-15" dirty="0">
                <a:latin typeface="Times New Roman" panose="02020603050405020304" charset="0"/>
                <a:ea typeface="宋体" panose="02010600030101010101" pitchFamily="2" charset="-122"/>
                <a:cs typeface="新宋体" panose="02010609030101010101" charset="-122"/>
              </a:rPr>
              <a:t>对于16色位图，4位表示一个像素颜色， 所以一个字节表示2个像素</a:t>
            </a:r>
          </a:p>
          <a:p>
            <a:pPr marL="469900" indent="-457200" fontAlgn="auto">
              <a:lnSpc>
                <a:spcPct val="150000"/>
              </a:lnSpc>
              <a:buClr>
                <a:srgbClr val="FF0000"/>
              </a:buClr>
              <a:buFont typeface="Wingdings" panose="05000000000000000000" charset="0"/>
              <a:buChar char="ü"/>
            </a:pPr>
            <a:r>
              <a:rPr sz="2400" b="1" spc="-15" dirty="0">
                <a:latin typeface="Times New Roman" panose="02020603050405020304" charset="0"/>
                <a:ea typeface="宋体" panose="02010600030101010101" pitchFamily="2" charset="-122"/>
                <a:cs typeface="新宋体" panose="02010609030101010101" charset="-122"/>
              </a:rPr>
              <a:t>对于256色位图，1个字节表示1个像素</a:t>
            </a:r>
          </a:p>
          <a:p>
            <a:pPr marL="469900" indent="-457200" fontAlgn="auto">
              <a:lnSpc>
                <a:spcPct val="150000"/>
              </a:lnSpc>
              <a:buClr>
                <a:srgbClr val="FF0000"/>
              </a:buClr>
              <a:buFont typeface="Wingdings" panose="05000000000000000000" charset="0"/>
              <a:buChar char="ü"/>
            </a:pPr>
            <a:r>
              <a:rPr sz="2400" b="1" spc="-15" dirty="0">
                <a:latin typeface="Times New Roman" panose="02020603050405020304" charset="0"/>
                <a:ea typeface="宋体" panose="02010600030101010101" pitchFamily="2" charset="-122"/>
                <a:cs typeface="新宋体" panose="02010609030101010101" charset="-122"/>
              </a:rPr>
              <a:t>对于真彩色图，3个字节表示一个像素</a:t>
            </a:r>
          </a:p>
        </p:txBody>
      </p:sp>
      <p:sp>
        <p:nvSpPr>
          <p:cNvPr id="3" name="文本框 2"/>
          <p:cNvSpPr txBox="1"/>
          <p:nvPr/>
        </p:nvSpPr>
        <p:spPr>
          <a:xfrm>
            <a:off x="155084" y="4924425"/>
            <a:ext cx="10174467" cy="1384995"/>
          </a:xfrm>
          <a:prstGeom prst="rect">
            <a:avLst/>
          </a:prstGeom>
          <a:noFill/>
        </p:spPr>
        <p:txBody>
          <a:bodyPr wrap="square" rtlCol="0" anchor="t">
            <a:spAutoFit/>
          </a:bodyPr>
          <a:lstStyle/>
          <a:p>
            <a:r>
              <a:rPr lang="zh-CN" altLang="en-US" sz="2800" b="1" dirty="0">
                <a:latin typeface="+mn-ea"/>
                <a:sym typeface="+mn-ea"/>
              </a:rPr>
              <a:t>图像的位图数据是按行存储的</a:t>
            </a:r>
            <a:r>
              <a:rPr lang="en-US" altLang="zh-CN" sz="2800" b="1" dirty="0">
                <a:latin typeface="+mn-ea"/>
                <a:sym typeface="+mn-ea"/>
              </a:rPr>
              <a:t>(</a:t>
            </a:r>
            <a:r>
              <a:rPr lang="zh-CN" altLang="en-US" sz="2800" b="1" dirty="0">
                <a:latin typeface="+mn-ea"/>
                <a:sym typeface="+mn-ea"/>
              </a:rPr>
              <a:t>按行从下到上、从左到右排列的</a:t>
            </a:r>
            <a:r>
              <a:rPr lang="en-US" altLang="zh-CN" sz="2800" b="1" dirty="0">
                <a:latin typeface="+mn-ea"/>
                <a:sym typeface="+mn-ea"/>
              </a:rPr>
              <a:t>)</a:t>
            </a:r>
            <a:r>
              <a:rPr lang="zh-CN" altLang="en-US" sz="2800" b="1" dirty="0">
                <a:latin typeface="+mn-ea"/>
                <a:sym typeface="+mn-ea"/>
              </a:rPr>
              <a:t>，每一行的字节数按照</a:t>
            </a:r>
            <a:r>
              <a:rPr lang="en-US" altLang="zh-CN" sz="2800" b="1" dirty="0">
                <a:latin typeface="+mn-ea"/>
                <a:sym typeface="+mn-ea"/>
              </a:rPr>
              <a:t>4</a:t>
            </a:r>
            <a:r>
              <a:rPr lang="zh-CN" altLang="en-US" sz="2800" b="1" dirty="0">
                <a:latin typeface="+mn-ea"/>
                <a:sym typeface="+mn-ea"/>
              </a:rPr>
              <a:t>字节边界对齐</a:t>
            </a:r>
            <a:r>
              <a:rPr lang="en-US" altLang="zh-CN" sz="2800" b="1" dirty="0">
                <a:latin typeface="+mn-ea"/>
                <a:sym typeface="+mn-ea"/>
              </a:rPr>
              <a:t>,</a:t>
            </a:r>
            <a:r>
              <a:rPr lang="zh-CN" altLang="en-US" sz="2800" b="1" dirty="0">
                <a:latin typeface="+mn-ea"/>
                <a:sym typeface="+mn-ea"/>
              </a:rPr>
              <a:t>也即每一行的字节数是</a:t>
            </a:r>
            <a:r>
              <a:rPr lang="en-US" altLang="zh-CN" sz="2800" b="1" dirty="0">
                <a:latin typeface="+mn-ea"/>
                <a:sym typeface="+mn-ea"/>
              </a:rPr>
              <a:t>4</a:t>
            </a:r>
            <a:r>
              <a:rPr lang="zh-CN" altLang="en-US" sz="2800" b="1" dirty="0">
                <a:latin typeface="+mn-ea"/>
                <a:sym typeface="+mn-ea"/>
              </a:rPr>
              <a:t>的倍数，不足的字节用</a:t>
            </a:r>
            <a:r>
              <a:rPr lang="en-US" altLang="zh-CN" sz="2800" b="1" dirty="0">
                <a:latin typeface="+mn-ea"/>
                <a:sym typeface="+mn-ea"/>
              </a:rPr>
              <a:t>0</a:t>
            </a:r>
            <a:r>
              <a:rPr lang="zh-CN" altLang="en-US" sz="2800" b="1" dirty="0">
                <a:latin typeface="+mn-ea"/>
                <a:sym typeface="+mn-ea"/>
              </a:rPr>
              <a:t>补齐。</a:t>
            </a:r>
          </a:p>
        </p:txBody>
      </p:sp>
      <p:sp>
        <p:nvSpPr>
          <p:cNvPr id="5" name="灯片编号占位符 4"/>
          <p:cNvSpPr>
            <a:spLocks noGrp="1"/>
          </p:cNvSpPr>
          <p:nvPr>
            <p:ph type="sldNum" sz="quarter" idx="7"/>
          </p:nvPr>
        </p:nvSpPr>
        <p:spPr/>
        <p:txBody>
          <a:bodyPr/>
          <a:lstStyle/>
          <a:p>
            <a:fld id="{B6F15528-21DE-4FAA-801E-634DDDAF4B2B}" type="slidenum">
              <a:rPr/>
              <a:t>127</a:t>
            </a:fld>
            <a:endParaRPr/>
          </a:p>
        </p:txBody>
      </p:sp>
      <p:sp>
        <p:nvSpPr>
          <p:cNvPr id="7" name="文本框 6"/>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8" name="object 9"/>
          <p:cNvSpPr txBox="1">
            <a:spLocks/>
          </p:cNvSpPr>
          <p:nvPr/>
        </p:nvSpPr>
        <p:spPr>
          <a:xfrm>
            <a:off x="145206" y="1616196"/>
            <a:ext cx="9621094" cy="803973"/>
          </a:xfrm>
          <a:prstGeom prst="rect">
            <a:avLst/>
          </a:prstGeom>
          <a:noFill/>
          <a:ln w="9525">
            <a:noFill/>
          </a:ln>
        </p:spPr>
        <p:txBody>
          <a:bodyPr vert="horz" wrap="square" lIns="0" tIns="36947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83185" algn="l"/>
            <a:r>
              <a:rPr lang="en-US" altLang="zh-CN" sz="2800" b="1" spc="-15" dirty="0" smtClean="0">
                <a:solidFill>
                  <a:srgbClr val="FF0000"/>
                </a:solidFill>
                <a:latin typeface="Times New Roman" panose="02020603050405020304" charset="0"/>
                <a:ea typeface="宋体" panose="02010600030101010101" pitchFamily="2" charset="-122"/>
                <a:cs typeface="新宋体" panose="02010609030101010101" charset="-122"/>
                <a:sym typeface="+mn-ea"/>
              </a:rPr>
              <a:t>BMP</a:t>
            </a:r>
            <a:r>
              <a:rPr lang="zh-CN" altLang="en-US" sz="2800" b="1" spc="-15" dirty="0">
                <a:solidFill>
                  <a:srgbClr val="FF0000"/>
                </a:solidFill>
                <a:latin typeface="Times New Roman" panose="02020603050405020304" charset="0"/>
                <a:ea typeface="宋体" panose="02010600030101010101" pitchFamily="2" charset="-122"/>
                <a:cs typeface="新宋体" panose="02010609030101010101" charset="-122"/>
                <a:sym typeface="+mn-ea"/>
              </a:rPr>
              <a:t>格式</a:t>
            </a:r>
            <a:r>
              <a:rPr lang="en-US" altLang="zh-CN" sz="2800" b="1" spc="-15" dirty="0" smtClean="0">
                <a:solidFill>
                  <a:srgbClr val="FF0000"/>
                </a:solidFill>
                <a:latin typeface="Times New Roman" panose="02020603050405020304" charset="0"/>
                <a:ea typeface="宋体" panose="02010600030101010101" pitchFamily="2" charset="-122"/>
                <a:cs typeface="新宋体" panose="02010609030101010101" charset="-122"/>
                <a:sym typeface="+mn-ea"/>
              </a:rPr>
              <a:t>——4.</a:t>
            </a:r>
            <a:r>
              <a:rPr lang="zh-CN" altLang="en-US" sz="2400" b="1" spc="-15" dirty="0" smtClean="0">
                <a:solidFill>
                  <a:srgbClr val="FF0000"/>
                </a:solidFill>
                <a:latin typeface="Times New Roman" panose="02020603050405020304" charset="0"/>
                <a:ea typeface="宋体" panose="02010600030101010101" pitchFamily="2" charset="-122"/>
                <a:cs typeface="新宋体" panose="02010609030101010101" charset="-122"/>
                <a:sym typeface="+mn-ea"/>
              </a:rPr>
              <a:t>位图数据</a:t>
            </a:r>
            <a:endParaRPr lang="zh-CN" altLang="en-US" sz="2400" b="1" spc="-15" dirty="0">
              <a:solidFill>
                <a:srgbClr val="FF0000"/>
              </a:solidFill>
              <a:latin typeface="Times New Roman" panose="02020603050405020304" charset="0"/>
              <a:ea typeface="宋体" panose="02010600030101010101" pitchFamily="2" charset="-122"/>
              <a:cs typeface="新宋体" panose="02010609030101010101" charset="-122"/>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xfrm>
            <a:off x="165100" y="428625"/>
            <a:ext cx="6772275" cy="978535"/>
          </a:xfrm>
          <a:prstGeom prst="rect">
            <a:avLst/>
          </a:prstGeom>
        </p:spPr>
        <p:txBody>
          <a:bodyPr vert="horz" wrap="square" lIns="0" tIns="369478" rIns="0" bIns="0" rtlCol="0">
            <a:spAutoFit/>
          </a:bodyPr>
          <a:lstStyle/>
          <a:p>
            <a:pPr marL="83185" algn="l">
              <a:lnSpc>
                <a:spcPct val="100000"/>
              </a:lnSpc>
            </a:pPr>
            <a:r>
              <a:rPr lang="zh-CN" altLang="en-US" sz="4000" spc="-15" dirty="0">
                <a:latin typeface="Times New Roman" panose="02020603050405020304" charset="0"/>
                <a:ea typeface="宋体" panose="02010600030101010101" pitchFamily="2" charset="-122"/>
                <a:cs typeface="新宋体" panose="02010609030101010101" charset="-122"/>
              </a:rPr>
              <a:t>任务与思考题</a:t>
            </a:r>
          </a:p>
        </p:txBody>
      </p:sp>
      <p:sp>
        <p:nvSpPr>
          <p:cNvPr id="5" name="文本框 4"/>
          <p:cNvSpPr txBox="1"/>
          <p:nvPr/>
        </p:nvSpPr>
        <p:spPr>
          <a:xfrm>
            <a:off x="165100" y="1807845"/>
            <a:ext cx="10266681" cy="3539430"/>
          </a:xfrm>
          <a:prstGeom prst="rect">
            <a:avLst/>
          </a:prstGeom>
          <a:noFill/>
        </p:spPr>
        <p:txBody>
          <a:bodyPr wrap="square" rtlCol="0" anchor="t">
            <a:spAutoFit/>
          </a:bodyPr>
          <a:lstStyle/>
          <a:p>
            <a:r>
              <a:rPr lang="en-US" altLang="zh-CN" sz="2800" b="1" dirty="0">
                <a:latin typeface="Times New Roman" panose="02020603050405020304" charset="0"/>
                <a:ea typeface="宋体" panose="02010600030101010101" pitchFamily="2" charset="-122"/>
                <a:sym typeface="+mn-ea"/>
              </a:rPr>
              <a:t>1</a:t>
            </a:r>
            <a:r>
              <a:rPr lang="zh-CN" altLang="en-US" sz="2800" b="1" dirty="0">
                <a:latin typeface="Times New Roman" panose="02020603050405020304" charset="0"/>
                <a:ea typeface="宋体" panose="02010600030101010101" pitchFamily="2" charset="-122"/>
                <a:sym typeface="+mn-ea"/>
              </a:rPr>
              <a:t>、熟悉</a:t>
            </a:r>
            <a:r>
              <a:rPr lang="en-US" altLang="zh-CN" sz="2800" b="1" dirty="0">
                <a:latin typeface="Times New Roman" panose="02020603050405020304" charset="0"/>
                <a:ea typeface="宋体" panose="02010600030101010101" pitchFamily="2" charset="-122"/>
                <a:sym typeface="+mn-ea"/>
              </a:rPr>
              <a:t>Opencv</a:t>
            </a:r>
            <a:r>
              <a:rPr lang="zh-CN" altLang="en-US" sz="2800" b="1" dirty="0">
                <a:latin typeface="Times New Roman" panose="02020603050405020304" charset="0"/>
                <a:ea typeface="宋体" panose="02010600030101010101" pitchFamily="2" charset="-122"/>
                <a:sym typeface="+mn-ea"/>
              </a:rPr>
              <a:t>开源工具平台，建议</a:t>
            </a:r>
            <a:r>
              <a:rPr lang="en-US" altLang="zh-CN" sz="2800" b="1" dirty="0">
                <a:latin typeface="Times New Roman" panose="02020603050405020304" charset="0"/>
                <a:ea typeface="宋体" panose="02010600030101010101" pitchFamily="2" charset="-122"/>
                <a:sym typeface="+mn-ea"/>
              </a:rPr>
              <a:t>Linux</a:t>
            </a:r>
            <a:r>
              <a:rPr lang="zh-CN" altLang="en-US" sz="2800" b="1" dirty="0">
                <a:latin typeface="Times New Roman" panose="02020603050405020304" charset="0"/>
                <a:ea typeface="宋体" panose="02010600030101010101" pitchFamily="2" charset="-122"/>
                <a:sym typeface="+mn-ea"/>
              </a:rPr>
              <a:t>平台下自行安装和配置，参阅</a:t>
            </a:r>
            <a:r>
              <a:rPr lang="en-US" altLang="zh-CN" sz="2800" b="1" dirty="0">
                <a:latin typeface="Times New Roman" panose="02020603050405020304" charset="0"/>
                <a:ea typeface="宋体" panose="02010600030101010101" pitchFamily="2" charset="-122"/>
                <a:sym typeface="+mn-ea"/>
              </a:rPr>
              <a:t>OpenCV</a:t>
            </a:r>
            <a:r>
              <a:rPr lang="zh-CN" altLang="en-US" sz="2800" b="1" dirty="0">
                <a:latin typeface="Times New Roman" panose="02020603050405020304" charset="0"/>
                <a:ea typeface="宋体" panose="02010600030101010101" pitchFamily="2" charset="-122"/>
                <a:sym typeface="+mn-ea"/>
              </a:rPr>
              <a:t>和</a:t>
            </a:r>
            <a:r>
              <a:rPr lang="en-US" altLang="zh-CN" sz="2800" b="1" dirty="0">
                <a:latin typeface="Times New Roman" panose="02020603050405020304" charset="0"/>
                <a:ea typeface="宋体" panose="02010600030101010101" pitchFamily="2" charset="-122"/>
                <a:sym typeface="+mn-ea"/>
              </a:rPr>
              <a:t>Pytorch</a:t>
            </a:r>
            <a:r>
              <a:rPr lang="zh-CN" altLang="en-US" sz="2800" b="1" dirty="0">
                <a:latin typeface="Times New Roman" panose="02020603050405020304" charset="0"/>
                <a:ea typeface="宋体" panose="02010600030101010101" pitchFamily="2" charset="-122"/>
                <a:sym typeface="+mn-ea"/>
              </a:rPr>
              <a:t>在传统图像处理领域和深度学习领域（</a:t>
            </a:r>
            <a:r>
              <a:rPr lang="en-US" altLang="zh-CN" sz="2800" b="1" dirty="0">
                <a:latin typeface="Times New Roman" panose="02020603050405020304" charset="0"/>
                <a:ea typeface="宋体" panose="02010600030101010101" pitchFamily="2" charset="-122"/>
                <a:sym typeface="+mn-ea"/>
              </a:rPr>
              <a:t>CV</a:t>
            </a:r>
            <a:r>
              <a:rPr lang="zh-CN" altLang="en-US" sz="2800" b="1" dirty="0">
                <a:latin typeface="Times New Roman" panose="02020603050405020304" charset="0"/>
                <a:ea typeface="宋体" panose="02010600030101010101" pitchFamily="2" charset="-122"/>
                <a:sym typeface="+mn-ea"/>
              </a:rPr>
              <a:t>）的一些特性 </a:t>
            </a:r>
          </a:p>
          <a:p>
            <a:endParaRPr lang="zh-CN" altLang="en-US" sz="2800" b="1" dirty="0">
              <a:latin typeface="Times New Roman" panose="02020603050405020304" charset="0"/>
              <a:ea typeface="宋体" panose="02010600030101010101" pitchFamily="2" charset="-122"/>
              <a:sym typeface="+mn-ea"/>
            </a:endParaRPr>
          </a:p>
          <a:p>
            <a:r>
              <a:rPr lang="en-US" altLang="zh-CN" sz="2800" b="1" dirty="0">
                <a:latin typeface="Times New Roman" panose="02020603050405020304" charset="0"/>
                <a:ea typeface="宋体" panose="02010600030101010101" pitchFamily="2" charset="-122"/>
                <a:sym typeface="+mn-ea"/>
              </a:rPr>
              <a:t>2</a:t>
            </a:r>
            <a:r>
              <a:rPr lang="zh-CN" altLang="en-US" sz="2800" b="1" dirty="0" smtClean="0">
                <a:latin typeface="Times New Roman" panose="02020603050405020304" charset="0"/>
                <a:ea typeface="宋体" panose="02010600030101010101" pitchFamily="2" charset="-122"/>
                <a:sym typeface="+mn-ea"/>
              </a:rPr>
              <a:t>、</a:t>
            </a:r>
            <a:r>
              <a:rPr lang="en-US" altLang="zh-CN" sz="2800" b="1" dirty="0" smtClean="0">
                <a:latin typeface="Times New Roman" panose="02020603050405020304" charset="0"/>
                <a:ea typeface="宋体" panose="02010600030101010101" pitchFamily="2" charset="-122"/>
                <a:sym typeface="+mn-ea"/>
              </a:rPr>
              <a:t>2.14-2.16</a:t>
            </a:r>
          </a:p>
          <a:p>
            <a:r>
              <a:rPr lang="en-US" altLang="zh-CN" sz="2800" b="1" dirty="0" smtClean="0">
                <a:latin typeface="Times New Roman" panose="02020603050405020304" charset="0"/>
                <a:ea typeface="宋体" panose="02010600030101010101" pitchFamily="2" charset="-122"/>
                <a:sym typeface="+mn-ea"/>
              </a:rPr>
              <a:t>3</a:t>
            </a:r>
            <a:r>
              <a:rPr lang="zh-CN" altLang="en-US" sz="2800" b="1" dirty="0" smtClean="0">
                <a:latin typeface="Times New Roman" panose="02020603050405020304" charset="0"/>
                <a:ea typeface="宋体" panose="02010600030101010101" pitchFamily="2" charset="-122"/>
                <a:sym typeface="+mn-ea"/>
              </a:rPr>
              <a:t>、思考</a:t>
            </a:r>
            <a:r>
              <a:rPr lang="en-US" altLang="zh-CN" sz="2800" b="1" dirty="0" smtClean="0">
                <a:latin typeface="Times New Roman" panose="02020603050405020304" charset="0"/>
                <a:ea typeface="宋体" panose="02010600030101010101" pitchFamily="2" charset="-122"/>
                <a:sym typeface="+mn-ea"/>
              </a:rPr>
              <a:t>2.41</a:t>
            </a:r>
            <a:endParaRPr lang="zh-CN" altLang="en-US" sz="2800" b="1" dirty="0">
              <a:latin typeface="Times New Roman" panose="02020603050405020304" charset="0"/>
              <a:ea typeface="宋体" panose="02010600030101010101" pitchFamily="2" charset="-122"/>
              <a:sym typeface="+mn-ea"/>
            </a:endParaRPr>
          </a:p>
          <a:p>
            <a:r>
              <a:rPr lang="en-US" altLang="zh-CN" sz="2800" b="1" dirty="0" smtClean="0">
                <a:latin typeface="Times New Roman" panose="02020603050405020304" charset="0"/>
                <a:ea typeface="宋体" panose="02010600030101010101" pitchFamily="2" charset="-122"/>
                <a:sym typeface="+mn-ea"/>
              </a:rPr>
              <a:t>4</a:t>
            </a:r>
            <a:r>
              <a:rPr lang="zh-CN" altLang="en-US" sz="2800" b="1" dirty="0" smtClean="0">
                <a:latin typeface="Times New Roman" panose="02020603050405020304" charset="0"/>
                <a:ea typeface="宋体" panose="02010600030101010101" pitchFamily="2" charset="-122"/>
                <a:sym typeface="+mn-ea"/>
              </a:rPr>
              <a:t>、</a:t>
            </a:r>
            <a:r>
              <a:rPr lang="zh-CN" altLang="en-US" sz="2800" b="1" dirty="0">
                <a:latin typeface="Times New Roman" panose="02020603050405020304" charset="0"/>
                <a:ea typeface="宋体" panose="02010600030101010101" pitchFamily="2" charset="-122"/>
                <a:sym typeface="+mn-ea"/>
              </a:rPr>
              <a:t>预习基于空间域的图像处理</a:t>
            </a:r>
          </a:p>
          <a:p>
            <a:endParaRPr lang="zh-CN" altLang="en-US" sz="2800" b="1" dirty="0">
              <a:latin typeface="Times New Roman" panose="02020603050405020304" charset="0"/>
              <a:ea typeface="宋体" panose="02010600030101010101" pitchFamily="2" charset="-122"/>
              <a:sym typeface="+mn-ea"/>
            </a:endParaRPr>
          </a:p>
        </p:txBody>
      </p:sp>
      <p:sp>
        <p:nvSpPr>
          <p:cNvPr id="2" name="灯片编号占位符 1"/>
          <p:cNvSpPr>
            <a:spLocks noGrp="1"/>
          </p:cNvSpPr>
          <p:nvPr>
            <p:ph type="sldNum" sz="quarter" idx="12"/>
          </p:nvPr>
        </p:nvSpPr>
        <p:spPr/>
        <p:txBody>
          <a:bodyPr/>
          <a:lstStyle/>
          <a:p>
            <a:fld id="{B6F15528-21DE-4FAA-801E-634DDDAF4B2B}" type="slidenum">
              <a:rPr/>
              <a:t>128</a:t>
            </a:fld>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文本占位符 812034"/>
          <p:cNvSpPr>
            <a:spLocks noGrp="1" noChangeArrowheads="1"/>
          </p:cNvSpPr>
          <p:nvPr/>
        </p:nvSpPr>
        <p:spPr bwMode="auto">
          <a:xfrm>
            <a:off x="393700" y="2028825"/>
            <a:ext cx="8842582" cy="3863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20000"/>
              </a:lnSpc>
              <a:spcBef>
                <a:spcPts val="28"/>
              </a:spcBef>
              <a:buClr>
                <a:schemeClr val="folHlink"/>
              </a:buClr>
              <a:buSzPct val="60000"/>
            </a:pPr>
            <a:r>
              <a:rPr lang="zh-CN" altLang="en-US" sz="3088">
                <a:ea typeface="黑体" panose="02010609060101010101" pitchFamily="49" charset="-122"/>
              </a:rPr>
              <a:t>对于原图像</a:t>
            </a:r>
            <a:r>
              <a:rPr lang="en-US" altLang="zh-CN" sz="3088" i="1">
                <a:ea typeface="黑体" panose="02010609060101010101" pitchFamily="49" charset="-122"/>
              </a:rPr>
              <a:t>f </a:t>
            </a:r>
            <a:r>
              <a:rPr lang="en-US" altLang="zh-CN" sz="3088">
                <a:ea typeface="黑体" panose="02010609060101010101" pitchFamily="49" charset="-122"/>
              </a:rPr>
              <a:t>(</a:t>
            </a:r>
            <a:r>
              <a:rPr lang="en-US" altLang="zh-CN" sz="3088" i="1">
                <a:ea typeface="黑体" panose="02010609060101010101" pitchFamily="49" charset="-122"/>
              </a:rPr>
              <a:t>x,y</a:t>
            </a:r>
            <a:r>
              <a:rPr lang="en-US" altLang="zh-CN" sz="3088">
                <a:ea typeface="黑体" panose="02010609060101010101" pitchFamily="49" charset="-122"/>
              </a:rPr>
              <a:t>)</a:t>
            </a:r>
            <a:r>
              <a:rPr lang="zh-CN" altLang="en-US" sz="3088">
                <a:ea typeface="黑体" panose="02010609060101010101" pitchFamily="49" charset="-122"/>
              </a:rPr>
              <a:t>，坐标变换函数</a:t>
            </a:r>
            <a:endParaRPr lang="zh-CN" altLang="en-US" sz="3088" b="1">
              <a:ea typeface="黑体" panose="02010609060101010101" pitchFamily="49" charset="-122"/>
            </a:endParaRPr>
          </a:p>
          <a:p>
            <a:pPr>
              <a:lnSpc>
                <a:spcPct val="120000"/>
              </a:lnSpc>
              <a:spcBef>
                <a:spcPts val="28"/>
              </a:spcBef>
              <a:buClr>
                <a:schemeClr val="folHlink"/>
              </a:buClr>
              <a:buSzPct val="60000"/>
            </a:pPr>
            <a:r>
              <a:rPr lang="zh-CN" altLang="en-US" sz="3088" b="1">
                <a:ea typeface="黑体" panose="02010609060101010101" pitchFamily="49" charset="-122"/>
              </a:rPr>
              <a:t>   </a:t>
            </a:r>
            <a:r>
              <a:rPr lang="zh-CN" altLang="en-US" sz="3088" b="1">
                <a:solidFill>
                  <a:srgbClr val="FF0000"/>
                </a:solidFill>
                <a:ea typeface="黑体" panose="02010609060101010101" pitchFamily="49" charset="-122"/>
              </a:rPr>
              <a:t> </a:t>
            </a:r>
            <a:r>
              <a:rPr lang="en-US" altLang="zh-CN" sz="3088" i="1">
                <a:solidFill>
                  <a:srgbClr val="FF0000"/>
                </a:solidFill>
                <a:ea typeface="黑体" panose="02010609060101010101" pitchFamily="49" charset="-122"/>
              </a:rPr>
              <a:t>x</a:t>
            </a:r>
            <a:r>
              <a:rPr lang="en-US" altLang="zh-CN" sz="3088">
                <a:solidFill>
                  <a:srgbClr val="FF0000"/>
                </a:solidFill>
                <a:ea typeface="黑体" panose="02010609060101010101" pitchFamily="49" charset="-122"/>
              </a:rPr>
              <a:t>’ = </a:t>
            </a:r>
            <a:r>
              <a:rPr lang="en-US" altLang="zh-CN" sz="3088" i="1">
                <a:solidFill>
                  <a:srgbClr val="FF0000"/>
                </a:solidFill>
                <a:ea typeface="黑体" panose="02010609060101010101" pitchFamily="49" charset="-122"/>
              </a:rPr>
              <a:t>a</a:t>
            </a:r>
            <a:r>
              <a:rPr lang="en-US" altLang="zh-CN" sz="3088">
                <a:solidFill>
                  <a:srgbClr val="FF0000"/>
                </a:solidFill>
                <a:ea typeface="黑体" panose="02010609060101010101" pitchFamily="49" charset="-122"/>
              </a:rPr>
              <a:t>(</a:t>
            </a:r>
            <a:r>
              <a:rPr lang="en-US" altLang="zh-CN" sz="3088" i="1">
                <a:solidFill>
                  <a:srgbClr val="FF0000"/>
                </a:solidFill>
                <a:ea typeface="黑体" panose="02010609060101010101" pitchFamily="49" charset="-122"/>
              </a:rPr>
              <a:t>x</a:t>
            </a:r>
            <a:r>
              <a:rPr lang="en-US" altLang="zh-CN" sz="3088">
                <a:solidFill>
                  <a:srgbClr val="FF0000"/>
                </a:solidFill>
                <a:ea typeface="黑体" panose="02010609060101010101" pitchFamily="49" charset="-122"/>
              </a:rPr>
              <a:t>,</a:t>
            </a:r>
            <a:r>
              <a:rPr lang="en-US" altLang="zh-CN" sz="3088" i="1">
                <a:solidFill>
                  <a:srgbClr val="FF0000"/>
                </a:solidFill>
                <a:ea typeface="黑体" panose="02010609060101010101" pitchFamily="49" charset="-122"/>
              </a:rPr>
              <a:t>y</a:t>
            </a:r>
            <a:r>
              <a:rPr lang="en-US" altLang="zh-CN" sz="3088">
                <a:solidFill>
                  <a:srgbClr val="FF0000"/>
                </a:solidFill>
                <a:ea typeface="黑体" panose="02010609060101010101" pitchFamily="49" charset="-122"/>
              </a:rPr>
              <a:t>) </a:t>
            </a:r>
          </a:p>
          <a:p>
            <a:pPr>
              <a:lnSpc>
                <a:spcPct val="120000"/>
              </a:lnSpc>
              <a:spcBef>
                <a:spcPts val="28"/>
              </a:spcBef>
              <a:buClr>
                <a:schemeClr val="folHlink"/>
              </a:buClr>
              <a:buSzPct val="60000"/>
            </a:pPr>
            <a:r>
              <a:rPr lang="en-US" altLang="zh-CN" sz="3088">
                <a:solidFill>
                  <a:srgbClr val="FF0000"/>
                </a:solidFill>
                <a:ea typeface="黑体" panose="02010609060101010101" pitchFamily="49" charset="-122"/>
              </a:rPr>
              <a:t>	</a:t>
            </a:r>
            <a:r>
              <a:rPr lang="en-US" altLang="zh-CN" sz="3088" i="1">
                <a:solidFill>
                  <a:srgbClr val="FF0000"/>
                </a:solidFill>
                <a:ea typeface="黑体" panose="02010609060101010101" pitchFamily="49" charset="-122"/>
              </a:rPr>
              <a:t>y</a:t>
            </a:r>
            <a:r>
              <a:rPr lang="en-US" altLang="zh-CN" sz="3088">
                <a:solidFill>
                  <a:srgbClr val="FF0000"/>
                </a:solidFill>
                <a:ea typeface="黑体" panose="02010609060101010101" pitchFamily="49" charset="-122"/>
              </a:rPr>
              <a:t>’ = </a:t>
            </a:r>
            <a:r>
              <a:rPr lang="en-US" altLang="zh-CN" sz="3088" i="1">
                <a:solidFill>
                  <a:srgbClr val="FF0000"/>
                </a:solidFill>
                <a:ea typeface="黑体" panose="02010609060101010101" pitchFamily="49" charset="-122"/>
              </a:rPr>
              <a:t>b</a:t>
            </a:r>
            <a:r>
              <a:rPr lang="en-US" altLang="zh-CN" sz="3088">
                <a:solidFill>
                  <a:srgbClr val="FF0000"/>
                </a:solidFill>
                <a:ea typeface="黑体" panose="02010609060101010101" pitchFamily="49" charset="-122"/>
              </a:rPr>
              <a:t>(</a:t>
            </a:r>
            <a:r>
              <a:rPr lang="en-US" altLang="zh-CN" sz="3088" i="1">
                <a:solidFill>
                  <a:srgbClr val="FF0000"/>
                </a:solidFill>
                <a:ea typeface="黑体" panose="02010609060101010101" pitchFamily="49" charset="-122"/>
              </a:rPr>
              <a:t>x</a:t>
            </a:r>
            <a:r>
              <a:rPr lang="en-US" altLang="zh-CN" sz="3088">
                <a:solidFill>
                  <a:srgbClr val="FF0000"/>
                </a:solidFill>
                <a:ea typeface="黑体" panose="02010609060101010101" pitchFamily="49" charset="-122"/>
              </a:rPr>
              <a:t>,</a:t>
            </a:r>
            <a:r>
              <a:rPr lang="en-US" altLang="zh-CN" sz="3088" i="1">
                <a:solidFill>
                  <a:srgbClr val="FF0000"/>
                </a:solidFill>
                <a:ea typeface="黑体" panose="02010609060101010101" pitchFamily="49" charset="-122"/>
              </a:rPr>
              <a:t>y</a:t>
            </a:r>
            <a:r>
              <a:rPr lang="en-US" altLang="zh-CN" sz="3088">
                <a:solidFill>
                  <a:srgbClr val="FF0000"/>
                </a:solidFill>
                <a:ea typeface="黑体" panose="02010609060101010101" pitchFamily="49" charset="-122"/>
              </a:rPr>
              <a:t>)</a:t>
            </a:r>
            <a:endParaRPr lang="zh-CN" altLang="en-US" sz="3088" b="1">
              <a:solidFill>
                <a:srgbClr val="FF0000"/>
              </a:solidFill>
              <a:ea typeface="黑体" panose="02010609060101010101" pitchFamily="49" charset="-122"/>
            </a:endParaRPr>
          </a:p>
          <a:p>
            <a:pPr>
              <a:lnSpc>
                <a:spcPct val="120000"/>
              </a:lnSpc>
              <a:spcBef>
                <a:spcPts val="28"/>
              </a:spcBef>
              <a:buClr>
                <a:schemeClr val="folHlink"/>
              </a:buClr>
              <a:buSzPct val="60000"/>
            </a:pPr>
            <a:r>
              <a:rPr lang="zh-CN" altLang="en-US" sz="3088">
                <a:ea typeface="黑体" panose="02010609060101010101" pitchFamily="49" charset="-122"/>
              </a:rPr>
              <a:t>唯一确定了几何变换：</a:t>
            </a:r>
          </a:p>
          <a:p>
            <a:pPr>
              <a:lnSpc>
                <a:spcPct val="120000"/>
              </a:lnSpc>
              <a:spcBef>
                <a:spcPts val="28"/>
              </a:spcBef>
              <a:buClr>
                <a:schemeClr val="folHlink"/>
              </a:buClr>
              <a:buSzPct val="60000"/>
            </a:pPr>
            <a:r>
              <a:rPr lang="zh-CN" altLang="en-US" sz="3088" b="1">
                <a:ea typeface="黑体" panose="02010609060101010101" pitchFamily="49" charset="-122"/>
              </a:rPr>
              <a:t>	</a:t>
            </a:r>
            <a:r>
              <a:rPr lang="en-US" altLang="zh-CN" sz="3088" i="1">
                <a:solidFill>
                  <a:srgbClr val="FF0000"/>
                </a:solidFill>
                <a:ea typeface="黑体" panose="02010609060101010101" pitchFamily="49" charset="-122"/>
              </a:rPr>
              <a:t>g</a:t>
            </a:r>
            <a:r>
              <a:rPr lang="en-US" altLang="zh-CN" sz="3088">
                <a:solidFill>
                  <a:srgbClr val="FF0000"/>
                </a:solidFill>
                <a:ea typeface="黑体" panose="02010609060101010101" pitchFamily="49" charset="-122"/>
              </a:rPr>
              <a:t>(</a:t>
            </a:r>
            <a:r>
              <a:rPr lang="en-US" altLang="zh-CN" sz="3088" i="1">
                <a:solidFill>
                  <a:srgbClr val="FF0000"/>
                </a:solidFill>
                <a:ea typeface="黑体" panose="02010609060101010101" pitchFamily="49" charset="-122"/>
              </a:rPr>
              <a:t>x</a:t>
            </a:r>
            <a:r>
              <a:rPr lang="en-US" altLang="zh-CN" sz="3088">
                <a:solidFill>
                  <a:srgbClr val="FF0000"/>
                </a:solidFill>
                <a:ea typeface="黑体" panose="02010609060101010101" pitchFamily="49" charset="-122"/>
              </a:rPr>
              <a:t>’,</a:t>
            </a:r>
            <a:r>
              <a:rPr lang="en-US" altLang="zh-CN" sz="3088" i="1">
                <a:solidFill>
                  <a:srgbClr val="FF0000"/>
                </a:solidFill>
                <a:ea typeface="黑体" panose="02010609060101010101" pitchFamily="49" charset="-122"/>
              </a:rPr>
              <a:t>y</a:t>
            </a:r>
            <a:r>
              <a:rPr lang="en-US" altLang="zh-CN" sz="3088">
                <a:solidFill>
                  <a:srgbClr val="FF0000"/>
                </a:solidFill>
                <a:ea typeface="黑体" panose="02010609060101010101" pitchFamily="49" charset="-122"/>
              </a:rPr>
              <a:t>’) =</a:t>
            </a:r>
            <a:r>
              <a:rPr lang="en-US" altLang="zh-CN" sz="3088" i="1">
                <a:solidFill>
                  <a:srgbClr val="FF0000"/>
                </a:solidFill>
                <a:ea typeface="黑体" panose="02010609060101010101" pitchFamily="49" charset="-122"/>
              </a:rPr>
              <a:t> f </a:t>
            </a:r>
            <a:r>
              <a:rPr lang="en-US" altLang="zh-CN" sz="3088">
                <a:solidFill>
                  <a:srgbClr val="FF0000"/>
                </a:solidFill>
                <a:ea typeface="黑体" panose="02010609060101010101" pitchFamily="49" charset="-122"/>
              </a:rPr>
              <a:t>[</a:t>
            </a:r>
            <a:r>
              <a:rPr lang="en-US" altLang="zh-CN" sz="3088" i="1">
                <a:solidFill>
                  <a:srgbClr val="FF0000"/>
                </a:solidFill>
                <a:ea typeface="黑体" panose="02010609060101010101" pitchFamily="49" charset="-122"/>
              </a:rPr>
              <a:t>a</a:t>
            </a:r>
            <a:r>
              <a:rPr lang="en-US" altLang="zh-CN" sz="3088">
                <a:solidFill>
                  <a:srgbClr val="FF0000"/>
                </a:solidFill>
                <a:ea typeface="黑体" panose="02010609060101010101" pitchFamily="49" charset="-122"/>
              </a:rPr>
              <a:t>(</a:t>
            </a:r>
            <a:r>
              <a:rPr lang="en-US" altLang="zh-CN" sz="3088" i="1">
                <a:solidFill>
                  <a:srgbClr val="FF0000"/>
                </a:solidFill>
                <a:ea typeface="黑体" panose="02010609060101010101" pitchFamily="49" charset="-122"/>
              </a:rPr>
              <a:t>x</a:t>
            </a:r>
            <a:r>
              <a:rPr lang="en-US" altLang="zh-CN" sz="3088">
                <a:solidFill>
                  <a:srgbClr val="FF0000"/>
                </a:solidFill>
                <a:ea typeface="黑体" panose="02010609060101010101" pitchFamily="49" charset="-122"/>
              </a:rPr>
              <a:t>,</a:t>
            </a:r>
            <a:r>
              <a:rPr lang="en-US" altLang="zh-CN" sz="3088" i="1">
                <a:solidFill>
                  <a:srgbClr val="FF0000"/>
                </a:solidFill>
                <a:ea typeface="黑体" panose="02010609060101010101" pitchFamily="49" charset="-122"/>
              </a:rPr>
              <a:t>y</a:t>
            </a:r>
            <a:r>
              <a:rPr lang="en-US" altLang="zh-CN" sz="3088">
                <a:solidFill>
                  <a:srgbClr val="FF0000"/>
                </a:solidFill>
                <a:ea typeface="黑体" panose="02010609060101010101" pitchFamily="49" charset="-122"/>
              </a:rPr>
              <a:t>), </a:t>
            </a:r>
            <a:r>
              <a:rPr lang="en-US" altLang="zh-CN" sz="3088" i="1">
                <a:solidFill>
                  <a:srgbClr val="FF0000"/>
                </a:solidFill>
                <a:ea typeface="黑体" panose="02010609060101010101" pitchFamily="49" charset="-122"/>
              </a:rPr>
              <a:t>b</a:t>
            </a:r>
            <a:r>
              <a:rPr lang="en-US" altLang="zh-CN" sz="3088">
                <a:solidFill>
                  <a:srgbClr val="FF0000"/>
                </a:solidFill>
                <a:ea typeface="黑体" panose="02010609060101010101" pitchFamily="49" charset="-122"/>
              </a:rPr>
              <a:t>(</a:t>
            </a:r>
            <a:r>
              <a:rPr lang="en-US" altLang="zh-CN" sz="3088" i="1">
                <a:solidFill>
                  <a:srgbClr val="FF0000"/>
                </a:solidFill>
                <a:ea typeface="黑体" panose="02010609060101010101" pitchFamily="49" charset="-122"/>
              </a:rPr>
              <a:t>x</a:t>
            </a:r>
            <a:r>
              <a:rPr lang="en-US" altLang="zh-CN" sz="3088">
                <a:solidFill>
                  <a:srgbClr val="FF0000"/>
                </a:solidFill>
                <a:ea typeface="黑体" panose="02010609060101010101" pitchFamily="49" charset="-122"/>
              </a:rPr>
              <a:t>,</a:t>
            </a:r>
            <a:r>
              <a:rPr lang="en-US" altLang="zh-CN" sz="3088" i="1">
                <a:solidFill>
                  <a:srgbClr val="FF0000"/>
                </a:solidFill>
                <a:ea typeface="黑体" panose="02010609060101010101" pitchFamily="49" charset="-122"/>
              </a:rPr>
              <a:t>y</a:t>
            </a:r>
            <a:r>
              <a:rPr lang="en-US" altLang="zh-CN" sz="3088">
                <a:solidFill>
                  <a:srgbClr val="FF0000"/>
                </a:solidFill>
                <a:ea typeface="黑体" panose="02010609060101010101" pitchFamily="49" charset="-122"/>
              </a:rPr>
              <a:t>)],</a:t>
            </a:r>
            <a:r>
              <a:rPr lang="en-US" altLang="zh-CN" sz="3088" i="1">
                <a:solidFill>
                  <a:srgbClr val="FF0000"/>
                </a:solidFill>
                <a:ea typeface="黑体" panose="02010609060101010101" pitchFamily="49" charset="-122"/>
              </a:rPr>
              <a:t>g</a:t>
            </a:r>
            <a:r>
              <a:rPr lang="en-US" altLang="zh-CN" sz="3088">
                <a:ea typeface="黑体" panose="02010609060101010101" pitchFamily="49" charset="-122"/>
              </a:rPr>
              <a:t>(</a:t>
            </a:r>
            <a:r>
              <a:rPr lang="en-US" altLang="zh-CN" sz="3088" i="1">
                <a:solidFill>
                  <a:srgbClr val="FF0000"/>
                </a:solidFill>
                <a:ea typeface="黑体" panose="02010609060101010101" pitchFamily="49" charset="-122"/>
              </a:rPr>
              <a:t>x’,y’</a:t>
            </a:r>
            <a:r>
              <a:rPr lang="en-US" altLang="zh-CN" sz="3088">
                <a:ea typeface="黑体" panose="02010609060101010101" pitchFamily="49" charset="-122"/>
              </a:rPr>
              <a:t>)</a:t>
            </a:r>
            <a:r>
              <a:rPr lang="zh-CN" altLang="en-US" sz="3088">
                <a:ea typeface="黑体" panose="02010609060101010101" pitchFamily="49" charset="-122"/>
              </a:rPr>
              <a:t>称为是</a:t>
            </a:r>
            <a:r>
              <a:rPr lang="zh-CN" altLang="en-US" sz="3088" u="sng">
                <a:solidFill>
                  <a:srgbClr val="000099"/>
                </a:solidFill>
                <a:ea typeface="黑体" panose="02010609060101010101" pitchFamily="49" charset="-122"/>
              </a:rPr>
              <a:t>目标图像</a:t>
            </a:r>
            <a:endParaRPr lang="zh-CN" altLang="en-US" sz="3088">
              <a:ea typeface="黑体" panose="02010609060101010101" pitchFamily="49" charset="-122"/>
            </a:endParaRPr>
          </a:p>
        </p:txBody>
      </p:sp>
      <p:sp>
        <p:nvSpPr>
          <p:cNvPr id="36865"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4" name="文本框 3"/>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
        <p:nvSpPr>
          <p:cNvPr id="5" name="灯片编号占位符 4"/>
          <p:cNvSpPr>
            <a:spLocks noGrp="1"/>
          </p:cNvSpPr>
          <p:nvPr>
            <p:ph type="sldNum" sz="quarter" idx="4294967295"/>
          </p:nvPr>
        </p:nvSpPr>
        <p:spPr>
          <a:xfrm>
            <a:off x="7663603" y="6887095"/>
            <a:ext cx="2495127" cy="525198"/>
          </a:xfrm>
          <a:prstGeom prst="rect">
            <a:avLst/>
          </a:prstGeom>
        </p:spPr>
        <p:txBody>
          <a:bodyPr/>
          <a:lstStyle/>
          <a:p>
            <a:pPr algn="r"/>
            <a:fld id="{B6F15528-21DE-4FAA-801E-634DDDAF4B2B}" type="slidenum">
              <a:rPr/>
              <a:pPr algn="r"/>
              <a:t>129</a:t>
            </a:fld>
            <a:endParaRPr/>
          </a:p>
        </p:txBody>
      </p:sp>
    </p:spTree>
    <p:extLst>
      <p:ext uri="{BB962C8B-B14F-4D97-AF65-F5344CB8AC3E}">
        <p14:creationId xmlns:p14="http://schemas.microsoft.com/office/powerpoint/2010/main" val="101284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矩形 295944" descr="Rectangle: Click to edit Master text styles&#10;Second level&#10;Third level&#10;Fourth level&#10;Fifth level"/>
          <p:cNvSpPr/>
          <p:nvPr/>
        </p:nvSpPr>
        <p:spPr>
          <a:xfrm>
            <a:off x="850900" y="1752600"/>
            <a:ext cx="7910512" cy="784225"/>
          </a:xfrm>
          <a:prstGeom prst="rect">
            <a:avLst/>
          </a:prstGeom>
          <a:noFill/>
          <a:ln w="9525">
            <a:noFill/>
          </a:ln>
        </p:spPr>
        <p:txBody>
          <a:bodyPr anchor="t"/>
          <a:lstStyle/>
          <a:p>
            <a:pPr lvl="0" indent="0" algn="just">
              <a:spcBef>
                <a:spcPct val="20000"/>
              </a:spcBef>
              <a:buClr>
                <a:schemeClr val="folHlink"/>
              </a:buClr>
              <a:buSzPct val="60000"/>
              <a:buFont typeface="Wingdings" panose="05000000000000000000" pitchFamily="2" charset="2"/>
              <a:buNone/>
            </a:pPr>
            <a:r>
              <a:rPr lang="zh-CN" altLang="en-US" sz="2400" b="1" dirty="0">
                <a:solidFill>
                  <a:srgbClr val="FF0000"/>
                </a:solidFill>
                <a:latin typeface="黑体" panose="02010609060101010101" pitchFamily="2" charset="-122"/>
                <a:ea typeface="黑体" panose="02010609060101010101" pitchFamily="2" charset="-122"/>
              </a:rPr>
              <a:t>其他图像成像方式</a:t>
            </a:r>
            <a:r>
              <a:rPr lang="en-US" altLang="zh-CN" b="1" dirty="0">
                <a:solidFill>
                  <a:srgbClr val="000099"/>
                </a:solidFill>
                <a:latin typeface="黑体" panose="02010609060101010101" pitchFamily="2" charset="-122"/>
                <a:ea typeface="黑体" panose="02010609060101010101" pitchFamily="2" charset="-122"/>
              </a:rPr>
              <a:t>——</a:t>
            </a:r>
            <a:r>
              <a:rPr lang="zh-CN" altLang="en-US" b="1" dirty="0">
                <a:solidFill>
                  <a:srgbClr val="000099"/>
                </a:solidFill>
                <a:latin typeface="黑体" panose="02010609060101010101" pitchFamily="2" charset="-122"/>
                <a:ea typeface="黑体" panose="02010609060101010101" pitchFamily="2" charset="-122"/>
              </a:rPr>
              <a:t>电子显微镜成像</a:t>
            </a:r>
            <a:r>
              <a:rPr lang="zh-CN" altLang="en-US" sz="2800" b="1" dirty="0">
                <a:solidFill>
                  <a:srgbClr val="FF0000"/>
                </a:solidFill>
                <a:latin typeface="黑体" panose="02010609060101010101" pitchFamily="2" charset="-122"/>
                <a:ea typeface="黑体" panose="02010609060101010101" pitchFamily="2" charset="-122"/>
              </a:rPr>
              <a:t> </a:t>
            </a:r>
            <a:endParaRPr lang="zh-CN" altLang="en-US" sz="2800" b="1">
              <a:solidFill>
                <a:srgbClr val="FF0000"/>
              </a:solidFill>
              <a:latin typeface="黑体" panose="02010609060101010101" pitchFamily="2" charset="-122"/>
              <a:ea typeface="黑体" panose="02010609060101010101" pitchFamily="2" charset="-122"/>
            </a:endParaRPr>
          </a:p>
        </p:txBody>
      </p:sp>
      <p:pic>
        <p:nvPicPr>
          <p:cNvPr id="19458" name="图片 295945"/>
          <p:cNvPicPr>
            <a:picLocks noChangeAspect="1"/>
          </p:cNvPicPr>
          <p:nvPr/>
        </p:nvPicPr>
        <p:blipFill>
          <a:blip r:embed="rId2"/>
          <a:srcRect b="25894"/>
          <a:stretch>
            <a:fillRect/>
          </a:stretch>
        </p:blipFill>
        <p:spPr>
          <a:xfrm>
            <a:off x="1279525" y="2608263"/>
            <a:ext cx="6840537" cy="3294062"/>
          </a:xfrm>
          <a:prstGeom prst="rect">
            <a:avLst/>
          </a:prstGeom>
          <a:noFill/>
          <a:ln w="9525">
            <a:noFill/>
          </a:ln>
        </p:spPr>
      </p:pic>
      <p:sp>
        <p:nvSpPr>
          <p:cNvPr id="19459" name="文本框 295946"/>
          <p:cNvSpPr txBox="1"/>
          <p:nvPr/>
        </p:nvSpPr>
        <p:spPr>
          <a:xfrm>
            <a:off x="2494915" y="5505450"/>
            <a:ext cx="6143625" cy="396875"/>
          </a:xfrm>
          <a:prstGeom prst="rect">
            <a:avLst/>
          </a:prstGeom>
          <a:noFill/>
          <a:ln w="9525">
            <a:noFill/>
          </a:ln>
        </p:spPr>
        <p:txBody>
          <a:bodyPr wrap="none" anchor="t">
            <a:spAutoFit/>
          </a:bodyPr>
          <a:lstStyle/>
          <a:p>
            <a:pPr lvl="0" indent="0"/>
            <a:r>
              <a:rPr lang="en-US" altLang="zh-CN" sz="2000" b="1">
                <a:latin typeface="Times New Roman" panose="02020603050405020304" charset="0"/>
                <a:ea typeface="楷体_GB2312" pitchFamily="49" charset="-122"/>
              </a:rPr>
              <a:t>(a) </a:t>
            </a:r>
            <a:r>
              <a:rPr lang="zh-CN" altLang="en-US" sz="2000" b="1" dirty="0">
                <a:latin typeface="Times New Roman" panose="02020603050405020304" charset="0"/>
                <a:ea typeface="楷体_GB2312" pitchFamily="49" charset="-122"/>
              </a:rPr>
              <a:t>过热损坏的钨丝 </a:t>
            </a:r>
            <a:r>
              <a:rPr lang="en-US" altLang="zh-CN" sz="2000" b="1">
                <a:latin typeface="Times New Roman" panose="02020603050405020304" charset="0"/>
                <a:ea typeface="楷体_GB2312" pitchFamily="49" charset="-122"/>
              </a:rPr>
              <a:t>250</a:t>
            </a:r>
            <a:r>
              <a:rPr lang="zh-CN" altLang="en-US" sz="2000" b="1" dirty="0">
                <a:latin typeface="Times New Roman" panose="02020603050405020304" charset="0"/>
                <a:ea typeface="楷体_GB2312" pitchFamily="49" charset="-122"/>
              </a:rPr>
              <a:t>倍  </a:t>
            </a:r>
            <a:r>
              <a:rPr lang="en-US" altLang="zh-CN" sz="2000" b="1">
                <a:latin typeface="Times New Roman" panose="02020603050405020304" charset="0"/>
                <a:ea typeface="楷体_GB2312" pitchFamily="49" charset="-122"/>
              </a:rPr>
              <a:t>(b) </a:t>
            </a:r>
            <a:r>
              <a:rPr lang="zh-CN" altLang="en-US" sz="2000" b="1" dirty="0">
                <a:latin typeface="Times New Roman" panose="02020603050405020304" charset="0"/>
                <a:ea typeface="楷体_GB2312" pitchFamily="49" charset="-122"/>
              </a:rPr>
              <a:t>损坏的集成电路 </a:t>
            </a:r>
            <a:r>
              <a:rPr lang="en-US" altLang="zh-CN" sz="2000" b="1">
                <a:latin typeface="Times New Roman" panose="02020603050405020304" charset="0"/>
                <a:ea typeface="楷体_GB2312" pitchFamily="49" charset="-122"/>
              </a:rPr>
              <a:t>2500</a:t>
            </a:r>
            <a:r>
              <a:rPr lang="zh-CN" altLang="en-US" sz="2000" b="1" dirty="0">
                <a:latin typeface="Times New Roman" panose="02020603050405020304" charset="0"/>
                <a:ea typeface="楷体_GB2312" pitchFamily="49" charset="-122"/>
              </a:rPr>
              <a:t>倍</a:t>
            </a:r>
          </a:p>
        </p:txBody>
      </p:sp>
      <p:sp>
        <p:nvSpPr>
          <p:cNvPr id="3" name="灯片编号占位符 2"/>
          <p:cNvSpPr>
            <a:spLocks noGrp="1"/>
          </p:cNvSpPr>
          <p:nvPr>
            <p:ph type="sldNum" sz="quarter" idx="12"/>
          </p:nvPr>
        </p:nvSpPr>
        <p:spPr/>
        <p:txBody>
          <a:bodyPr/>
          <a:lstStyle/>
          <a:p>
            <a:pPr lvl="0"/>
            <a:fld id="{9A0DB2DC-4C9A-4742-B13C-FB6460FD3503}" type="slidenum">
              <a:rPr lang="en-US" altLang="zh-CN"/>
              <a:t>13</a:t>
            </a:fld>
            <a:endParaRPr lang="zh-CN"/>
          </a:p>
        </p:txBody>
      </p:sp>
      <p:sp>
        <p:nvSpPr>
          <p:cNvPr id="7" name="object 4"/>
          <p:cNvSpPr txBox="1"/>
          <p:nvPr/>
        </p:nvSpPr>
        <p:spPr>
          <a:xfrm>
            <a:off x="933234" y="802482"/>
            <a:ext cx="7423150" cy="609600"/>
          </a:xfrm>
          <a:prstGeom prst="rect">
            <a:avLst/>
          </a:prstGeom>
        </p:spPr>
        <p:txBody>
          <a:bodyPr vert="horz" wrap="square" lIns="0" tIns="0" rIns="0" bIns="0" rtlCol="0">
            <a:spAutoFit/>
          </a:bodyPr>
          <a:lstStyle/>
          <a:p>
            <a:pPr marL="12700">
              <a:lnSpc>
                <a:spcPct val="100000"/>
              </a:lnSpc>
            </a:pPr>
            <a:r>
              <a:rPr lang="zh-CN" altLang="en-US" sz="4000" b="1" spc="-15" dirty="0">
                <a:latin typeface="Times New Roman" panose="02020603050405020304" charset="0"/>
                <a:cs typeface="新宋体" panose="02010609030101010101" charset="-122"/>
              </a:rPr>
              <a:t>光</a:t>
            </a:r>
            <a:r>
              <a:rPr lang="en-US" altLang="zh-CN" sz="4000" b="1" spc="-15" dirty="0">
                <a:latin typeface="Times New Roman" panose="02020603050405020304" charset="0"/>
                <a:cs typeface="新宋体" panose="02010609030101010101" charset="-122"/>
              </a:rPr>
              <a:t>—</a:t>
            </a:r>
            <a:r>
              <a:rPr lang="zh-CN" altLang="en-US" sz="4000" b="1" spc="-15" dirty="0">
                <a:latin typeface="Times New Roman" panose="02020603050405020304" charset="0"/>
                <a:cs typeface="新宋体" panose="02010609030101010101" charset="-122"/>
              </a:rPr>
              <a:t>产生视觉</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占位符 813058"/>
          <p:cNvSpPr>
            <a:spLocks noGrp="1" noChangeArrowheads="1"/>
          </p:cNvSpPr>
          <p:nvPr/>
        </p:nvSpPr>
        <p:spPr bwMode="auto">
          <a:xfrm>
            <a:off x="469900" y="2079043"/>
            <a:ext cx="8672768" cy="4430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folHlink"/>
              </a:buClr>
              <a:buSzPct val="60000"/>
              <a:buFont typeface="Wingdings" panose="05000000000000000000" pitchFamily="2" charset="2"/>
              <a:buNone/>
            </a:pPr>
            <a:r>
              <a:rPr lang="en-US" altLang="zh-CN" sz="3200">
                <a:solidFill>
                  <a:schemeClr val="tx2"/>
                </a:solidFill>
                <a:ea typeface="黑体" panose="02010609060101010101" pitchFamily="49" charset="-122"/>
              </a:rPr>
              <a:t>1) </a:t>
            </a:r>
            <a:r>
              <a:rPr lang="zh-CN" altLang="en-US" sz="3200">
                <a:solidFill>
                  <a:schemeClr val="tx2"/>
                </a:solidFill>
                <a:ea typeface="黑体" panose="02010609060101010101" pitchFamily="49" charset="-122"/>
              </a:rPr>
              <a:t>平移变换</a:t>
            </a:r>
            <a:r>
              <a:rPr lang="en-US" altLang="zh-CN" sz="3200">
                <a:solidFill>
                  <a:schemeClr val="tx2"/>
                </a:solidFill>
                <a:ea typeface="黑体" panose="02010609060101010101" pitchFamily="49" charset="-122"/>
              </a:rPr>
              <a:t>(Image translation)</a:t>
            </a:r>
          </a:p>
          <a:p>
            <a:pPr>
              <a:spcBef>
                <a:spcPct val="20000"/>
              </a:spcBef>
              <a:buClr>
                <a:schemeClr val="folHlink"/>
              </a:buClr>
              <a:buSzPct val="60000"/>
              <a:buFont typeface="Wingdings" panose="05000000000000000000" pitchFamily="2" charset="2"/>
              <a:buNone/>
            </a:pPr>
            <a:r>
              <a:rPr lang="zh-CN" altLang="en-US" sz="3088">
                <a:solidFill>
                  <a:schemeClr val="tx2"/>
                </a:solidFill>
                <a:ea typeface="黑体" panose="02010609060101010101" pitchFamily="49" charset="-122"/>
              </a:rPr>
              <a:t>设</a:t>
            </a:r>
            <a:r>
              <a:rPr lang="en-US" altLang="zh-CN" sz="3088">
                <a:solidFill>
                  <a:schemeClr val="tx2"/>
                </a:solidFill>
                <a:ea typeface="黑体" panose="02010609060101010101" pitchFamily="49" charset="-122"/>
              </a:rPr>
              <a:t>:</a:t>
            </a:r>
            <a:r>
              <a:rPr lang="en-US" altLang="zh-CN" sz="3088">
                <a:solidFill>
                  <a:srgbClr val="A20078"/>
                </a:solidFill>
                <a:ea typeface="黑体" panose="02010609060101010101" pitchFamily="49" charset="-122"/>
              </a:rPr>
              <a:t> 	</a:t>
            </a:r>
            <a:r>
              <a:rPr lang="en-US" altLang="zh-CN" sz="3088" i="1">
                <a:solidFill>
                  <a:srgbClr val="FF0000"/>
                </a:solidFill>
                <a:ea typeface="黑体" panose="02010609060101010101" pitchFamily="49" charset="-122"/>
              </a:rPr>
              <a:t>a</a:t>
            </a:r>
            <a:r>
              <a:rPr lang="en-US" altLang="zh-CN" sz="3088">
                <a:solidFill>
                  <a:srgbClr val="FF0000"/>
                </a:solidFill>
                <a:ea typeface="黑体" panose="02010609060101010101" pitchFamily="49" charset="-122"/>
              </a:rPr>
              <a:t>(</a:t>
            </a:r>
            <a:r>
              <a:rPr lang="en-US" altLang="zh-CN" sz="3088" i="1">
                <a:solidFill>
                  <a:srgbClr val="FF0000"/>
                </a:solidFill>
                <a:ea typeface="黑体" panose="02010609060101010101" pitchFamily="49" charset="-122"/>
              </a:rPr>
              <a:t>x</a:t>
            </a:r>
            <a:r>
              <a:rPr lang="en-US" altLang="zh-CN" sz="3088">
                <a:solidFill>
                  <a:srgbClr val="FF0000"/>
                </a:solidFill>
                <a:ea typeface="黑体" panose="02010609060101010101" pitchFamily="49" charset="-122"/>
              </a:rPr>
              <a:t>,</a:t>
            </a:r>
            <a:r>
              <a:rPr lang="en-US" altLang="zh-CN" sz="3088" i="1">
                <a:solidFill>
                  <a:srgbClr val="FF0000"/>
                </a:solidFill>
                <a:ea typeface="黑体" panose="02010609060101010101" pitchFamily="49" charset="-122"/>
              </a:rPr>
              <a:t>y</a:t>
            </a:r>
            <a:r>
              <a:rPr lang="en-US" altLang="zh-CN" sz="3088">
                <a:solidFill>
                  <a:srgbClr val="FF0000"/>
                </a:solidFill>
                <a:ea typeface="黑体" panose="02010609060101010101" pitchFamily="49" charset="-122"/>
              </a:rPr>
              <a:t>) = </a:t>
            </a:r>
            <a:r>
              <a:rPr lang="en-US" altLang="zh-CN" sz="3088" i="1">
                <a:solidFill>
                  <a:srgbClr val="FF0000"/>
                </a:solidFill>
                <a:ea typeface="黑体" panose="02010609060101010101" pitchFamily="49" charset="-122"/>
              </a:rPr>
              <a:t>x </a:t>
            </a:r>
            <a:r>
              <a:rPr lang="en-US" altLang="zh-CN" sz="3088">
                <a:solidFill>
                  <a:srgbClr val="FF0000"/>
                </a:solidFill>
                <a:ea typeface="黑体" panose="02010609060101010101" pitchFamily="49" charset="-122"/>
              </a:rPr>
              <a:t>+ </a:t>
            </a:r>
            <a:r>
              <a:rPr lang="en-US" altLang="zh-CN" sz="3088" i="1">
                <a:solidFill>
                  <a:srgbClr val="FF0000"/>
                </a:solidFill>
                <a:ea typeface="黑体" panose="02010609060101010101" pitchFamily="49" charset="-122"/>
              </a:rPr>
              <a:t>x</a:t>
            </a:r>
            <a:r>
              <a:rPr lang="en-US" altLang="zh-CN" sz="3088" baseline="-25000">
                <a:solidFill>
                  <a:srgbClr val="FF0000"/>
                </a:solidFill>
                <a:ea typeface="黑体" panose="02010609060101010101" pitchFamily="49" charset="-122"/>
              </a:rPr>
              <a:t>0</a:t>
            </a:r>
            <a:r>
              <a:rPr lang="en-US" altLang="zh-CN" sz="3088">
                <a:solidFill>
                  <a:srgbClr val="FF0000"/>
                </a:solidFill>
                <a:ea typeface="黑体" panose="02010609060101010101" pitchFamily="49" charset="-122"/>
              </a:rPr>
              <a:t>;</a:t>
            </a:r>
          </a:p>
          <a:p>
            <a:pPr>
              <a:spcBef>
                <a:spcPct val="20000"/>
              </a:spcBef>
              <a:buClr>
                <a:schemeClr val="folHlink"/>
              </a:buClr>
              <a:buSzPct val="60000"/>
              <a:buFont typeface="Wingdings" panose="05000000000000000000" pitchFamily="2" charset="2"/>
              <a:buNone/>
            </a:pPr>
            <a:r>
              <a:rPr lang="en-US" altLang="zh-CN" sz="3088">
                <a:solidFill>
                  <a:srgbClr val="FF0000"/>
                </a:solidFill>
                <a:ea typeface="黑体" panose="02010609060101010101" pitchFamily="49" charset="-122"/>
              </a:rPr>
              <a:t>		</a:t>
            </a:r>
            <a:r>
              <a:rPr lang="en-US" altLang="zh-CN" sz="3088" i="1">
                <a:solidFill>
                  <a:srgbClr val="FF0000"/>
                </a:solidFill>
                <a:ea typeface="黑体" panose="02010609060101010101" pitchFamily="49" charset="-122"/>
              </a:rPr>
              <a:t>b</a:t>
            </a:r>
            <a:r>
              <a:rPr lang="en-US" altLang="zh-CN" sz="3088">
                <a:solidFill>
                  <a:srgbClr val="FF0000"/>
                </a:solidFill>
                <a:ea typeface="黑体" panose="02010609060101010101" pitchFamily="49" charset="-122"/>
              </a:rPr>
              <a:t>(</a:t>
            </a:r>
            <a:r>
              <a:rPr lang="en-US" altLang="zh-CN" sz="3088" i="1">
                <a:solidFill>
                  <a:srgbClr val="FF0000"/>
                </a:solidFill>
                <a:ea typeface="黑体" panose="02010609060101010101" pitchFamily="49" charset="-122"/>
              </a:rPr>
              <a:t>x</a:t>
            </a:r>
            <a:r>
              <a:rPr lang="en-US" altLang="zh-CN" sz="3088">
                <a:solidFill>
                  <a:srgbClr val="FF0000"/>
                </a:solidFill>
                <a:ea typeface="黑体" panose="02010609060101010101" pitchFamily="49" charset="-122"/>
              </a:rPr>
              <a:t>,</a:t>
            </a:r>
            <a:r>
              <a:rPr lang="en-US" altLang="zh-CN" sz="3088" i="1">
                <a:solidFill>
                  <a:srgbClr val="FF0000"/>
                </a:solidFill>
                <a:ea typeface="黑体" panose="02010609060101010101" pitchFamily="49" charset="-122"/>
              </a:rPr>
              <a:t>y</a:t>
            </a:r>
            <a:r>
              <a:rPr lang="en-US" altLang="zh-CN" sz="3088">
                <a:solidFill>
                  <a:srgbClr val="FF0000"/>
                </a:solidFill>
                <a:ea typeface="黑体" panose="02010609060101010101" pitchFamily="49" charset="-122"/>
              </a:rPr>
              <a:t>) = </a:t>
            </a:r>
            <a:r>
              <a:rPr lang="en-US" altLang="zh-CN" sz="3088" i="1">
                <a:solidFill>
                  <a:srgbClr val="FF0000"/>
                </a:solidFill>
                <a:ea typeface="黑体" panose="02010609060101010101" pitchFamily="49" charset="-122"/>
              </a:rPr>
              <a:t>y </a:t>
            </a:r>
            <a:r>
              <a:rPr lang="en-US" altLang="zh-CN" sz="3088">
                <a:solidFill>
                  <a:srgbClr val="FF0000"/>
                </a:solidFill>
                <a:ea typeface="黑体" panose="02010609060101010101" pitchFamily="49" charset="-122"/>
              </a:rPr>
              <a:t>+ </a:t>
            </a:r>
            <a:r>
              <a:rPr lang="en-US" altLang="zh-CN" sz="3088" i="1">
                <a:solidFill>
                  <a:srgbClr val="FF0000"/>
                </a:solidFill>
                <a:ea typeface="黑体" panose="02010609060101010101" pitchFamily="49" charset="-122"/>
              </a:rPr>
              <a:t>y</a:t>
            </a:r>
            <a:r>
              <a:rPr lang="en-US" altLang="zh-CN" sz="3088" baseline="-25000">
                <a:solidFill>
                  <a:srgbClr val="FF0000"/>
                </a:solidFill>
                <a:ea typeface="黑体" panose="02010609060101010101" pitchFamily="49" charset="-122"/>
              </a:rPr>
              <a:t>0</a:t>
            </a:r>
            <a:r>
              <a:rPr lang="en-US" altLang="zh-CN" sz="3088">
                <a:solidFill>
                  <a:srgbClr val="FF0000"/>
                </a:solidFill>
                <a:ea typeface="黑体" panose="02010609060101010101" pitchFamily="49" charset="-122"/>
              </a:rPr>
              <a:t>;</a:t>
            </a:r>
          </a:p>
          <a:p>
            <a:pPr>
              <a:spcBef>
                <a:spcPct val="20000"/>
              </a:spcBef>
              <a:buClr>
                <a:schemeClr val="folHlink"/>
              </a:buClr>
              <a:buSzPct val="60000"/>
              <a:buFont typeface="Wingdings" panose="05000000000000000000" pitchFamily="2" charset="2"/>
              <a:buNone/>
            </a:pPr>
            <a:r>
              <a:rPr lang="zh-CN" altLang="en-US" sz="3088">
                <a:ea typeface="黑体" panose="02010609060101010101" pitchFamily="49" charset="-122"/>
              </a:rPr>
              <a:t>简写为：</a:t>
            </a:r>
          </a:p>
          <a:p>
            <a:pPr>
              <a:spcBef>
                <a:spcPct val="20000"/>
              </a:spcBef>
              <a:buClr>
                <a:schemeClr val="folHlink"/>
              </a:buClr>
              <a:buSzPct val="60000"/>
              <a:buFont typeface="Wingdings" panose="05000000000000000000" pitchFamily="2" charset="2"/>
              <a:buNone/>
            </a:pPr>
            <a:r>
              <a:rPr lang="en-US" altLang="zh-CN" sz="3088">
                <a:ea typeface="黑体" panose="02010609060101010101" pitchFamily="49" charset="-122"/>
              </a:rPr>
              <a:t>       </a:t>
            </a:r>
            <a:r>
              <a:rPr lang="en-US" altLang="zh-CN" sz="3088">
                <a:solidFill>
                  <a:srgbClr val="FF0000"/>
                </a:solidFill>
                <a:ea typeface="黑体" panose="02010609060101010101" pitchFamily="49" charset="-122"/>
              </a:rPr>
              <a:t> </a:t>
            </a:r>
            <a:r>
              <a:rPr lang="en-US" altLang="zh-CN" sz="3088" i="1">
                <a:solidFill>
                  <a:srgbClr val="FF0000"/>
                </a:solidFill>
                <a:ea typeface="黑体" panose="02010609060101010101" pitchFamily="49" charset="-122"/>
              </a:rPr>
              <a:t>u </a:t>
            </a:r>
            <a:r>
              <a:rPr lang="en-US" altLang="zh-CN" sz="3088">
                <a:solidFill>
                  <a:srgbClr val="FF0000"/>
                </a:solidFill>
                <a:ea typeface="黑体" panose="02010609060101010101" pitchFamily="49" charset="-122"/>
              </a:rPr>
              <a:t>= </a:t>
            </a:r>
            <a:r>
              <a:rPr lang="en-US" altLang="zh-CN" sz="3088" i="1">
                <a:solidFill>
                  <a:srgbClr val="FF0000"/>
                </a:solidFill>
                <a:ea typeface="黑体" panose="02010609060101010101" pitchFamily="49" charset="-122"/>
              </a:rPr>
              <a:t>x </a:t>
            </a:r>
            <a:r>
              <a:rPr lang="en-US" altLang="zh-CN" sz="3088">
                <a:solidFill>
                  <a:srgbClr val="FF0000"/>
                </a:solidFill>
                <a:ea typeface="黑体" panose="02010609060101010101" pitchFamily="49" charset="-122"/>
              </a:rPr>
              <a:t>+ </a:t>
            </a:r>
            <a:r>
              <a:rPr lang="en-US" altLang="zh-CN" sz="3088" i="1">
                <a:solidFill>
                  <a:srgbClr val="FF0000"/>
                </a:solidFill>
                <a:ea typeface="黑体" panose="02010609060101010101" pitchFamily="49" charset="-122"/>
              </a:rPr>
              <a:t>x</a:t>
            </a:r>
            <a:r>
              <a:rPr lang="en-US" altLang="zh-CN" sz="3088" baseline="-25000">
                <a:solidFill>
                  <a:srgbClr val="FF0000"/>
                </a:solidFill>
                <a:ea typeface="黑体" panose="02010609060101010101" pitchFamily="49" charset="-122"/>
              </a:rPr>
              <a:t>0</a:t>
            </a:r>
          </a:p>
          <a:p>
            <a:pPr>
              <a:spcBef>
                <a:spcPct val="20000"/>
              </a:spcBef>
              <a:buClr>
                <a:schemeClr val="folHlink"/>
              </a:buClr>
              <a:buSzPct val="60000"/>
              <a:buFont typeface="Wingdings" panose="05000000000000000000" pitchFamily="2" charset="2"/>
              <a:buNone/>
            </a:pPr>
            <a:r>
              <a:rPr lang="en-US" altLang="zh-CN" sz="3088" baseline="-25000">
                <a:solidFill>
                  <a:srgbClr val="FF0000"/>
                </a:solidFill>
                <a:ea typeface="黑体" panose="02010609060101010101" pitchFamily="49" charset="-122"/>
              </a:rPr>
              <a:t>           </a:t>
            </a:r>
            <a:r>
              <a:rPr lang="en-US" altLang="zh-CN" sz="3088">
                <a:solidFill>
                  <a:srgbClr val="FF0000"/>
                </a:solidFill>
                <a:ea typeface="黑体" panose="02010609060101010101" pitchFamily="49" charset="-122"/>
              </a:rPr>
              <a:t> </a:t>
            </a:r>
            <a:r>
              <a:rPr lang="en-US" altLang="zh-CN" sz="3088" i="1">
                <a:solidFill>
                  <a:srgbClr val="FF0000"/>
                </a:solidFill>
                <a:ea typeface="黑体" panose="02010609060101010101" pitchFamily="49" charset="-122"/>
              </a:rPr>
              <a:t>v </a:t>
            </a:r>
            <a:r>
              <a:rPr lang="en-US" altLang="zh-CN" sz="3088">
                <a:solidFill>
                  <a:srgbClr val="FF0000"/>
                </a:solidFill>
                <a:ea typeface="黑体" panose="02010609060101010101" pitchFamily="49" charset="-122"/>
              </a:rPr>
              <a:t>= </a:t>
            </a:r>
            <a:r>
              <a:rPr lang="en-US" altLang="zh-CN" sz="3088" i="1">
                <a:solidFill>
                  <a:srgbClr val="FF0000"/>
                </a:solidFill>
                <a:ea typeface="黑体" panose="02010609060101010101" pitchFamily="49" charset="-122"/>
              </a:rPr>
              <a:t>y </a:t>
            </a:r>
            <a:r>
              <a:rPr lang="en-US" altLang="zh-CN" sz="3088">
                <a:solidFill>
                  <a:srgbClr val="FF0000"/>
                </a:solidFill>
                <a:ea typeface="黑体" panose="02010609060101010101" pitchFamily="49" charset="-122"/>
              </a:rPr>
              <a:t>+ </a:t>
            </a:r>
            <a:r>
              <a:rPr lang="en-US" altLang="zh-CN" sz="3088" i="1">
                <a:solidFill>
                  <a:srgbClr val="FF0000"/>
                </a:solidFill>
                <a:ea typeface="黑体" panose="02010609060101010101" pitchFamily="49" charset="-122"/>
              </a:rPr>
              <a:t>y</a:t>
            </a:r>
            <a:r>
              <a:rPr lang="en-US" altLang="zh-CN" sz="3088" baseline="-25000">
                <a:solidFill>
                  <a:srgbClr val="FF0000"/>
                </a:solidFill>
                <a:ea typeface="黑体" panose="02010609060101010101" pitchFamily="49" charset="-122"/>
              </a:rPr>
              <a:t>0</a:t>
            </a:r>
            <a:endParaRPr lang="en-US" altLang="zh-CN" sz="3088">
              <a:solidFill>
                <a:srgbClr val="FF0000"/>
              </a:solidFill>
              <a:ea typeface="黑体" panose="02010609060101010101" pitchFamily="49" charset="-122"/>
            </a:endParaRPr>
          </a:p>
          <a:p>
            <a:pPr>
              <a:spcBef>
                <a:spcPct val="20000"/>
              </a:spcBef>
              <a:buClr>
                <a:schemeClr val="folHlink"/>
              </a:buClr>
              <a:buSzPct val="60000"/>
              <a:buFont typeface="Wingdings" panose="05000000000000000000" pitchFamily="2" charset="2"/>
              <a:buNone/>
            </a:pPr>
            <a:r>
              <a:rPr lang="zh-CN" altLang="en-US" sz="3088">
                <a:solidFill>
                  <a:schemeClr val="tx2"/>
                </a:solidFill>
                <a:ea typeface="黑体" panose="02010609060101010101" pitchFamily="49" charset="-122"/>
              </a:rPr>
              <a:t>用齐次矩阵表示：</a:t>
            </a:r>
            <a:r>
              <a:rPr lang="zh-CN" altLang="en-US" sz="3088">
                <a:solidFill>
                  <a:srgbClr val="FF00FF"/>
                </a:solidFill>
                <a:ea typeface="黑体" panose="02010609060101010101" pitchFamily="49" charset="-122"/>
              </a:rPr>
              <a:t>	</a:t>
            </a:r>
            <a:r>
              <a:rPr lang="zh-CN" altLang="en-US" sz="3529">
                <a:solidFill>
                  <a:srgbClr val="FF00FF"/>
                </a:solidFill>
                <a:ea typeface="黑体" panose="02010609060101010101" pitchFamily="49" charset="-122"/>
              </a:rPr>
              <a:t>	</a:t>
            </a:r>
          </a:p>
          <a:p>
            <a:pPr>
              <a:spcBef>
                <a:spcPct val="20000"/>
              </a:spcBef>
              <a:buClr>
                <a:schemeClr val="folHlink"/>
              </a:buClr>
              <a:buSzPct val="60000"/>
              <a:buFont typeface="Wingdings" panose="05000000000000000000" pitchFamily="2" charset="2"/>
              <a:buNone/>
            </a:pPr>
            <a:endParaRPr lang="en-US" altLang="zh-CN" sz="3529">
              <a:solidFill>
                <a:srgbClr val="FF00FF"/>
              </a:solidFill>
              <a:ea typeface="黑体" panose="02010609060101010101" pitchFamily="49" charset="-122"/>
            </a:endParaRPr>
          </a:p>
        </p:txBody>
      </p:sp>
      <p:graphicFrame>
        <p:nvGraphicFramePr>
          <p:cNvPr id="6146" name="对象 1"/>
          <p:cNvGraphicFramePr>
            <a:graphicFrameLocks/>
          </p:cNvGraphicFramePr>
          <p:nvPr>
            <p:extLst>
              <p:ext uri="{D42A27DB-BD31-4B8C-83A1-F6EECF244321}">
                <p14:modId xmlns:p14="http://schemas.microsoft.com/office/powerpoint/2010/main" val="2142672545"/>
              </p:ext>
            </p:extLst>
          </p:nvPr>
        </p:nvGraphicFramePr>
        <p:xfrm>
          <a:off x="3746500" y="5153025"/>
          <a:ext cx="3361267" cy="1813683"/>
        </p:xfrm>
        <a:graphic>
          <a:graphicData uri="http://schemas.openxmlformats.org/presentationml/2006/ole">
            <mc:AlternateContent xmlns:mc="http://schemas.openxmlformats.org/markup-compatibility/2006">
              <mc:Choice xmlns:v="urn:schemas-microsoft-com:vml" Requires="v">
                <p:oleObj spid="_x0000_s6184" r:id="rId3" imgW="1380905" imgH="716178" progId="Equation.DSMT4">
                  <p:embed/>
                </p:oleObj>
              </mc:Choice>
              <mc:Fallback>
                <p:oleObj r:id="rId3" imgW="1380905" imgH="716178" progId="Equation.DSMT4">
                  <p:embed/>
                  <p:pic>
                    <p:nvPicPr>
                      <p:cNvPr id="6146" name="对象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6500" y="5153025"/>
                        <a:ext cx="3361267" cy="1813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5" name="文本框 4"/>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
        <p:nvSpPr>
          <p:cNvPr id="6" name="灯片编号占位符 4"/>
          <p:cNvSpPr>
            <a:spLocks noGrp="1"/>
          </p:cNvSpPr>
          <p:nvPr>
            <p:ph type="sldNum" sz="quarter" idx="4294967295"/>
          </p:nvPr>
        </p:nvSpPr>
        <p:spPr>
          <a:xfrm>
            <a:off x="7663603" y="6887095"/>
            <a:ext cx="2495127" cy="525198"/>
          </a:xfrm>
          <a:prstGeom prst="rect">
            <a:avLst/>
          </a:prstGeom>
        </p:spPr>
        <p:txBody>
          <a:bodyPr/>
          <a:lstStyle/>
          <a:p>
            <a:pPr algn="r"/>
            <a:fld id="{B6F15528-21DE-4FAA-801E-634DDDAF4B2B}" type="slidenum">
              <a:rPr/>
              <a:pPr algn="r"/>
              <a:t>130</a:t>
            </a:fld>
            <a:endParaRPr/>
          </a:p>
        </p:txBody>
      </p:sp>
    </p:spTree>
    <p:extLst>
      <p:ext uri="{BB962C8B-B14F-4D97-AF65-F5344CB8AC3E}">
        <p14:creationId xmlns:p14="http://schemas.microsoft.com/office/powerpoint/2010/main" val="37287574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占位符 813058"/>
          <p:cNvSpPr>
            <a:spLocks noGrp="1" noChangeArrowheads="1"/>
          </p:cNvSpPr>
          <p:nvPr/>
        </p:nvSpPr>
        <p:spPr bwMode="auto">
          <a:xfrm>
            <a:off x="454589" y="2083235"/>
            <a:ext cx="8672768" cy="588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folHlink"/>
              </a:buClr>
              <a:buSzPct val="60000"/>
              <a:buFont typeface="Wingdings" panose="05000000000000000000" pitchFamily="2" charset="2"/>
              <a:buNone/>
            </a:pPr>
            <a:r>
              <a:rPr lang="en-US" altLang="zh-CN" sz="3200">
                <a:solidFill>
                  <a:schemeClr val="tx2"/>
                </a:solidFill>
                <a:ea typeface="黑体" panose="02010609060101010101" pitchFamily="49" charset="-122"/>
                <a:cs typeface="Times New Roman" panose="02020603050405020304" pitchFamily="18" charset="0"/>
              </a:rPr>
              <a:t>2) </a:t>
            </a:r>
            <a:r>
              <a:rPr lang="zh-CN" altLang="en-US" sz="3200">
                <a:solidFill>
                  <a:schemeClr val="tx2"/>
                </a:solidFill>
                <a:ea typeface="黑体" panose="02010609060101010101" pitchFamily="49" charset="-122"/>
                <a:cs typeface="Times New Roman" panose="02020603050405020304" pitchFamily="18" charset="0"/>
              </a:rPr>
              <a:t>旋转变换</a:t>
            </a:r>
            <a:r>
              <a:rPr lang="en-US" altLang="zh-CN" sz="3200">
                <a:solidFill>
                  <a:schemeClr val="tx2"/>
                </a:solidFill>
                <a:ea typeface="黑体" panose="02010609060101010101" pitchFamily="49" charset="-122"/>
                <a:cs typeface="Times New Roman" panose="02020603050405020304" pitchFamily="18" charset="0"/>
              </a:rPr>
              <a:t>(Image rotation)</a:t>
            </a:r>
          </a:p>
          <a:p>
            <a:pPr>
              <a:spcBef>
                <a:spcPct val="20000"/>
              </a:spcBef>
              <a:buClr>
                <a:schemeClr val="folHlink"/>
              </a:buClr>
              <a:buSzPct val="60000"/>
              <a:buFont typeface="Wingdings" panose="05000000000000000000" pitchFamily="2" charset="2"/>
              <a:buNone/>
            </a:pPr>
            <a:endParaRPr lang="zh-CN" altLang="en-US" sz="3200" b="1">
              <a:solidFill>
                <a:srgbClr val="FF00FF"/>
              </a:solidFill>
              <a:ea typeface="黑体" panose="02010609060101010101" pitchFamily="49" charset="-122"/>
              <a:cs typeface="Times New Roman" panose="02020603050405020304" pitchFamily="18" charset="0"/>
              <a:sym typeface="宋体" panose="02010600030101010101" pitchFamily="2" charset="-122"/>
            </a:endParaRPr>
          </a:p>
        </p:txBody>
      </p:sp>
      <p:sp>
        <p:nvSpPr>
          <p:cNvPr id="38916" name="矩形 74758"/>
          <p:cNvSpPr/>
          <p:nvPr/>
        </p:nvSpPr>
        <p:spPr>
          <a:xfrm>
            <a:off x="5118100" y="2547214"/>
            <a:ext cx="4453678" cy="2644763"/>
          </a:xfrm>
          <a:prstGeom prst="rect">
            <a:avLst/>
          </a:prstGeom>
          <a:noFill/>
          <a:ln w="9525">
            <a:noFill/>
          </a:ln>
        </p:spPr>
        <p:txBody>
          <a:bodyPr>
            <a:spAutoFit/>
          </a:bodyPr>
          <a:lstStyle/>
          <a:p>
            <a:pPr marL="0" lvl="1">
              <a:lnSpc>
                <a:spcPct val="120000"/>
              </a:lnSpc>
            </a:pPr>
            <a:r>
              <a:rPr lang="zh-CN" altLang="en-US" sz="1985" b="1" noProof="1">
                <a:latin typeface="Times New Roman" panose="02020603050405020304" pitchFamily="18" charset="0"/>
                <a:cs typeface="Times New Roman" panose="02020603050405020304" pitchFamily="18" charset="0"/>
              </a:rPr>
              <a:t>在平面坐标系上旋转，由</a:t>
            </a:r>
            <a:r>
              <a:rPr lang="en-US" altLang="zh-CN" sz="1985" b="1" noProof="1">
                <a:latin typeface="Times New Roman" panose="02020603050405020304" pitchFamily="18" charset="0"/>
                <a:cs typeface="Times New Roman" panose="02020603050405020304" pitchFamily="18" charset="0"/>
              </a:rPr>
              <a:t>(</a:t>
            </a:r>
            <a:r>
              <a:rPr lang="en-US" altLang="zh-CN" sz="3088" i="1" noProof="1">
                <a:latin typeface="Times New Roman" panose="02020603050405020304" pitchFamily="18" charset="0"/>
                <a:cs typeface="Times New Roman" panose="02020603050405020304" pitchFamily="18" charset="0"/>
                <a:sym typeface="+mn-ea"/>
              </a:rPr>
              <a:t>x</a:t>
            </a:r>
            <a:r>
              <a:rPr lang="en-US" altLang="zh-CN" sz="3088" baseline="-25000" noProof="1">
                <a:latin typeface="Times New Roman" panose="02020603050405020304" pitchFamily="18" charset="0"/>
                <a:cs typeface="Times New Roman" panose="02020603050405020304" pitchFamily="18" charset="0"/>
                <a:sym typeface="+mn-ea"/>
              </a:rPr>
              <a:t>0</a:t>
            </a:r>
            <a:r>
              <a:rPr lang="en-US" altLang="zh-CN" sz="3088" noProof="1">
                <a:latin typeface="Times New Roman" panose="02020603050405020304" pitchFamily="18" charset="0"/>
                <a:cs typeface="Times New Roman" panose="02020603050405020304" pitchFamily="18" charset="0"/>
                <a:sym typeface="+mn-ea"/>
              </a:rPr>
              <a:t>,</a:t>
            </a:r>
            <a:r>
              <a:rPr lang="en-US" altLang="zh-CN" sz="3088" i="1" noProof="1">
                <a:latin typeface="Times New Roman" panose="02020603050405020304" pitchFamily="18" charset="0"/>
                <a:cs typeface="Times New Roman" panose="02020603050405020304" pitchFamily="18" charset="0"/>
                <a:sym typeface="+mn-ea"/>
              </a:rPr>
              <a:t>y</a:t>
            </a:r>
            <a:r>
              <a:rPr lang="en-US" altLang="zh-CN" sz="3088" baseline="-25000" noProof="1">
                <a:latin typeface="Times New Roman" panose="02020603050405020304" pitchFamily="18" charset="0"/>
                <a:cs typeface="Times New Roman" panose="02020603050405020304" pitchFamily="18" charset="0"/>
                <a:sym typeface="+mn-ea"/>
              </a:rPr>
              <a:t>0</a:t>
            </a:r>
            <a:r>
              <a:rPr lang="en-US" altLang="zh-CN" sz="3088" noProof="1">
                <a:latin typeface="Times New Roman" panose="02020603050405020304" pitchFamily="18" charset="0"/>
                <a:cs typeface="Times New Roman" panose="02020603050405020304" pitchFamily="18" charset="0"/>
                <a:sym typeface="+mn-ea"/>
              </a:rPr>
              <a:t>)</a:t>
            </a:r>
            <a:r>
              <a:rPr lang="zh-CN" altLang="en-US" sz="1985" b="1" noProof="1">
                <a:latin typeface="Times New Roman" panose="02020603050405020304" pitchFamily="18" charset="0"/>
                <a:cs typeface="Times New Roman" panose="02020603050405020304" pitchFamily="18" charset="0"/>
                <a:sym typeface="+mn-ea"/>
              </a:rPr>
              <a:t>旋转到</a:t>
            </a:r>
            <a:r>
              <a:rPr lang="en-US" altLang="zh-CN" sz="1985" b="1" noProof="1">
                <a:latin typeface="Times New Roman" panose="02020603050405020304" pitchFamily="18" charset="0"/>
                <a:cs typeface="Times New Roman" panose="02020603050405020304" pitchFamily="18" charset="0"/>
                <a:sym typeface="+mn-ea"/>
              </a:rPr>
              <a:t>(</a:t>
            </a:r>
            <a:r>
              <a:rPr lang="en-US" altLang="zh-CN" sz="1985" i="1" noProof="1">
                <a:latin typeface="Times New Roman" panose="02020603050405020304" pitchFamily="18" charset="0"/>
                <a:cs typeface="Times New Roman" panose="02020603050405020304" pitchFamily="18" charset="0"/>
                <a:sym typeface="+mn-ea"/>
              </a:rPr>
              <a:t>x</a:t>
            </a:r>
            <a:r>
              <a:rPr lang="en-US" altLang="zh-CN" sz="1985" baseline="-25000" noProof="1">
                <a:latin typeface="Times New Roman" panose="02020603050405020304" pitchFamily="18" charset="0"/>
                <a:cs typeface="Times New Roman" panose="02020603050405020304" pitchFamily="18" charset="0"/>
                <a:sym typeface="+mn-ea"/>
              </a:rPr>
              <a:t>1</a:t>
            </a:r>
            <a:r>
              <a:rPr lang="en-US" altLang="zh-CN" sz="1985" noProof="1">
                <a:latin typeface="Times New Roman" panose="02020603050405020304" pitchFamily="18" charset="0"/>
                <a:cs typeface="Times New Roman" panose="02020603050405020304" pitchFamily="18" charset="0"/>
                <a:sym typeface="+mn-ea"/>
              </a:rPr>
              <a:t>,</a:t>
            </a:r>
            <a:r>
              <a:rPr lang="en-US" altLang="zh-CN" sz="1985" i="1" noProof="1">
                <a:latin typeface="Times New Roman" panose="02020603050405020304" pitchFamily="18" charset="0"/>
                <a:cs typeface="Times New Roman" panose="02020603050405020304" pitchFamily="18" charset="0"/>
                <a:sym typeface="+mn-ea"/>
              </a:rPr>
              <a:t>y</a:t>
            </a:r>
            <a:r>
              <a:rPr lang="en-US" altLang="zh-CN" sz="1985" baseline="-25000" noProof="1">
                <a:latin typeface="Times New Roman" panose="02020603050405020304" pitchFamily="18" charset="0"/>
                <a:cs typeface="Times New Roman" panose="02020603050405020304" pitchFamily="18" charset="0"/>
                <a:sym typeface="+mn-ea"/>
              </a:rPr>
              <a:t>1</a:t>
            </a:r>
            <a:r>
              <a:rPr lang="en-US" altLang="zh-CN" sz="1985" noProof="1">
                <a:latin typeface="Times New Roman" panose="02020603050405020304" pitchFamily="18" charset="0"/>
                <a:cs typeface="Times New Roman" panose="02020603050405020304" pitchFamily="18" charset="0"/>
                <a:sym typeface="+mn-ea"/>
              </a:rPr>
              <a:t>)</a:t>
            </a:r>
            <a:r>
              <a:rPr lang="zh-CN" altLang="en-US" sz="1985" b="1" noProof="1">
                <a:latin typeface="Times New Roman" panose="02020603050405020304" pitchFamily="18" charset="0"/>
                <a:cs typeface="Times New Roman" panose="02020603050405020304" pitchFamily="18" charset="0"/>
                <a:sym typeface="+mn-ea"/>
              </a:rPr>
              <a:t>位置：</a:t>
            </a:r>
          </a:p>
          <a:p>
            <a:pPr marL="0" lvl="1">
              <a:lnSpc>
                <a:spcPct val="120000"/>
              </a:lnSpc>
            </a:pPr>
            <a:r>
              <a:rPr lang="en-US" altLang="zh-CN" sz="3088" i="1" noProof="1">
                <a:latin typeface="Times New Roman" panose="02020603050405020304" pitchFamily="18" charset="0"/>
                <a:cs typeface="Times New Roman" panose="02020603050405020304" pitchFamily="18" charset="0"/>
              </a:rPr>
              <a:t>x</a:t>
            </a:r>
            <a:r>
              <a:rPr lang="en-US" altLang="zh-CN" sz="3088" baseline="-25000" noProof="1">
                <a:latin typeface="Times New Roman" panose="02020603050405020304" pitchFamily="18" charset="0"/>
                <a:cs typeface="Times New Roman" panose="02020603050405020304" pitchFamily="18" charset="0"/>
              </a:rPr>
              <a:t>0</a:t>
            </a:r>
            <a:r>
              <a:rPr lang="en-US" altLang="zh-CN" sz="3088" noProof="1">
                <a:latin typeface="Times New Roman" panose="02020603050405020304" pitchFamily="18" charset="0"/>
                <a:cs typeface="Times New Roman" panose="02020603050405020304" pitchFamily="18" charset="0"/>
              </a:rPr>
              <a:t>=</a:t>
            </a:r>
            <a:r>
              <a:rPr lang="en-US" altLang="zh-CN" sz="3088" i="1" noProof="1">
                <a:latin typeface="Times New Roman" panose="02020603050405020304" pitchFamily="18" charset="0"/>
                <a:cs typeface="Times New Roman" panose="02020603050405020304" pitchFamily="18" charset="0"/>
              </a:rPr>
              <a:t>rcos</a:t>
            </a:r>
            <a:r>
              <a:rPr lang="en-US" altLang="zh-CN" sz="3088" noProof="1">
                <a:latin typeface="Times New Roman" panose="02020603050405020304" pitchFamily="18" charset="0"/>
                <a:cs typeface="Times New Roman" panose="02020603050405020304" pitchFamily="18" charset="0"/>
              </a:rPr>
              <a:t>(</a:t>
            </a:r>
            <a:r>
              <a:rPr lang="en-US" altLang="zh-CN" sz="3088" i="1" noProof="1">
                <a:latin typeface="Times New Roman" panose="02020603050405020304" pitchFamily="18" charset="0"/>
                <a:cs typeface="Times New Roman" panose="02020603050405020304" pitchFamily="18" charset="0"/>
              </a:rPr>
              <a:t>α</a:t>
            </a:r>
            <a:r>
              <a:rPr lang="en-US" altLang="zh-CN" sz="3088" noProof="1">
                <a:latin typeface="Times New Roman" panose="02020603050405020304" pitchFamily="18" charset="0"/>
                <a:cs typeface="Times New Roman" panose="02020603050405020304" pitchFamily="18" charset="0"/>
              </a:rPr>
              <a:t>)</a:t>
            </a:r>
          </a:p>
          <a:p>
            <a:pPr lvl="1" indent="-504200">
              <a:lnSpc>
                <a:spcPct val="120000"/>
              </a:lnSpc>
            </a:pPr>
            <a:r>
              <a:rPr lang="en-US" altLang="zh-CN" sz="3088" i="1" noProof="1">
                <a:latin typeface="Times New Roman" panose="02020603050405020304" pitchFamily="18" charset="0"/>
                <a:cs typeface="Times New Roman" panose="02020603050405020304" pitchFamily="18" charset="0"/>
              </a:rPr>
              <a:t>y</a:t>
            </a:r>
            <a:r>
              <a:rPr lang="en-US" altLang="zh-CN" sz="3088" baseline="-25000" noProof="1">
                <a:latin typeface="Times New Roman" panose="02020603050405020304" pitchFamily="18" charset="0"/>
                <a:cs typeface="Times New Roman" panose="02020603050405020304" pitchFamily="18" charset="0"/>
              </a:rPr>
              <a:t>0</a:t>
            </a:r>
            <a:r>
              <a:rPr lang="en-US" altLang="zh-CN" sz="3088" noProof="1">
                <a:latin typeface="Times New Roman" panose="02020603050405020304" pitchFamily="18" charset="0"/>
                <a:cs typeface="Times New Roman" panose="02020603050405020304" pitchFamily="18" charset="0"/>
              </a:rPr>
              <a:t>=</a:t>
            </a:r>
            <a:r>
              <a:rPr lang="en-US" altLang="zh-CN" sz="3088" i="1" noProof="1">
                <a:latin typeface="Times New Roman" panose="02020603050405020304" pitchFamily="18" charset="0"/>
                <a:cs typeface="Times New Roman" panose="02020603050405020304" pitchFamily="18" charset="0"/>
              </a:rPr>
              <a:t>rsin</a:t>
            </a:r>
            <a:r>
              <a:rPr lang="en-US" altLang="zh-CN" sz="3088" noProof="1">
                <a:latin typeface="Times New Roman" panose="02020603050405020304" pitchFamily="18" charset="0"/>
                <a:cs typeface="Times New Roman" panose="02020603050405020304" pitchFamily="18" charset="0"/>
              </a:rPr>
              <a:t>(</a:t>
            </a:r>
            <a:r>
              <a:rPr lang="en-US" altLang="zh-CN" sz="3088" i="1" noProof="1">
                <a:latin typeface="Times New Roman" panose="02020603050405020304" pitchFamily="18" charset="0"/>
                <a:cs typeface="Times New Roman" panose="02020603050405020304" pitchFamily="18" charset="0"/>
              </a:rPr>
              <a:t>α</a:t>
            </a:r>
            <a:r>
              <a:rPr lang="en-US" altLang="zh-CN" sz="3088" noProof="1">
                <a:latin typeface="Times New Roman" panose="02020603050405020304" pitchFamily="18" charset="0"/>
                <a:cs typeface="Times New Roman" panose="02020603050405020304" pitchFamily="18" charset="0"/>
              </a:rPr>
              <a:t>)</a:t>
            </a:r>
          </a:p>
          <a:p>
            <a:pPr lvl="1" indent="-471287"/>
            <a:endParaRPr lang="en-US" altLang="zh-CN" sz="3088" noProof="1">
              <a:latin typeface="Times New Roman" panose="02020603050405020304" pitchFamily="18" charset="0"/>
              <a:cs typeface="Times New Roman" panose="02020603050405020304" pitchFamily="18" charset="0"/>
            </a:endParaRPr>
          </a:p>
        </p:txBody>
      </p:sp>
      <p:grpSp>
        <p:nvGrpSpPr>
          <p:cNvPr id="7171" name="组合 20"/>
          <p:cNvGrpSpPr>
            <a:grpSpLocks/>
          </p:cNvGrpSpPr>
          <p:nvPr/>
        </p:nvGrpSpPr>
        <p:grpSpPr bwMode="auto">
          <a:xfrm>
            <a:off x="317500" y="2947484"/>
            <a:ext cx="4701572" cy="3877711"/>
            <a:chOff x="667" y="2887"/>
            <a:chExt cx="6715" cy="5538"/>
          </a:xfrm>
        </p:grpSpPr>
        <p:sp>
          <p:nvSpPr>
            <p:cNvPr id="7172" name="文本框 9"/>
            <p:cNvSpPr txBox="1">
              <a:spLocks noChangeArrowheads="1"/>
            </p:cNvSpPr>
            <p:nvPr/>
          </p:nvSpPr>
          <p:spPr bwMode="auto">
            <a:xfrm>
              <a:off x="4455" y="5609"/>
              <a:ext cx="488" cy="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2206" b="1">
                  <a:solidFill>
                    <a:srgbClr val="000099"/>
                  </a:solidFill>
                  <a:cs typeface="Times New Roman" panose="02020603050405020304" pitchFamily="18" charset="0"/>
                  <a:sym typeface="宋体" panose="02010600030101010101" pitchFamily="2" charset="-122"/>
                </a:rPr>
                <a:t>α</a:t>
              </a:r>
              <a:endParaRPr lang="en-US" altLang="zh-CN" sz="2206" b="1">
                <a:solidFill>
                  <a:srgbClr val="000099"/>
                </a:solidFill>
                <a:ea typeface="黑体" panose="02010609060101010101" pitchFamily="49" charset="-122"/>
                <a:cs typeface="Times New Roman" panose="02020603050405020304" pitchFamily="18" charset="0"/>
                <a:sym typeface="宋体" panose="02010600030101010101" pitchFamily="2" charset="-122"/>
              </a:endParaRPr>
            </a:p>
          </p:txBody>
        </p:sp>
        <p:grpSp>
          <p:nvGrpSpPr>
            <p:cNvPr id="7173" name="组合 12"/>
            <p:cNvGrpSpPr>
              <a:grpSpLocks/>
            </p:cNvGrpSpPr>
            <p:nvPr/>
          </p:nvGrpSpPr>
          <p:grpSpPr bwMode="auto">
            <a:xfrm>
              <a:off x="667" y="2887"/>
              <a:ext cx="6715" cy="5538"/>
              <a:chOff x="667" y="2887"/>
              <a:chExt cx="6715" cy="5538"/>
            </a:xfrm>
          </p:grpSpPr>
          <p:grpSp>
            <p:nvGrpSpPr>
              <p:cNvPr id="7174" name="组合 8"/>
              <p:cNvGrpSpPr>
                <a:grpSpLocks/>
              </p:cNvGrpSpPr>
              <p:nvPr/>
            </p:nvGrpSpPr>
            <p:grpSpPr bwMode="auto">
              <a:xfrm>
                <a:off x="667" y="2887"/>
                <a:ext cx="5750" cy="5538"/>
                <a:chOff x="396" y="2916"/>
                <a:chExt cx="5750" cy="5538"/>
              </a:xfrm>
            </p:grpSpPr>
            <p:grpSp>
              <p:nvGrpSpPr>
                <p:cNvPr id="7175" name="组合 4"/>
                <p:cNvGrpSpPr>
                  <a:grpSpLocks/>
                </p:cNvGrpSpPr>
                <p:nvPr/>
              </p:nvGrpSpPr>
              <p:grpSpPr bwMode="auto">
                <a:xfrm>
                  <a:off x="396" y="2916"/>
                  <a:ext cx="5750" cy="5538"/>
                  <a:chOff x="1109" y="2631"/>
                  <a:chExt cx="5750" cy="5538"/>
                </a:xfrm>
              </p:grpSpPr>
              <p:cxnSp>
                <p:nvCxnSpPr>
                  <p:cNvPr id="3" name="直接箭头连接符 2"/>
                  <p:cNvCxnSpPr/>
                  <p:nvPr/>
                </p:nvCxnSpPr>
                <p:spPr>
                  <a:xfrm flipV="1">
                    <a:off x="1109" y="5966"/>
                    <a:ext cx="5751" cy="1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flipH="1" flipV="1">
                    <a:off x="3842" y="2631"/>
                    <a:ext cx="48" cy="5538"/>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grpSp>
            <p:grpSp>
              <p:nvGrpSpPr>
                <p:cNvPr id="7178" name="组合 7"/>
                <p:cNvGrpSpPr>
                  <a:grpSpLocks/>
                </p:cNvGrpSpPr>
                <p:nvPr/>
              </p:nvGrpSpPr>
              <p:grpSpPr bwMode="auto">
                <a:xfrm>
                  <a:off x="3129" y="3586"/>
                  <a:ext cx="2595" cy="2712"/>
                  <a:chOff x="3129" y="3586"/>
                  <a:chExt cx="2595" cy="2712"/>
                </a:xfrm>
              </p:grpSpPr>
              <p:cxnSp>
                <p:nvCxnSpPr>
                  <p:cNvPr id="6" name="直接连接符 5"/>
                  <p:cNvCxnSpPr/>
                  <p:nvPr/>
                </p:nvCxnSpPr>
                <p:spPr>
                  <a:xfrm flipV="1">
                    <a:off x="3129" y="3586"/>
                    <a:ext cx="1803" cy="2713"/>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176" y="4606"/>
                    <a:ext cx="2548" cy="1658"/>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7181" name="文本框 10"/>
              <p:cNvSpPr txBox="1">
                <a:spLocks noChangeArrowheads="1"/>
              </p:cNvSpPr>
              <p:nvPr/>
            </p:nvSpPr>
            <p:spPr bwMode="auto">
              <a:xfrm>
                <a:off x="5203" y="2933"/>
                <a:ext cx="1386" cy="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2206" b="1">
                    <a:solidFill>
                      <a:srgbClr val="FF0000"/>
                    </a:solidFill>
                    <a:cs typeface="Times New Roman" panose="02020603050405020304" pitchFamily="18" charset="0"/>
                    <a:sym typeface="宋体" panose="02010600030101010101" pitchFamily="2" charset="-122"/>
                  </a:rPr>
                  <a:t>(</a:t>
                </a:r>
                <a:r>
                  <a:rPr lang="en-US" altLang="zh-CN" sz="2206" b="1" i="1">
                    <a:solidFill>
                      <a:srgbClr val="FF0000"/>
                    </a:solidFill>
                    <a:cs typeface="Times New Roman" panose="02020603050405020304" pitchFamily="18" charset="0"/>
                    <a:sym typeface="宋体" panose="02010600030101010101" pitchFamily="2" charset="-122"/>
                  </a:rPr>
                  <a:t>x</a:t>
                </a:r>
                <a:r>
                  <a:rPr lang="en-US" altLang="zh-CN" sz="2206" b="1" baseline="-25000">
                    <a:solidFill>
                      <a:srgbClr val="FF0000"/>
                    </a:solidFill>
                    <a:cs typeface="Times New Roman" panose="02020603050405020304" pitchFamily="18" charset="0"/>
                    <a:sym typeface="宋体" panose="02010600030101010101" pitchFamily="2" charset="-122"/>
                  </a:rPr>
                  <a:t>0</a:t>
                </a:r>
                <a:r>
                  <a:rPr lang="en-US" altLang="zh-CN" sz="2206" b="1">
                    <a:solidFill>
                      <a:srgbClr val="FF0000"/>
                    </a:solidFill>
                    <a:cs typeface="Times New Roman" panose="02020603050405020304" pitchFamily="18" charset="0"/>
                    <a:sym typeface="宋体" panose="02010600030101010101" pitchFamily="2" charset="-122"/>
                  </a:rPr>
                  <a:t>, </a:t>
                </a:r>
                <a:r>
                  <a:rPr lang="en-US" altLang="zh-CN" sz="2206" b="1" i="1">
                    <a:solidFill>
                      <a:srgbClr val="FF0000"/>
                    </a:solidFill>
                    <a:cs typeface="Times New Roman" panose="02020603050405020304" pitchFamily="18" charset="0"/>
                    <a:sym typeface="宋体" panose="02010600030101010101" pitchFamily="2" charset="-122"/>
                  </a:rPr>
                  <a:t>y</a:t>
                </a:r>
                <a:r>
                  <a:rPr lang="en-US" altLang="zh-CN" sz="2206" b="1" baseline="-25000">
                    <a:solidFill>
                      <a:srgbClr val="FF0000"/>
                    </a:solidFill>
                    <a:cs typeface="Times New Roman" panose="02020603050405020304" pitchFamily="18" charset="0"/>
                    <a:sym typeface="宋体" panose="02010600030101010101" pitchFamily="2" charset="-122"/>
                  </a:rPr>
                  <a:t>0</a:t>
                </a:r>
                <a:r>
                  <a:rPr lang="en-US" altLang="zh-CN" sz="2206" b="1">
                    <a:solidFill>
                      <a:srgbClr val="FF0000"/>
                    </a:solidFill>
                    <a:cs typeface="Times New Roman" panose="02020603050405020304" pitchFamily="18" charset="0"/>
                    <a:sym typeface="宋体" panose="02010600030101010101" pitchFamily="2" charset="-122"/>
                  </a:rPr>
                  <a:t>)</a:t>
                </a:r>
                <a:endParaRPr lang="en-US" altLang="zh-CN" sz="2206" b="1">
                  <a:solidFill>
                    <a:srgbClr val="FF0000"/>
                  </a:solidFill>
                  <a:ea typeface="黑体" panose="02010609060101010101" pitchFamily="49" charset="-122"/>
                  <a:cs typeface="Times New Roman" panose="02020603050405020304" pitchFamily="18" charset="0"/>
                  <a:sym typeface="宋体" panose="02010600030101010101" pitchFamily="2" charset="-122"/>
                </a:endParaRPr>
              </a:p>
            </p:txBody>
          </p:sp>
          <p:sp>
            <p:nvSpPr>
              <p:cNvPr id="7182" name="文本框 11"/>
              <p:cNvSpPr txBox="1">
                <a:spLocks noChangeArrowheads="1"/>
              </p:cNvSpPr>
              <p:nvPr/>
            </p:nvSpPr>
            <p:spPr bwMode="auto">
              <a:xfrm>
                <a:off x="5996" y="4103"/>
                <a:ext cx="1386" cy="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2206" b="1">
                    <a:solidFill>
                      <a:srgbClr val="FF0000"/>
                    </a:solidFill>
                    <a:cs typeface="Times New Roman" panose="02020603050405020304" pitchFamily="18" charset="0"/>
                    <a:sym typeface="宋体" panose="02010600030101010101" pitchFamily="2" charset="-122"/>
                  </a:rPr>
                  <a:t>(</a:t>
                </a:r>
                <a:r>
                  <a:rPr lang="en-US" altLang="zh-CN" sz="2206" b="1" i="1">
                    <a:solidFill>
                      <a:srgbClr val="FF0000"/>
                    </a:solidFill>
                    <a:cs typeface="Times New Roman" panose="02020603050405020304" pitchFamily="18" charset="0"/>
                    <a:sym typeface="宋体" panose="02010600030101010101" pitchFamily="2" charset="-122"/>
                  </a:rPr>
                  <a:t>x</a:t>
                </a:r>
                <a:r>
                  <a:rPr lang="en-US" altLang="zh-CN" sz="2206" b="1" baseline="-25000">
                    <a:solidFill>
                      <a:srgbClr val="FF0000"/>
                    </a:solidFill>
                    <a:cs typeface="Times New Roman" panose="02020603050405020304" pitchFamily="18" charset="0"/>
                    <a:sym typeface="宋体" panose="02010600030101010101" pitchFamily="2" charset="-122"/>
                  </a:rPr>
                  <a:t>1</a:t>
                </a:r>
                <a:r>
                  <a:rPr lang="en-US" altLang="zh-CN" sz="2206" b="1">
                    <a:solidFill>
                      <a:srgbClr val="FF0000"/>
                    </a:solidFill>
                    <a:cs typeface="Times New Roman" panose="02020603050405020304" pitchFamily="18" charset="0"/>
                    <a:sym typeface="宋体" panose="02010600030101010101" pitchFamily="2" charset="-122"/>
                  </a:rPr>
                  <a:t>, </a:t>
                </a:r>
                <a:r>
                  <a:rPr lang="en-US" altLang="zh-CN" sz="2206" b="1" i="1">
                    <a:solidFill>
                      <a:srgbClr val="FF0000"/>
                    </a:solidFill>
                    <a:cs typeface="Times New Roman" panose="02020603050405020304" pitchFamily="18" charset="0"/>
                    <a:sym typeface="宋体" panose="02010600030101010101" pitchFamily="2" charset="-122"/>
                  </a:rPr>
                  <a:t>y</a:t>
                </a:r>
                <a:r>
                  <a:rPr lang="en-US" altLang="zh-CN" sz="2206" b="1" baseline="-25000">
                    <a:solidFill>
                      <a:srgbClr val="FF0000"/>
                    </a:solidFill>
                    <a:cs typeface="Times New Roman" panose="02020603050405020304" pitchFamily="18" charset="0"/>
                    <a:sym typeface="宋体" panose="02010600030101010101" pitchFamily="2" charset="-122"/>
                  </a:rPr>
                  <a:t>1</a:t>
                </a:r>
                <a:r>
                  <a:rPr lang="en-US" altLang="zh-CN" sz="2206" b="1">
                    <a:solidFill>
                      <a:srgbClr val="FF0000"/>
                    </a:solidFill>
                    <a:cs typeface="Times New Roman" panose="02020603050405020304" pitchFamily="18" charset="0"/>
                    <a:sym typeface="宋体" panose="02010600030101010101" pitchFamily="2" charset="-122"/>
                  </a:rPr>
                  <a:t>)</a:t>
                </a:r>
                <a:endParaRPr lang="en-US" altLang="zh-CN" sz="2206" b="1">
                  <a:solidFill>
                    <a:srgbClr val="FF0000"/>
                  </a:solidFill>
                  <a:ea typeface="黑体" panose="02010609060101010101" pitchFamily="49" charset="-122"/>
                  <a:cs typeface="Times New Roman" panose="02020603050405020304" pitchFamily="18" charset="0"/>
                  <a:sym typeface="宋体" panose="02010600030101010101" pitchFamily="2" charset="-122"/>
                </a:endParaRPr>
              </a:p>
            </p:txBody>
          </p:sp>
        </p:grpSp>
        <p:sp>
          <p:nvSpPr>
            <p:cNvPr id="14" name="弧形 13"/>
            <p:cNvSpPr/>
            <p:nvPr/>
          </p:nvSpPr>
          <p:spPr>
            <a:xfrm rot="20820000">
              <a:off x="3767" y="5620"/>
              <a:ext cx="360" cy="945"/>
            </a:xfrm>
            <a:prstGeom prst="arc">
              <a:avLst>
                <a:gd name="adj1" fmla="val 16200000"/>
                <a:gd name="adj2" fmla="val 33120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sz="1985" noProof="1">
                <a:latin typeface="Times New Roman" panose="02020603050405020304" pitchFamily="18" charset="0"/>
                <a:cs typeface="Times New Roman" panose="02020603050405020304" pitchFamily="18" charset="0"/>
              </a:endParaRPr>
            </a:p>
          </p:txBody>
        </p:sp>
        <p:sp>
          <p:nvSpPr>
            <p:cNvPr id="18" name="弧形 17"/>
            <p:cNvSpPr/>
            <p:nvPr/>
          </p:nvSpPr>
          <p:spPr>
            <a:xfrm rot="20820000">
              <a:off x="3832" y="5482"/>
              <a:ext cx="358" cy="383"/>
            </a:xfrm>
            <a:prstGeom prst="arc">
              <a:avLst>
                <a:gd name="adj1" fmla="val 16200000"/>
                <a:gd name="adj2" fmla="val 33120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sz="1985" noProof="1">
                <a:latin typeface="Times New Roman" panose="02020603050405020304" pitchFamily="18" charset="0"/>
                <a:cs typeface="Times New Roman" panose="02020603050405020304" pitchFamily="18" charset="0"/>
              </a:endParaRPr>
            </a:p>
          </p:txBody>
        </p:sp>
        <p:sp>
          <p:nvSpPr>
            <p:cNvPr id="7185" name="文本框 19"/>
            <p:cNvSpPr txBox="1">
              <a:spLocks noChangeArrowheads="1"/>
            </p:cNvSpPr>
            <p:nvPr/>
          </p:nvSpPr>
          <p:spPr bwMode="auto">
            <a:xfrm>
              <a:off x="4229" y="4967"/>
              <a:ext cx="477" cy="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2206" b="1">
                  <a:solidFill>
                    <a:srgbClr val="000099"/>
                  </a:solidFill>
                  <a:cs typeface="Times New Roman" panose="02020603050405020304" pitchFamily="18" charset="0"/>
                  <a:sym typeface="宋体" panose="02010600030101010101" pitchFamily="2" charset="-122"/>
                </a:rPr>
                <a:t>β</a:t>
              </a:r>
              <a:endParaRPr lang="en-US" altLang="zh-CN" sz="2206" b="1">
                <a:solidFill>
                  <a:srgbClr val="000099"/>
                </a:solidFill>
                <a:ea typeface="黑体" panose="02010609060101010101" pitchFamily="49" charset="-122"/>
                <a:cs typeface="Times New Roman" panose="02020603050405020304" pitchFamily="18" charset="0"/>
                <a:sym typeface="宋体" panose="02010600030101010101" pitchFamily="2" charset="-122"/>
              </a:endParaRPr>
            </a:p>
          </p:txBody>
        </p:sp>
      </p:grpSp>
      <p:sp>
        <p:nvSpPr>
          <p:cNvPr id="22" name="文本框 21"/>
          <p:cNvSpPr txBox="1"/>
          <p:nvPr/>
        </p:nvSpPr>
        <p:spPr>
          <a:xfrm>
            <a:off x="2459862" y="5998017"/>
            <a:ext cx="6999138" cy="1151213"/>
          </a:xfrm>
          <a:prstGeom prst="rect">
            <a:avLst/>
          </a:prstGeom>
          <a:noFill/>
        </p:spPr>
        <p:txBody>
          <a:bodyPr>
            <a:spAutoFit/>
          </a:bodyPr>
          <a:lstStyle/>
          <a:p>
            <a:pPr marL="0" lvl="1">
              <a:lnSpc>
                <a:spcPct val="120000"/>
              </a:lnSpc>
            </a:pPr>
            <a:r>
              <a:rPr lang="en-US" altLang="zh-CN" sz="2867" i="1" noProof="1">
                <a:latin typeface="Times New Roman" panose="02020603050405020304" pitchFamily="18" charset="0"/>
                <a:ea typeface="黑体" panose="02010609060101010101" pitchFamily="2" charset="-122"/>
                <a:cs typeface="Times New Roman" panose="02020603050405020304" pitchFamily="18" charset="0"/>
                <a:sym typeface="+mn-ea"/>
              </a:rPr>
              <a:t>x</a:t>
            </a:r>
            <a:r>
              <a:rPr lang="en-US" altLang="zh-CN" sz="2867" baseline="-25000" noProof="1">
                <a:latin typeface="Times New Roman" panose="02020603050405020304" pitchFamily="18" charset="0"/>
                <a:ea typeface="黑体" panose="02010609060101010101" pitchFamily="2" charset="-122"/>
                <a:cs typeface="Times New Roman" panose="02020603050405020304" pitchFamily="18" charset="0"/>
                <a:sym typeface="+mn-ea"/>
              </a:rPr>
              <a:t>1</a:t>
            </a:r>
            <a:r>
              <a:rPr lang="en-US" altLang="zh-CN" sz="2867" noProof="1">
                <a:latin typeface="Times New Roman" panose="02020603050405020304" pitchFamily="18" charset="0"/>
                <a:ea typeface="黑体" panose="02010609060101010101" pitchFamily="2" charset="-122"/>
                <a:cs typeface="Times New Roman" panose="02020603050405020304" pitchFamily="18" charset="0"/>
                <a:sym typeface="+mn-ea"/>
              </a:rPr>
              <a:t>=</a:t>
            </a:r>
            <a:r>
              <a:rPr lang="en-US" altLang="zh-CN" sz="2867" i="1" noProof="1">
                <a:latin typeface="Times New Roman" panose="02020603050405020304" pitchFamily="18" charset="0"/>
                <a:ea typeface="黑体" panose="02010609060101010101" pitchFamily="2" charset="-122"/>
                <a:cs typeface="Times New Roman" panose="02020603050405020304" pitchFamily="18" charset="0"/>
                <a:sym typeface="+mn-ea"/>
              </a:rPr>
              <a:t>r</a:t>
            </a:r>
            <a:r>
              <a:rPr lang="en-US" altLang="zh-CN" sz="2867" noProof="1">
                <a:latin typeface="Times New Roman" panose="02020603050405020304" pitchFamily="18" charset="0"/>
                <a:ea typeface="黑体" panose="02010609060101010101" pitchFamily="2" charset="-122"/>
                <a:cs typeface="Times New Roman" panose="02020603050405020304" pitchFamily="18" charset="0"/>
                <a:sym typeface="+mn-ea"/>
              </a:rPr>
              <a:t>*</a:t>
            </a:r>
            <a:r>
              <a:rPr lang="en-US" altLang="zh-CN" sz="2867" i="1" noProof="1">
                <a:latin typeface="Times New Roman" panose="02020603050405020304" pitchFamily="18" charset="0"/>
                <a:ea typeface="黑体" panose="02010609060101010101" pitchFamily="2" charset="-122"/>
                <a:cs typeface="Times New Roman" panose="02020603050405020304" pitchFamily="18" charset="0"/>
                <a:sym typeface="+mn-ea"/>
              </a:rPr>
              <a:t>cos</a:t>
            </a:r>
            <a:r>
              <a:rPr lang="en-US" altLang="zh-CN" sz="2867" noProof="1">
                <a:latin typeface="Times New Roman" panose="02020603050405020304" pitchFamily="18" charset="0"/>
                <a:ea typeface="黑体" panose="02010609060101010101" pitchFamily="2" charset="-122"/>
                <a:cs typeface="Times New Roman" panose="02020603050405020304" pitchFamily="18" charset="0"/>
                <a:sym typeface="+mn-ea"/>
              </a:rPr>
              <a:t>(</a:t>
            </a:r>
            <a:r>
              <a:rPr lang="en-US" altLang="zh-CN" sz="2867" i="1" noProof="1">
                <a:latin typeface="Times New Roman" panose="02020603050405020304" pitchFamily="18" charset="0"/>
                <a:ea typeface="黑体" panose="02010609060101010101" pitchFamily="2" charset="-122"/>
                <a:cs typeface="Times New Roman" panose="02020603050405020304" pitchFamily="18" charset="0"/>
                <a:sym typeface="+mn-ea"/>
              </a:rPr>
              <a:t>α-β</a:t>
            </a:r>
            <a:r>
              <a:rPr lang="en-US" altLang="zh-CN" sz="2867" noProof="1">
                <a:latin typeface="Times New Roman" panose="02020603050405020304" pitchFamily="18" charset="0"/>
                <a:ea typeface="黑体" panose="02010609060101010101" pitchFamily="2" charset="-122"/>
                <a:cs typeface="Times New Roman" panose="02020603050405020304" pitchFamily="18" charset="0"/>
                <a:sym typeface="+mn-ea"/>
              </a:rPr>
              <a:t>)=</a:t>
            </a:r>
            <a:r>
              <a:rPr lang="en-US" altLang="zh-CN" sz="2867" i="1" noProof="1">
                <a:latin typeface="Times New Roman" panose="02020603050405020304" pitchFamily="18" charset="0"/>
                <a:ea typeface="黑体" panose="02010609060101010101" pitchFamily="2" charset="-122"/>
                <a:cs typeface="Times New Roman" panose="02020603050405020304" pitchFamily="18" charset="0"/>
                <a:sym typeface="+mn-ea"/>
              </a:rPr>
              <a:t>rcos(α)cos(β)+rsin(β)</a:t>
            </a:r>
          </a:p>
          <a:p>
            <a:pPr marL="0" lvl="1" indent="-504200">
              <a:lnSpc>
                <a:spcPct val="120000"/>
              </a:lnSpc>
            </a:pPr>
            <a:r>
              <a:rPr lang="en-US" altLang="zh-CN" sz="2867" i="1" noProof="1">
                <a:latin typeface="Times New Roman" panose="02020603050405020304" pitchFamily="18" charset="0"/>
                <a:ea typeface="黑体" panose="02010609060101010101" pitchFamily="2" charset="-122"/>
                <a:cs typeface="Times New Roman" panose="02020603050405020304" pitchFamily="18" charset="0"/>
                <a:sym typeface="+mn-ea"/>
              </a:rPr>
              <a:t>y</a:t>
            </a:r>
            <a:r>
              <a:rPr lang="en-US" altLang="zh-CN" sz="2867" baseline="-25000" noProof="1">
                <a:latin typeface="Times New Roman" panose="02020603050405020304" pitchFamily="18" charset="0"/>
                <a:ea typeface="黑体" panose="02010609060101010101" pitchFamily="2" charset="-122"/>
                <a:cs typeface="Times New Roman" panose="02020603050405020304" pitchFamily="18" charset="0"/>
                <a:sym typeface="+mn-ea"/>
              </a:rPr>
              <a:t>1</a:t>
            </a:r>
            <a:r>
              <a:rPr lang="en-US" altLang="zh-CN" sz="2867" noProof="1">
                <a:latin typeface="Times New Roman" panose="02020603050405020304" pitchFamily="18" charset="0"/>
                <a:ea typeface="黑体" panose="02010609060101010101" pitchFamily="2" charset="-122"/>
                <a:cs typeface="Times New Roman" panose="02020603050405020304" pitchFamily="18" charset="0"/>
                <a:sym typeface="+mn-ea"/>
              </a:rPr>
              <a:t>=</a:t>
            </a:r>
            <a:r>
              <a:rPr lang="en-US" altLang="zh-CN" sz="2867" i="1" noProof="1">
                <a:latin typeface="Times New Roman" panose="02020603050405020304" pitchFamily="18" charset="0"/>
                <a:ea typeface="黑体" panose="02010609060101010101" pitchFamily="2" charset="-122"/>
                <a:cs typeface="Times New Roman" panose="02020603050405020304" pitchFamily="18" charset="0"/>
                <a:sym typeface="+mn-ea"/>
              </a:rPr>
              <a:t>r</a:t>
            </a:r>
            <a:r>
              <a:rPr lang="en-US" altLang="zh-CN" sz="2867" noProof="1">
                <a:latin typeface="Times New Roman" panose="02020603050405020304" pitchFamily="18" charset="0"/>
                <a:ea typeface="黑体" panose="02010609060101010101" pitchFamily="2" charset="-122"/>
                <a:cs typeface="Times New Roman" panose="02020603050405020304" pitchFamily="18" charset="0"/>
                <a:sym typeface="+mn-ea"/>
              </a:rPr>
              <a:t>*</a:t>
            </a:r>
            <a:r>
              <a:rPr lang="en-US" altLang="zh-CN" sz="2867" i="1" noProof="1">
                <a:latin typeface="Times New Roman" panose="02020603050405020304" pitchFamily="18" charset="0"/>
                <a:ea typeface="黑体" panose="02010609060101010101" pitchFamily="2" charset="-122"/>
                <a:cs typeface="Times New Roman" panose="02020603050405020304" pitchFamily="18" charset="0"/>
                <a:sym typeface="+mn-ea"/>
              </a:rPr>
              <a:t>sin</a:t>
            </a:r>
            <a:r>
              <a:rPr lang="en-US" altLang="zh-CN" sz="2867" noProof="1">
                <a:latin typeface="Times New Roman" panose="02020603050405020304" pitchFamily="18" charset="0"/>
                <a:ea typeface="黑体" panose="02010609060101010101" pitchFamily="2" charset="-122"/>
                <a:cs typeface="Times New Roman" panose="02020603050405020304" pitchFamily="18" charset="0"/>
                <a:sym typeface="+mn-ea"/>
              </a:rPr>
              <a:t>(</a:t>
            </a:r>
            <a:r>
              <a:rPr lang="en-US" altLang="zh-CN" sz="2867" i="1" noProof="1">
                <a:latin typeface="Times New Roman" panose="02020603050405020304" pitchFamily="18" charset="0"/>
                <a:ea typeface="黑体" panose="02010609060101010101" pitchFamily="2" charset="-122"/>
                <a:cs typeface="Times New Roman" panose="02020603050405020304" pitchFamily="18" charset="0"/>
                <a:sym typeface="+mn-ea"/>
              </a:rPr>
              <a:t>α-β</a:t>
            </a:r>
            <a:r>
              <a:rPr lang="en-US" altLang="zh-CN" sz="2867" noProof="1">
                <a:latin typeface="Times New Roman" panose="02020603050405020304" pitchFamily="18" charset="0"/>
                <a:ea typeface="黑体" panose="02010609060101010101" pitchFamily="2" charset="-122"/>
                <a:cs typeface="Times New Roman" panose="02020603050405020304" pitchFamily="18" charset="0"/>
                <a:sym typeface="+mn-ea"/>
              </a:rPr>
              <a:t>)=</a:t>
            </a:r>
            <a:r>
              <a:rPr lang="en-US" altLang="zh-CN" sz="2867" i="1" noProof="1">
                <a:latin typeface="Times New Roman" panose="02020603050405020304" pitchFamily="18" charset="0"/>
                <a:ea typeface="黑体" panose="02010609060101010101" pitchFamily="2" charset="-122"/>
                <a:cs typeface="Times New Roman" panose="02020603050405020304" pitchFamily="18" charset="0"/>
                <a:sym typeface="+mn-ea"/>
              </a:rPr>
              <a:t>rsin(α)cos(β)-rcos(α)sin(β)</a:t>
            </a:r>
            <a:endParaRPr lang="en-US" altLang="zh-CN" sz="2867" i="1" noProof="1">
              <a:latin typeface="Times New Roman" panose="02020603050405020304" pitchFamily="18" charset="0"/>
              <a:ea typeface="黑体" panose="02010609060101010101" pitchFamily="2" charset="-122"/>
              <a:cs typeface="Times New Roman" panose="02020603050405020304" pitchFamily="18" charset="0"/>
            </a:endParaRPr>
          </a:p>
        </p:txBody>
      </p:sp>
      <p:sp>
        <p:nvSpPr>
          <p:cNvPr id="23" name="下箭头 22"/>
          <p:cNvSpPr/>
          <p:nvPr/>
        </p:nvSpPr>
        <p:spPr>
          <a:xfrm>
            <a:off x="6037583" y="5179494"/>
            <a:ext cx="316870" cy="793049"/>
          </a:xfrm>
          <a:prstGeom prst="down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985" noProof="1">
              <a:latin typeface="Times New Roman" panose="02020603050405020304" pitchFamily="18" charset="0"/>
              <a:cs typeface="Times New Roman" panose="02020603050405020304" pitchFamily="18" charset="0"/>
            </a:endParaRPr>
          </a:p>
        </p:txBody>
      </p:sp>
      <p:sp>
        <p:nvSpPr>
          <p:cNvPr id="7191" name="文本框 14"/>
          <p:cNvSpPr txBox="1">
            <a:spLocks noChangeArrowheads="1"/>
          </p:cNvSpPr>
          <p:nvPr/>
        </p:nvSpPr>
        <p:spPr bwMode="auto">
          <a:xfrm>
            <a:off x="8774492" y="6393410"/>
            <a:ext cx="1369016" cy="43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206" b="1">
                <a:solidFill>
                  <a:srgbClr val="FF0000"/>
                </a:solidFill>
                <a:cs typeface="Times New Roman" panose="02020603050405020304" pitchFamily="18" charset="0"/>
              </a:rPr>
              <a:t>公式</a:t>
            </a:r>
            <a:r>
              <a:rPr lang="en-US" altLang="zh-CN" sz="2206" b="1">
                <a:solidFill>
                  <a:srgbClr val="FF0000"/>
                </a:solidFill>
                <a:cs typeface="Times New Roman" panose="02020603050405020304" pitchFamily="18" charset="0"/>
              </a:rPr>
              <a:t>1</a:t>
            </a:r>
          </a:p>
        </p:txBody>
      </p:sp>
      <p:sp>
        <p:nvSpPr>
          <p:cNvPr id="24"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25" name="文本框 24"/>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
        <p:nvSpPr>
          <p:cNvPr id="26" name="灯片编号占位符 4"/>
          <p:cNvSpPr>
            <a:spLocks noGrp="1"/>
          </p:cNvSpPr>
          <p:nvPr>
            <p:ph type="sldNum" sz="quarter" idx="4294967295"/>
          </p:nvPr>
        </p:nvSpPr>
        <p:spPr>
          <a:xfrm>
            <a:off x="7663603" y="6887095"/>
            <a:ext cx="2495127" cy="525198"/>
          </a:xfrm>
          <a:prstGeom prst="rect">
            <a:avLst/>
          </a:prstGeom>
        </p:spPr>
        <p:txBody>
          <a:bodyPr/>
          <a:lstStyle/>
          <a:p>
            <a:pPr algn="r"/>
            <a:fld id="{B6F15528-21DE-4FAA-801E-634DDDAF4B2B}" type="slidenum">
              <a:rPr/>
              <a:pPr algn="r"/>
              <a:t>131</a:t>
            </a:fld>
            <a:endParaRPr/>
          </a:p>
        </p:txBody>
      </p:sp>
    </p:spTree>
    <p:extLst>
      <p:ext uri="{BB962C8B-B14F-4D97-AF65-F5344CB8AC3E}">
        <p14:creationId xmlns:p14="http://schemas.microsoft.com/office/powerpoint/2010/main" val="28727383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对象 1">
            <a:hlinkClick r:id="" action="ppaction://ole?verb=1"/>
          </p:cNvPr>
          <p:cNvGraphicFramePr>
            <a:graphicFrameLocks noChangeAspect="1"/>
          </p:cNvGraphicFramePr>
          <p:nvPr>
            <p:extLst>
              <p:ext uri="{D42A27DB-BD31-4B8C-83A1-F6EECF244321}">
                <p14:modId xmlns:p14="http://schemas.microsoft.com/office/powerpoint/2010/main" val="3160996185"/>
              </p:ext>
            </p:extLst>
          </p:nvPr>
        </p:nvGraphicFramePr>
        <p:xfrm>
          <a:off x="1231900" y="2842397"/>
          <a:ext cx="5201209" cy="1864452"/>
        </p:xfrm>
        <a:graphic>
          <a:graphicData uri="http://schemas.openxmlformats.org/presentationml/2006/ole">
            <mc:AlternateContent xmlns:mc="http://schemas.openxmlformats.org/markup-compatibility/2006">
              <mc:Choice xmlns:v="urn:schemas-microsoft-com:vml" Requires="v">
                <p:oleObj spid="_x0000_s7246" r:id="rId3" imgW="1981397" imgH="711317" progId="Equation.KSEE3">
                  <p:embed/>
                </p:oleObj>
              </mc:Choice>
              <mc:Fallback>
                <p:oleObj r:id="rId3" imgW="1981397" imgH="711317" progId="Equation.KSEE3">
                  <p:embed/>
                  <p:pic>
                    <p:nvPicPr>
                      <p:cNvPr id="8194" name="对象 1">
                        <a:hlinkClick r:id="" action="ppaction://ole?verb=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2842397"/>
                        <a:ext cx="5201209" cy="1864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195" name="文本框 3"/>
          <p:cNvSpPr txBox="1">
            <a:spLocks noChangeArrowheads="1"/>
          </p:cNvSpPr>
          <p:nvPr/>
        </p:nvSpPr>
        <p:spPr bwMode="auto">
          <a:xfrm>
            <a:off x="1231900" y="4851536"/>
            <a:ext cx="1883849" cy="49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647">
                <a:solidFill>
                  <a:srgbClr val="FF0000"/>
                </a:solidFill>
                <a:ea typeface="黑体" panose="02010609060101010101" pitchFamily="49" charset="-122"/>
              </a:rPr>
              <a:t>旋转逆变换</a:t>
            </a:r>
          </a:p>
        </p:txBody>
      </p:sp>
      <p:graphicFrame>
        <p:nvGraphicFramePr>
          <p:cNvPr id="8196" name="对象 5">
            <a:hlinkClick r:id="" action="ppaction://ole?verb=1"/>
          </p:cNvPr>
          <p:cNvGraphicFramePr>
            <a:graphicFrameLocks noChangeAspect="1"/>
          </p:cNvGraphicFramePr>
          <p:nvPr>
            <p:extLst>
              <p:ext uri="{D42A27DB-BD31-4B8C-83A1-F6EECF244321}">
                <p14:modId xmlns:p14="http://schemas.microsoft.com/office/powerpoint/2010/main" val="237724210"/>
              </p:ext>
            </p:extLst>
          </p:nvPr>
        </p:nvGraphicFramePr>
        <p:xfrm>
          <a:off x="1231900" y="5351225"/>
          <a:ext cx="5099672" cy="1866203"/>
        </p:xfrm>
        <a:graphic>
          <a:graphicData uri="http://schemas.openxmlformats.org/presentationml/2006/ole">
            <mc:AlternateContent xmlns:mc="http://schemas.openxmlformats.org/markup-compatibility/2006">
              <mc:Choice xmlns:v="urn:schemas-microsoft-com:vml" Requires="v">
                <p:oleObj spid="_x0000_s7247" r:id="rId5" imgW="1943237" imgH="711317" progId="Equation.KSEE3">
                  <p:embed/>
                </p:oleObj>
              </mc:Choice>
              <mc:Fallback>
                <p:oleObj r:id="rId5" imgW="1943237" imgH="711317" progId="Equation.KSEE3">
                  <p:embed/>
                  <p:pic>
                    <p:nvPicPr>
                      <p:cNvPr id="8196" name="对象 5">
                        <a:hlinkClick r:id="" action="ppaction://ole?verb=1"/>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1900" y="5351225"/>
                        <a:ext cx="5099672" cy="186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200" name="文本框 14"/>
          <p:cNvSpPr txBox="1">
            <a:spLocks noChangeArrowheads="1"/>
          </p:cNvSpPr>
          <p:nvPr/>
        </p:nvSpPr>
        <p:spPr bwMode="auto">
          <a:xfrm>
            <a:off x="8616933" y="5927734"/>
            <a:ext cx="1369016" cy="43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206" b="1">
                <a:solidFill>
                  <a:srgbClr val="FF0000"/>
                </a:solidFill>
              </a:rPr>
              <a:t>公式</a:t>
            </a:r>
            <a:r>
              <a:rPr lang="en-US" altLang="zh-CN" sz="2206" b="1">
                <a:solidFill>
                  <a:srgbClr val="FF0000"/>
                </a:solidFill>
              </a:rPr>
              <a:t>3</a:t>
            </a:r>
          </a:p>
        </p:txBody>
      </p:sp>
      <p:sp>
        <p:nvSpPr>
          <p:cNvPr id="8201" name="文本框 12"/>
          <p:cNvSpPr txBox="1">
            <a:spLocks noChangeArrowheads="1"/>
          </p:cNvSpPr>
          <p:nvPr/>
        </p:nvSpPr>
        <p:spPr bwMode="auto">
          <a:xfrm>
            <a:off x="8089900" y="3933825"/>
            <a:ext cx="1369016" cy="43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206" b="1">
                <a:solidFill>
                  <a:srgbClr val="FF0000"/>
                </a:solidFill>
              </a:rPr>
              <a:t>公式</a:t>
            </a:r>
            <a:r>
              <a:rPr lang="en-US" altLang="zh-CN" sz="2206" b="1">
                <a:solidFill>
                  <a:srgbClr val="FF0000"/>
                </a:solidFill>
              </a:rPr>
              <a:t>2</a:t>
            </a:r>
          </a:p>
        </p:txBody>
      </p:sp>
      <p:sp>
        <p:nvSpPr>
          <p:cNvPr id="8"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9" name="文本框 8"/>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
        <p:nvSpPr>
          <p:cNvPr id="10" name="文本占位符 813058"/>
          <p:cNvSpPr>
            <a:spLocks noGrp="1" noChangeArrowheads="1"/>
          </p:cNvSpPr>
          <p:nvPr/>
        </p:nvSpPr>
        <p:spPr bwMode="auto">
          <a:xfrm>
            <a:off x="454589" y="2083235"/>
            <a:ext cx="8672768" cy="588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folHlink"/>
              </a:buClr>
              <a:buSzPct val="60000"/>
              <a:buFont typeface="Wingdings" panose="05000000000000000000" pitchFamily="2" charset="2"/>
              <a:buNone/>
            </a:pPr>
            <a:r>
              <a:rPr lang="en-US" altLang="zh-CN" sz="3200">
                <a:solidFill>
                  <a:schemeClr val="tx2"/>
                </a:solidFill>
                <a:ea typeface="黑体" panose="02010609060101010101" pitchFamily="49" charset="-122"/>
                <a:cs typeface="Times New Roman" panose="02020603050405020304" pitchFamily="18" charset="0"/>
              </a:rPr>
              <a:t>2) </a:t>
            </a:r>
            <a:r>
              <a:rPr lang="zh-CN" altLang="en-US" sz="3200">
                <a:solidFill>
                  <a:schemeClr val="tx2"/>
                </a:solidFill>
                <a:ea typeface="黑体" panose="02010609060101010101" pitchFamily="49" charset="-122"/>
                <a:cs typeface="Times New Roman" panose="02020603050405020304" pitchFamily="18" charset="0"/>
              </a:rPr>
              <a:t>旋转变换</a:t>
            </a:r>
            <a:r>
              <a:rPr lang="en-US" altLang="zh-CN" sz="3200">
                <a:solidFill>
                  <a:schemeClr val="tx2"/>
                </a:solidFill>
                <a:ea typeface="黑体" panose="02010609060101010101" pitchFamily="49" charset="-122"/>
                <a:cs typeface="Times New Roman" panose="02020603050405020304" pitchFamily="18" charset="0"/>
              </a:rPr>
              <a:t>(Image rotation)</a:t>
            </a:r>
          </a:p>
          <a:p>
            <a:pPr>
              <a:spcBef>
                <a:spcPct val="20000"/>
              </a:spcBef>
              <a:buClr>
                <a:schemeClr val="folHlink"/>
              </a:buClr>
              <a:buSzPct val="60000"/>
              <a:buFont typeface="Wingdings" panose="05000000000000000000" pitchFamily="2" charset="2"/>
              <a:buNone/>
            </a:pPr>
            <a:endParaRPr lang="zh-CN" altLang="en-US" sz="3200" b="1">
              <a:solidFill>
                <a:srgbClr val="FF00FF"/>
              </a:solidFill>
              <a:ea typeface="黑体" panose="02010609060101010101" pitchFamily="49" charset="-122"/>
              <a:cs typeface="Times New Roman" panose="02020603050405020304" pitchFamily="18" charset="0"/>
              <a:sym typeface="宋体" panose="02010600030101010101" pitchFamily="2" charset="-122"/>
            </a:endParaRPr>
          </a:p>
        </p:txBody>
      </p:sp>
      <p:sp>
        <p:nvSpPr>
          <p:cNvPr id="11" name="灯片编号占位符 4"/>
          <p:cNvSpPr>
            <a:spLocks noGrp="1"/>
          </p:cNvSpPr>
          <p:nvPr>
            <p:ph type="sldNum" sz="quarter" idx="4294967295"/>
          </p:nvPr>
        </p:nvSpPr>
        <p:spPr>
          <a:xfrm>
            <a:off x="7663603" y="6887095"/>
            <a:ext cx="2495127" cy="525198"/>
          </a:xfrm>
          <a:prstGeom prst="rect">
            <a:avLst/>
          </a:prstGeom>
        </p:spPr>
        <p:txBody>
          <a:bodyPr/>
          <a:lstStyle/>
          <a:p>
            <a:pPr algn="r"/>
            <a:fld id="{B6F15528-21DE-4FAA-801E-634DDDAF4B2B}" type="slidenum">
              <a:rPr/>
              <a:pPr algn="r"/>
              <a:t>132</a:t>
            </a:fld>
            <a:endParaRPr/>
          </a:p>
        </p:txBody>
      </p:sp>
    </p:spTree>
    <p:extLst>
      <p:ext uri="{BB962C8B-B14F-4D97-AF65-F5344CB8AC3E}">
        <p14:creationId xmlns:p14="http://schemas.microsoft.com/office/powerpoint/2010/main" val="41826493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74758"/>
          <p:cNvSpPr>
            <a:spLocks noChangeArrowheads="1"/>
          </p:cNvSpPr>
          <p:nvPr/>
        </p:nvSpPr>
        <p:spPr bwMode="auto">
          <a:xfrm>
            <a:off x="530789" y="2803505"/>
            <a:ext cx="10073711"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marL="0" lvl="1">
              <a:lnSpc>
                <a:spcPct val="120000"/>
              </a:lnSpc>
            </a:pPr>
            <a:r>
              <a:rPr lang="zh-CN" altLang="en-US" sz="2800" b="1"/>
              <a:t>基于显示坐标</a:t>
            </a:r>
            <a:r>
              <a:rPr lang="en-US" altLang="zh-CN" sz="2800" b="1"/>
              <a:t>(</a:t>
            </a:r>
            <a:r>
              <a:rPr lang="zh-CN" altLang="en-US" sz="2800" b="1"/>
              <a:t>图像像素点的旋转</a:t>
            </a:r>
            <a:r>
              <a:rPr lang="en-US" altLang="zh-CN" sz="2800" b="1"/>
              <a:t>)</a:t>
            </a:r>
            <a:r>
              <a:rPr lang="zh-CN" altLang="en-US" sz="2800" b="1"/>
              <a:t>，涉及到坐标系</a:t>
            </a:r>
            <a:r>
              <a:rPr lang="en-US" altLang="zh-CN" sz="2800" b="1"/>
              <a:t>(</a:t>
            </a:r>
            <a:r>
              <a:rPr lang="en-US" altLang="zh-CN" sz="2800" b="1" i="1">
                <a:solidFill>
                  <a:srgbClr val="000099"/>
                </a:solidFill>
              </a:rPr>
              <a:t>xoy</a:t>
            </a:r>
            <a:r>
              <a:rPr lang="en-US" altLang="zh-CN" sz="2800" b="1"/>
              <a:t>)</a:t>
            </a:r>
            <a:r>
              <a:rPr lang="zh-CN" altLang="en-US" sz="2800" b="1"/>
              <a:t>转换为</a:t>
            </a:r>
            <a:r>
              <a:rPr lang="en-US" altLang="zh-CN" sz="2800" b="1"/>
              <a:t>(</a:t>
            </a:r>
            <a:r>
              <a:rPr lang="en-US" altLang="zh-CN" sz="2800" b="1" i="1">
                <a:solidFill>
                  <a:srgbClr val="000099"/>
                </a:solidFill>
              </a:rPr>
              <a:t>x'oy</a:t>
            </a:r>
            <a:r>
              <a:rPr lang="en-US" altLang="zh-CN" sz="2800" b="1" i="1">
                <a:solidFill>
                  <a:srgbClr val="000099"/>
                </a:solidFill>
                <a:sym typeface="宋体" panose="02010600030101010101" pitchFamily="2" charset="-122"/>
              </a:rPr>
              <a:t>'</a:t>
            </a:r>
            <a:r>
              <a:rPr lang="en-US" altLang="zh-CN" sz="2800" b="1"/>
              <a:t>)</a:t>
            </a:r>
            <a:r>
              <a:rPr lang="zh-CN" altLang="en-US" sz="2800" b="1"/>
              <a:t>，则原</a:t>
            </a:r>
            <a:r>
              <a:rPr lang="en-US" altLang="zh-CN" sz="2800" b="1"/>
              <a:t>(</a:t>
            </a:r>
            <a:r>
              <a:rPr lang="en-US" altLang="zh-CN" sz="2800" b="1" i="1">
                <a:solidFill>
                  <a:srgbClr val="000099"/>
                </a:solidFill>
                <a:sym typeface="宋体" panose="02010600030101010101" pitchFamily="2" charset="-122"/>
              </a:rPr>
              <a:t>x</a:t>
            </a:r>
            <a:r>
              <a:rPr lang="en-US" altLang="zh-CN" sz="2800" b="1" baseline="-25000">
                <a:solidFill>
                  <a:srgbClr val="000099"/>
                </a:solidFill>
                <a:sym typeface="宋体" panose="02010600030101010101" pitchFamily="2" charset="-122"/>
              </a:rPr>
              <a:t>0</a:t>
            </a:r>
            <a:r>
              <a:rPr lang="en-US" altLang="zh-CN" sz="2800" b="1"/>
              <a:t>,</a:t>
            </a:r>
            <a:r>
              <a:rPr lang="en-US" altLang="zh-CN" sz="2800" b="1" i="1">
                <a:solidFill>
                  <a:srgbClr val="000099"/>
                </a:solidFill>
                <a:sym typeface="宋体" panose="02010600030101010101" pitchFamily="2" charset="-122"/>
              </a:rPr>
              <a:t>y</a:t>
            </a:r>
            <a:r>
              <a:rPr lang="en-US" altLang="zh-CN" sz="2800" b="1" baseline="-25000">
                <a:solidFill>
                  <a:srgbClr val="000099"/>
                </a:solidFill>
                <a:sym typeface="宋体" panose="02010600030101010101" pitchFamily="2" charset="-122"/>
              </a:rPr>
              <a:t>0</a:t>
            </a:r>
            <a:r>
              <a:rPr lang="en-US" altLang="zh-CN" sz="2800" b="1"/>
              <a:t>)</a:t>
            </a:r>
            <a:r>
              <a:rPr lang="zh-CN" altLang="en-US" sz="2800" b="1"/>
              <a:t>和</a:t>
            </a:r>
            <a:r>
              <a:rPr lang="en-US" altLang="zh-CN" sz="2800" b="1"/>
              <a:t>(</a:t>
            </a:r>
            <a:r>
              <a:rPr lang="en-US" altLang="zh-CN" sz="2800" b="1" i="1">
                <a:solidFill>
                  <a:srgbClr val="000099"/>
                </a:solidFill>
                <a:sym typeface="宋体" panose="02010600030101010101" pitchFamily="2" charset="-122"/>
              </a:rPr>
              <a:t>x</a:t>
            </a:r>
            <a:r>
              <a:rPr lang="en-US" altLang="zh-CN" sz="2800" b="1" baseline="-25000">
                <a:solidFill>
                  <a:srgbClr val="000099"/>
                </a:solidFill>
                <a:sym typeface="宋体" panose="02010600030101010101" pitchFamily="2" charset="-122"/>
              </a:rPr>
              <a:t>1</a:t>
            </a:r>
            <a:r>
              <a:rPr lang="en-US" altLang="zh-CN" sz="2800" b="1">
                <a:sym typeface="宋体" panose="02010600030101010101" pitchFamily="2" charset="-122"/>
              </a:rPr>
              <a:t>,</a:t>
            </a:r>
            <a:r>
              <a:rPr lang="en-US" altLang="zh-CN" sz="2800" b="1" i="1">
                <a:solidFill>
                  <a:srgbClr val="000099"/>
                </a:solidFill>
                <a:sym typeface="宋体" panose="02010600030101010101" pitchFamily="2" charset="-122"/>
              </a:rPr>
              <a:t>y</a:t>
            </a:r>
            <a:r>
              <a:rPr lang="en-US" altLang="zh-CN" sz="2800" b="1" baseline="-25000">
                <a:solidFill>
                  <a:srgbClr val="000099"/>
                </a:solidFill>
                <a:sym typeface="宋体" panose="02010600030101010101" pitchFamily="2" charset="-122"/>
              </a:rPr>
              <a:t>1</a:t>
            </a:r>
            <a:r>
              <a:rPr lang="en-US" altLang="zh-CN" sz="2800" b="1"/>
              <a:t>)</a:t>
            </a:r>
            <a:r>
              <a:rPr lang="zh-CN" altLang="en-US" sz="2800" b="1"/>
              <a:t>分别映射为</a:t>
            </a:r>
            <a:r>
              <a:rPr lang="en-US" altLang="zh-CN" sz="2800" b="1"/>
              <a:t>(</a:t>
            </a:r>
            <a:r>
              <a:rPr lang="en-US" altLang="zh-CN" sz="2800" b="1" i="1">
                <a:solidFill>
                  <a:srgbClr val="000099"/>
                </a:solidFill>
                <a:sym typeface="宋体" panose="02010600030101010101" pitchFamily="2" charset="-122"/>
              </a:rPr>
              <a:t>x</a:t>
            </a:r>
            <a:r>
              <a:rPr lang="en-US" altLang="zh-CN" sz="2800" b="1" i="1">
                <a:solidFill>
                  <a:srgbClr val="000099"/>
                </a:solidFill>
              </a:rPr>
              <a:t>'</a:t>
            </a:r>
            <a:r>
              <a:rPr lang="en-US" altLang="zh-CN" sz="2800" b="1" baseline="-25000">
                <a:solidFill>
                  <a:srgbClr val="000099"/>
                </a:solidFill>
                <a:sym typeface="宋体" panose="02010600030101010101" pitchFamily="2" charset="-122"/>
              </a:rPr>
              <a:t>0</a:t>
            </a:r>
            <a:r>
              <a:rPr lang="en-US" altLang="zh-CN" sz="2800" b="1">
                <a:sym typeface="宋体" panose="02010600030101010101" pitchFamily="2" charset="-122"/>
              </a:rPr>
              <a:t>,</a:t>
            </a:r>
            <a:r>
              <a:rPr lang="en-US" altLang="zh-CN" sz="2800" b="1" i="1">
                <a:solidFill>
                  <a:srgbClr val="000099"/>
                </a:solidFill>
                <a:sym typeface="宋体" panose="02010600030101010101" pitchFamily="2" charset="-122"/>
              </a:rPr>
              <a:t>y'</a:t>
            </a:r>
            <a:r>
              <a:rPr lang="en-US" altLang="zh-CN" sz="2800" b="1" baseline="-25000">
                <a:solidFill>
                  <a:srgbClr val="000099"/>
                </a:solidFill>
                <a:sym typeface="宋体" panose="02010600030101010101" pitchFamily="2" charset="-122"/>
              </a:rPr>
              <a:t>0</a:t>
            </a:r>
            <a:r>
              <a:rPr lang="en-US" altLang="zh-CN" sz="2800" b="1"/>
              <a:t>)</a:t>
            </a:r>
            <a:r>
              <a:rPr lang="zh-CN" altLang="en-US" sz="2800" b="1"/>
              <a:t>和</a:t>
            </a:r>
            <a:r>
              <a:rPr lang="en-US" altLang="zh-CN" sz="2800" b="1">
                <a:sym typeface="宋体" panose="02010600030101010101" pitchFamily="2" charset="-122"/>
              </a:rPr>
              <a:t>(</a:t>
            </a:r>
            <a:r>
              <a:rPr lang="en-US" altLang="zh-CN" sz="2800" b="1" i="1">
                <a:solidFill>
                  <a:srgbClr val="000099"/>
                </a:solidFill>
                <a:sym typeface="宋体" panose="02010600030101010101" pitchFamily="2" charset="-122"/>
              </a:rPr>
              <a:t>x'</a:t>
            </a:r>
            <a:r>
              <a:rPr lang="en-US" altLang="zh-CN" sz="2800" b="1" baseline="-25000">
                <a:solidFill>
                  <a:srgbClr val="000099"/>
                </a:solidFill>
                <a:sym typeface="宋体" panose="02010600030101010101" pitchFamily="2" charset="-122"/>
              </a:rPr>
              <a:t>1</a:t>
            </a:r>
            <a:r>
              <a:rPr lang="en-US" altLang="zh-CN" sz="2800" b="1">
                <a:sym typeface="宋体" panose="02010600030101010101" pitchFamily="2" charset="-122"/>
              </a:rPr>
              <a:t>,</a:t>
            </a:r>
            <a:r>
              <a:rPr lang="en-US" altLang="zh-CN" sz="2800" b="1" i="1">
                <a:solidFill>
                  <a:srgbClr val="000099"/>
                </a:solidFill>
                <a:sym typeface="宋体" panose="02010600030101010101" pitchFamily="2" charset="-122"/>
              </a:rPr>
              <a:t>y'</a:t>
            </a:r>
            <a:r>
              <a:rPr lang="en-US" altLang="zh-CN" sz="2800" b="1" baseline="-25000">
                <a:solidFill>
                  <a:srgbClr val="000099"/>
                </a:solidFill>
                <a:sym typeface="宋体" panose="02010600030101010101" pitchFamily="2" charset="-122"/>
              </a:rPr>
              <a:t>1</a:t>
            </a:r>
            <a:r>
              <a:rPr lang="en-US" altLang="zh-CN" sz="2800" b="1">
                <a:sym typeface="宋体" panose="02010600030101010101" pitchFamily="2" charset="-122"/>
              </a:rPr>
              <a:t>)</a:t>
            </a:r>
            <a:endParaRPr lang="en-US" altLang="zh-CN" sz="2800" b="1"/>
          </a:p>
          <a:p>
            <a:pPr marL="0" lvl="1">
              <a:lnSpc>
                <a:spcPct val="120000"/>
              </a:lnSpc>
            </a:pPr>
            <a:r>
              <a:rPr lang="zh-CN" altLang="en-US" sz="2800" b="1"/>
              <a:t>即：</a:t>
            </a:r>
            <a:r>
              <a:rPr lang="en-US" altLang="zh-CN" sz="2800" b="1"/>
              <a:t>	</a:t>
            </a:r>
            <a:r>
              <a:rPr lang="en-US" altLang="zh-CN" sz="2800" b="1" i="1">
                <a:solidFill>
                  <a:srgbClr val="000099"/>
                </a:solidFill>
              </a:rPr>
              <a:t>x'</a:t>
            </a:r>
            <a:r>
              <a:rPr lang="en-US" altLang="zh-CN" sz="2800" b="1" baseline="-25000">
                <a:solidFill>
                  <a:srgbClr val="000099"/>
                </a:solidFill>
              </a:rPr>
              <a:t>0</a:t>
            </a:r>
            <a:r>
              <a:rPr lang="en-US" altLang="zh-CN" sz="2800" b="1">
                <a:solidFill>
                  <a:srgbClr val="000099"/>
                </a:solidFill>
              </a:rPr>
              <a:t>=0.5</a:t>
            </a:r>
            <a:r>
              <a:rPr lang="en-US" altLang="zh-CN" sz="2800" b="1" i="1">
                <a:solidFill>
                  <a:srgbClr val="000099"/>
                </a:solidFill>
              </a:rPr>
              <a:t>h </a:t>
            </a:r>
            <a:r>
              <a:rPr lang="en-US" altLang="zh-CN" sz="2800" b="1">
                <a:solidFill>
                  <a:srgbClr val="000099"/>
                </a:solidFill>
              </a:rPr>
              <a:t>- </a:t>
            </a:r>
            <a:r>
              <a:rPr lang="en-US" altLang="zh-CN" sz="2800" b="1" i="1">
                <a:solidFill>
                  <a:srgbClr val="000099"/>
                </a:solidFill>
              </a:rPr>
              <a:t>y</a:t>
            </a:r>
            <a:r>
              <a:rPr lang="en-US" altLang="zh-CN" sz="2800" b="1" baseline="-25000">
                <a:solidFill>
                  <a:srgbClr val="000099"/>
                </a:solidFill>
              </a:rPr>
              <a:t>0</a:t>
            </a:r>
            <a:endParaRPr lang="en-US" altLang="zh-CN" b="1" baseline="-25000">
              <a:solidFill>
                <a:srgbClr val="000099"/>
              </a:solidFill>
            </a:endParaRPr>
          </a:p>
          <a:p>
            <a:pPr lvl="2">
              <a:lnSpc>
                <a:spcPct val="120000"/>
              </a:lnSpc>
            </a:pPr>
            <a:r>
              <a:rPr lang="en-US" altLang="zh-CN" sz="2800" b="1" i="1">
                <a:solidFill>
                  <a:srgbClr val="000099"/>
                </a:solidFill>
              </a:rPr>
              <a:t>y'</a:t>
            </a:r>
            <a:r>
              <a:rPr lang="en-US" altLang="zh-CN" sz="2800" b="1" baseline="-25000">
                <a:solidFill>
                  <a:srgbClr val="000099"/>
                </a:solidFill>
              </a:rPr>
              <a:t>0</a:t>
            </a:r>
            <a:r>
              <a:rPr lang="en-US" altLang="zh-CN" sz="2800" b="1">
                <a:solidFill>
                  <a:srgbClr val="000099"/>
                </a:solidFill>
              </a:rPr>
              <a:t>=0.5</a:t>
            </a:r>
            <a:r>
              <a:rPr lang="en-US" altLang="zh-CN" sz="2800" b="1" i="1">
                <a:solidFill>
                  <a:srgbClr val="000099"/>
                </a:solidFill>
              </a:rPr>
              <a:t>w </a:t>
            </a:r>
            <a:r>
              <a:rPr lang="en-US" altLang="zh-CN" sz="2800" b="1">
                <a:solidFill>
                  <a:srgbClr val="000099"/>
                </a:solidFill>
              </a:rPr>
              <a:t>+ </a:t>
            </a:r>
            <a:r>
              <a:rPr lang="en-US" altLang="zh-CN" sz="2800" b="1" i="1">
                <a:solidFill>
                  <a:srgbClr val="000099"/>
                </a:solidFill>
                <a:sym typeface="宋体" panose="02010600030101010101" pitchFamily="2" charset="-122"/>
              </a:rPr>
              <a:t>x</a:t>
            </a:r>
            <a:r>
              <a:rPr lang="en-US" altLang="zh-CN" sz="2800" b="1" baseline="-25000">
                <a:solidFill>
                  <a:srgbClr val="000099"/>
                </a:solidFill>
                <a:sym typeface="宋体" panose="02010600030101010101" pitchFamily="2" charset="-122"/>
              </a:rPr>
              <a:t>0</a:t>
            </a:r>
          </a:p>
          <a:p>
            <a:pPr lvl="2">
              <a:lnSpc>
                <a:spcPct val="120000"/>
              </a:lnSpc>
            </a:pPr>
            <a:endParaRPr lang="en-US" altLang="zh-CN" sz="1200" b="1" i="1">
              <a:solidFill>
                <a:srgbClr val="000099"/>
              </a:solidFill>
            </a:endParaRPr>
          </a:p>
          <a:p>
            <a:pPr lvl="2">
              <a:lnSpc>
                <a:spcPct val="120000"/>
              </a:lnSpc>
            </a:pPr>
            <a:r>
              <a:rPr lang="en-US" altLang="zh-CN" sz="2800" b="1" i="1">
                <a:solidFill>
                  <a:srgbClr val="000099"/>
                </a:solidFill>
              </a:rPr>
              <a:t>x'</a:t>
            </a:r>
            <a:r>
              <a:rPr lang="en-US" altLang="zh-CN" sz="2800" b="1" baseline="-25000">
                <a:solidFill>
                  <a:srgbClr val="000099"/>
                </a:solidFill>
              </a:rPr>
              <a:t>1</a:t>
            </a:r>
            <a:r>
              <a:rPr lang="en-US" altLang="zh-CN" sz="2800" b="1">
                <a:solidFill>
                  <a:srgbClr val="000099"/>
                </a:solidFill>
              </a:rPr>
              <a:t>=0.5</a:t>
            </a:r>
            <a:r>
              <a:rPr lang="en-US" altLang="zh-CN" sz="2800" b="1" i="1">
                <a:solidFill>
                  <a:srgbClr val="000099"/>
                </a:solidFill>
              </a:rPr>
              <a:t>h </a:t>
            </a:r>
            <a:r>
              <a:rPr lang="en-US" altLang="zh-CN" sz="2800" b="1">
                <a:solidFill>
                  <a:srgbClr val="000099"/>
                </a:solidFill>
              </a:rPr>
              <a:t>- </a:t>
            </a:r>
            <a:r>
              <a:rPr lang="en-US" altLang="zh-CN" sz="2800" b="1" i="1">
                <a:solidFill>
                  <a:srgbClr val="000099"/>
                </a:solidFill>
                <a:sym typeface="宋体" panose="02010600030101010101" pitchFamily="2" charset="-122"/>
              </a:rPr>
              <a:t>y</a:t>
            </a:r>
            <a:r>
              <a:rPr lang="en-US" altLang="zh-CN" sz="2800" b="1" baseline="-25000">
                <a:solidFill>
                  <a:srgbClr val="000099"/>
                </a:solidFill>
                <a:sym typeface="宋体" panose="02010600030101010101" pitchFamily="2" charset="-122"/>
              </a:rPr>
              <a:t>1</a:t>
            </a:r>
          </a:p>
          <a:p>
            <a:pPr lvl="2">
              <a:lnSpc>
                <a:spcPct val="120000"/>
              </a:lnSpc>
            </a:pPr>
            <a:r>
              <a:rPr lang="en-US" altLang="zh-CN" sz="2800" b="1" i="1">
                <a:solidFill>
                  <a:srgbClr val="000099"/>
                </a:solidFill>
              </a:rPr>
              <a:t>y</a:t>
            </a:r>
            <a:r>
              <a:rPr lang="en-US" altLang="zh-CN" sz="2800" b="1" i="1">
                <a:solidFill>
                  <a:srgbClr val="000099"/>
                </a:solidFill>
                <a:sym typeface="宋体" panose="02010600030101010101" pitchFamily="2" charset="-122"/>
              </a:rPr>
              <a:t>'</a:t>
            </a:r>
            <a:r>
              <a:rPr lang="en-US" altLang="zh-CN" sz="2800" b="1" baseline="-25000">
                <a:solidFill>
                  <a:srgbClr val="000099"/>
                </a:solidFill>
              </a:rPr>
              <a:t>1</a:t>
            </a:r>
            <a:r>
              <a:rPr lang="en-US" altLang="zh-CN" sz="2800" b="1">
                <a:solidFill>
                  <a:srgbClr val="000099"/>
                </a:solidFill>
              </a:rPr>
              <a:t>=</a:t>
            </a:r>
            <a:r>
              <a:rPr lang="en-US" altLang="zh-CN" sz="2800" b="1">
                <a:solidFill>
                  <a:srgbClr val="000099"/>
                </a:solidFill>
                <a:sym typeface="宋体" panose="02010600030101010101" pitchFamily="2" charset="-122"/>
              </a:rPr>
              <a:t>0.5</a:t>
            </a:r>
            <a:r>
              <a:rPr lang="en-US" altLang="zh-CN" sz="2800" b="1" i="1">
                <a:solidFill>
                  <a:srgbClr val="000099"/>
                </a:solidFill>
                <a:sym typeface="宋体" panose="02010600030101010101" pitchFamily="2" charset="-122"/>
              </a:rPr>
              <a:t>w </a:t>
            </a:r>
            <a:r>
              <a:rPr lang="en-US" altLang="zh-CN" sz="2800" b="1">
                <a:solidFill>
                  <a:srgbClr val="000099"/>
                </a:solidFill>
                <a:sym typeface="宋体" panose="02010600030101010101" pitchFamily="2" charset="-122"/>
              </a:rPr>
              <a:t>+ </a:t>
            </a:r>
            <a:r>
              <a:rPr lang="en-US" altLang="zh-CN" sz="2800" b="1" i="1">
                <a:solidFill>
                  <a:srgbClr val="000099"/>
                </a:solidFill>
                <a:sym typeface="宋体" panose="02010600030101010101" pitchFamily="2" charset="-122"/>
              </a:rPr>
              <a:t>x</a:t>
            </a:r>
            <a:r>
              <a:rPr lang="en-US" altLang="zh-CN" sz="2800" b="1" baseline="-25000">
                <a:solidFill>
                  <a:srgbClr val="000099"/>
                </a:solidFill>
                <a:sym typeface="宋体" panose="02010600030101010101" pitchFamily="2" charset="-122"/>
              </a:rPr>
              <a:t>1</a:t>
            </a:r>
          </a:p>
        </p:txBody>
      </p:sp>
      <p:sp>
        <p:nvSpPr>
          <p:cNvPr id="9222" name="文本框 14"/>
          <p:cNvSpPr txBox="1">
            <a:spLocks noChangeArrowheads="1"/>
          </p:cNvSpPr>
          <p:nvPr/>
        </p:nvSpPr>
        <p:spPr bwMode="auto">
          <a:xfrm>
            <a:off x="5847389" y="3893215"/>
            <a:ext cx="1369016" cy="43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206" b="1">
                <a:solidFill>
                  <a:srgbClr val="FF0000"/>
                </a:solidFill>
              </a:rPr>
              <a:t>公式</a:t>
            </a:r>
            <a:r>
              <a:rPr lang="en-US" altLang="zh-CN" sz="2206" b="1">
                <a:solidFill>
                  <a:srgbClr val="FF0000"/>
                </a:solidFill>
              </a:rPr>
              <a:t>4</a:t>
            </a:r>
          </a:p>
        </p:txBody>
      </p:sp>
      <p:sp>
        <p:nvSpPr>
          <p:cNvPr id="9223" name="文本框 9"/>
          <p:cNvSpPr txBox="1">
            <a:spLocks noChangeArrowheads="1"/>
          </p:cNvSpPr>
          <p:nvPr/>
        </p:nvSpPr>
        <p:spPr bwMode="auto">
          <a:xfrm>
            <a:off x="5847389" y="5138356"/>
            <a:ext cx="1369016" cy="77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206" b="1">
                <a:solidFill>
                  <a:srgbClr val="FF0000"/>
                </a:solidFill>
              </a:rPr>
              <a:t>公式</a:t>
            </a:r>
            <a:r>
              <a:rPr lang="en-US" altLang="zh-CN" sz="2206" b="1">
                <a:solidFill>
                  <a:srgbClr val="FF0000"/>
                </a:solidFill>
              </a:rPr>
              <a:t>5</a:t>
            </a:r>
          </a:p>
          <a:p>
            <a:endParaRPr lang="en-US" altLang="zh-CN" sz="2206" b="1">
              <a:solidFill>
                <a:srgbClr val="FF0000"/>
              </a:solidFill>
            </a:endParaRPr>
          </a:p>
        </p:txBody>
      </p:sp>
      <p:sp>
        <p:nvSpPr>
          <p:cNvPr id="6" name="文本占位符 813058"/>
          <p:cNvSpPr>
            <a:spLocks noGrp="1" noChangeArrowheads="1"/>
          </p:cNvSpPr>
          <p:nvPr/>
        </p:nvSpPr>
        <p:spPr bwMode="auto">
          <a:xfrm>
            <a:off x="454589" y="2083235"/>
            <a:ext cx="8672768" cy="588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folHlink"/>
              </a:buClr>
              <a:buSzPct val="60000"/>
              <a:buFont typeface="Wingdings" panose="05000000000000000000" pitchFamily="2" charset="2"/>
              <a:buNone/>
            </a:pPr>
            <a:r>
              <a:rPr lang="en-US" altLang="zh-CN" sz="3200">
                <a:solidFill>
                  <a:schemeClr val="tx2"/>
                </a:solidFill>
                <a:ea typeface="黑体" panose="02010609060101010101" pitchFamily="49" charset="-122"/>
                <a:cs typeface="Times New Roman" panose="02020603050405020304" pitchFamily="18" charset="0"/>
              </a:rPr>
              <a:t>2) </a:t>
            </a:r>
            <a:r>
              <a:rPr lang="zh-CN" altLang="en-US" sz="3200">
                <a:solidFill>
                  <a:schemeClr val="tx2"/>
                </a:solidFill>
                <a:ea typeface="黑体" panose="02010609060101010101" pitchFamily="49" charset="-122"/>
                <a:cs typeface="Times New Roman" panose="02020603050405020304" pitchFamily="18" charset="0"/>
              </a:rPr>
              <a:t>旋转变换</a:t>
            </a:r>
            <a:r>
              <a:rPr lang="en-US" altLang="zh-CN" sz="3200">
                <a:solidFill>
                  <a:schemeClr val="tx2"/>
                </a:solidFill>
                <a:ea typeface="黑体" panose="02010609060101010101" pitchFamily="49" charset="-122"/>
                <a:cs typeface="Times New Roman" panose="02020603050405020304" pitchFamily="18" charset="0"/>
              </a:rPr>
              <a:t>(Image rotation)</a:t>
            </a:r>
          </a:p>
          <a:p>
            <a:pPr>
              <a:spcBef>
                <a:spcPct val="20000"/>
              </a:spcBef>
              <a:buClr>
                <a:schemeClr val="folHlink"/>
              </a:buClr>
              <a:buSzPct val="60000"/>
              <a:buFont typeface="Wingdings" panose="05000000000000000000" pitchFamily="2" charset="2"/>
              <a:buNone/>
            </a:pPr>
            <a:endParaRPr lang="zh-CN" altLang="en-US" sz="3200" b="1">
              <a:solidFill>
                <a:srgbClr val="FF00FF"/>
              </a:solidFill>
              <a:ea typeface="黑体" panose="02010609060101010101" pitchFamily="49" charset="-122"/>
              <a:cs typeface="Times New Roman" panose="02020603050405020304" pitchFamily="18" charset="0"/>
              <a:sym typeface="宋体" panose="02010600030101010101" pitchFamily="2" charset="-122"/>
            </a:endParaRPr>
          </a:p>
        </p:txBody>
      </p:sp>
      <p:sp>
        <p:nvSpPr>
          <p:cNvPr id="8"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9" name="文本框 8"/>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
        <p:nvSpPr>
          <p:cNvPr id="10" name="灯片编号占位符 4"/>
          <p:cNvSpPr>
            <a:spLocks noGrp="1"/>
          </p:cNvSpPr>
          <p:nvPr>
            <p:ph type="sldNum" sz="quarter" idx="4294967295"/>
          </p:nvPr>
        </p:nvSpPr>
        <p:spPr>
          <a:xfrm>
            <a:off x="7663603" y="6887095"/>
            <a:ext cx="2495127" cy="525198"/>
          </a:xfrm>
          <a:prstGeom prst="rect">
            <a:avLst/>
          </a:prstGeom>
        </p:spPr>
        <p:txBody>
          <a:bodyPr/>
          <a:lstStyle/>
          <a:p>
            <a:pPr algn="r"/>
            <a:fld id="{B6F15528-21DE-4FAA-801E-634DDDAF4B2B}" type="slidenum">
              <a:rPr/>
              <a:pPr algn="r"/>
              <a:t>133</a:t>
            </a:fld>
            <a:endParaRPr/>
          </a:p>
        </p:txBody>
      </p:sp>
    </p:spTree>
    <p:extLst>
      <p:ext uri="{BB962C8B-B14F-4D97-AF65-F5344CB8AC3E}">
        <p14:creationId xmlns:p14="http://schemas.microsoft.com/office/powerpoint/2010/main" val="31702444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对象 2">
            <a:hlinkClick r:id="" action="ppaction://ole?verb=1"/>
          </p:cNvPr>
          <p:cNvGraphicFramePr>
            <a:graphicFrameLocks noChangeAspect="1"/>
          </p:cNvGraphicFramePr>
          <p:nvPr/>
        </p:nvGraphicFramePr>
        <p:xfrm>
          <a:off x="1710580" y="2209333"/>
          <a:ext cx="3788428" cy="1559838"/>
        </p:xfrm>
        <a:graphic>
          <a:graphicData uri="http://schemas.openxmlformats.org/presentationml/2006/ole">
            <mc:AlternateContent xmlns:mc="http://schemas.openxmlformats.org/markup-compatibility/2006">
              <mc:Choice xmlns:v="urn:schemas-microsoft-com:vml" Requires="v">
                <p:oleObj spid="_x0000_s8308" r:id="rId3" imgW="1727237" imgH="711317" progId="Equation.KSEE3">
                  <p:embed/>
                </p:oleObj>
              </mc:Choice>
              <mc:Fallback>
                <p:oleObj r:id="rId3" imgW="1727237" imgH="711317" progId="Equation.KSEE3">
                  <p:embed/>
                  <p:pic>
                    <p:nvPicPr>
                      <p:cNvPr id="10242" name="对象 2">
                        <a:hlinkClick r:id="" action="ppaction://ole?verb=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580" y="2209333"/>
                        <a:ext cx="3788428" cy="155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243" name="对象 3">
            <a:hlinkClick r:id="" action="ppaction://ole?verb=1"/>
          </p:cNvPr>
          <p:cNvGraphicFramePr>
            <a:graphicFrameLocks noChangeAspect="1"/>
          </p:cNvGraphicFramePr>
          <p:nvPr/>
        </p:nvGraphicFramePr>
        <p:xfrm>
          <a:off x="1710581" y="3769171"/>
          <a:ext cx="3805934" cy="1601853"/>
        </p:xfrm>
        <a:graphic>
          <a:graphicData uri="http://schemas.openxmlformats.org/presentationml/2006/ole">
            <mc:AlternateContent xmlns:mc="http://schemas.openxmlformats.org/markup-compatibility/2006">
              <mc:Choice xmlns:v="urn:schemas-microsoft-com:vml" Requires="v">
                <p:oleObj spid="_x0000_s8309" r:id="rId5" imgW="1689077" imgH="711317" progId="Equation.KSEE3">
                  <p:embed/>
                </p:oleObj>
              </mc:Choice>
              <mc:Fallback>
                <p:oleObj r:id="rId5" imgW="1689077" imgH="711317" progId="Equation.KSEE3">
                  <p:embed/>
                  <p:pic>
                    <p:nvPicPr>
                      <p:cNvPr id="10243" name="对象 3">
                        <a:hlinkClick r:id="" action="ppaction://ole?verb=1"/>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0581" y="3769171"/>
                        <a:ext cx="3805934" cy="1601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244" name="对象 6">
            <a:hlinkClick r:id="" action="ppaction://ole?verb=1"/>
          </p:cNvPr>
          <p:cNvGraphicFramePr>
            <a:graphicFrameLocks noChangeAspect="1"/>
          </p:cNvGraphicFramePr>
          <p:nvPr/>
        </p:nvGraphicFramePr>
        <p:xfrm>
          <a:off x="1635302" y="5875215"/>
          <a:ext cx="6629749" cy="1601854"/>
        </p:xfrm>
        <a:graphic>
          <a:graphicData uri="http://schemas.openxmlformats.org/presentationml/2006/ole">
            <mc:AlternateContent xmlns:mc="http://schemas.openxmlformats.org/markup-compatibility/2006">
              <mc:Choice xmlns:v="urn:schemas-microsoft-com:vml" Requires="v">
                <p:oleObj spid="_x0000_s8310" r:id="rId7" imgW="2946557" imgH="711317" progId="Equation.KSEE3">
                  <p:embed/>
                </p:oleObj>
              </mc:Choice>
              <mc:Fallback>
                <p:oleObj r:id="rId7" imgW="2946557" imgH="711317" progId="Equation.KSEE3">
                  <p:embed/>
                  <p:pic>
                    <p:nvPicPr>
                      <p:cNvPr id="10244" name="对象 6">
                        <a:hlinkClick r:id="" action="ppaction://ole?verb=1"/>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5302" y="5875215"/>
                        <a:ext cx="6629749" cy="1601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245" name="文本框 17"/>
          <p:cNvSpPr txBox="1">
            <a:spLocks noChangeArrowheads="1"/>
          </p:cNvSpPr>
          <p:nvPr/>
        </p:nvSpPr>
        <p:spPr bwMode="auto">
          <a:xfrm>
            <a:off x="1710581" y="5371025"/>
            <a:ext cx="7340516" cy="49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2647">
                <a:solidFill>
                  <a:srgbClr val="000099"/>
                </a:solidFill>
              </a:rPr>
              <a:t>3.17</a:t>
            </a:r>
            <a:r>
              <a:rPr lang="zh-CN" altLang="en-US" sz="2647">
                <a:solidFill>
                  <a:srgbClr val="000099"/>
                </a:solidFill>
              </a:rPr>
              <a:t>与</a:t>
            </a:r>
            <a:r>
              <a:rPr lang="en-US" altLang="zh-CN" sz="2647">
                <a:solidFill>
                  <a:srgbClr val="000099"/>
                </a:solidFill>
              </a:rPr>
              <a:t>3.22</a:t>
            </a:r>
            <a:r>
              <a:rPr lang="zh-CN" altLang="en-US" sz="2647">
                <a:solidFill>
                  <a:srgbClr val="000099"/>
                </a:solidFill>
              </a:rPr>
              <a:t>公式合并计算可得下列变换公式</a:t>
            </a:r>
          </a:p>
        </p:txBody>
      </p:sp>
      <p:sp>
        <p:nvSpPr>
          <p:cNvPr id="10249" name="文本框 14"/>
          <p:cNvSpPr txBox="1">
            <a:spLocks noChangeArrowheads="1"/>
          </p:cNvSpPr>
          <p:nvPr/>
        </p:nvSpPr>
        <p:spPr bwMode="auto">
          <a:xfrm>
            <a:off x="8609930" y="4432671"/>
            <a:ext cx="1369016" cy="43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206" b="1">
                <a:solidFill>
                  <a:srgbClr val="FF0000"/>
                </a:solidFill>
              </a:rPr>
              <a:t>公式</a:t>
            </a:r>
            <a:r>
              <a:rPr lang="en-US" altLang="zh-CN" sz="2206" b="1">
                <a:solidFill>
                  <a:srgbClr val="FF0000"/>
                </a:solidFill>
              </a:rPr>
              <a:t>7</a:t>
            </a:r>
          </a:p>
        </p:txBody>
      </p:sp>
      <p:sp>
        <p:nvSpPr>
          <p:cNvPr id="10250" name="文本框 12"/>
          <p:cNvSpPr txBox="1">
            <a:spLocks noChangeArrowheads="1"/>
          </p:cNvSpPr>
          <p:nvPr/>
        </p:nvSpPr>
        <p:spPr bwMode="auto">
          <a:xfrm>
            <a:off x="8590674" y="2780048"/>
            <a:ext cx="1369016" cy="43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206" b="1">
                <a:solidFill>
                  <a:srgbClr val="FF0000"/>
                </a:solidFill>
              </a:rPr>
              <a:t>公式</a:t>
            </a:r>
            <a:r>
              <a:rPr lang="en-US" altLang="zh-CN" sz="2206" b="1">
                <a:solidFill>
                  <a:srgbClr val="FF0000"/>
                </a:solidFill>
              </a:rPr>
              <a:t>6</a:t>
            </a:r>
          </a:p>
        </p:txBody>
      </p:sp>
      <p:sp>
        <p:nvSpPr>
          <p:cNvPr id="10251" name="文本框 1"/>
          <p:cNvSpPr txBox="1">
            <a:spLocks noChangeArrowheads="1"/>
          </p:cNvSpPr>
          <p:nvPr/>
        </p:nvSpPr>
        <p:spPr bwMode="auto">
          <a:xfrm>
            <a:off x="9145632" y="6491447"/>
            <a:ext cx="893193" cy="43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206" b="1">
                <a:solidFill>
                  <a:srgbClr val="FF0000"/>
                </a:solidFill>
              </a:rPr>
              <a:t>公式</a:t>
            </a:r>
            <a:r>
              <a:rPr lang="en-US" altLang="zh-CN" sz="2206" b="1">
                <a:solidFill>
                  <a:srgbClr val="FF0000"/>
                </a:solidFill>
              </a:rPr>
              <a:t>8</a:t>
            </a:r>
          </a:p>
        </p:txBody>
      </p:sp>
      <p:sp>
        <p:nvSpPr>
          <p:cNvPr id="10" name="灯片编号占位符 4"/>
          <p:cNvSpPr>
            <a:spLocks noGrp="1"/>
          </p:cNvSpPr>
          <p:nvPr>
            <p:ph type="sldNum" sz="quarter" idx="4294967295"/>
          </p:nvPr>
        </p:nvSpPr>
        <p:spPr>
          <a:xfrm>
            <a:off x="7663603" y="6887095"/>
            <a:ext cx="2495127" cy="525198"/>
          </a:xfrm>
          <a:prstGeom prst="rect">
            <a:avLst/>
          </a:prstGeom>
        </p:spPr>
        <p:txBody>
          <a:bodyPr/>
          <a:lstStyle/>
          <a:p>
            <a:pPr algn="r"/>
            <a:fld id="{B6F15528-21DE-4FAA-801E-634DDDAF4B2B}" type="slidenum">
              <a:rPr/>
              <a:pPr algn="r"/>
              <a:t>134</a:t>
            </a:fld>
            <a:endParaRPr/>
          </a:p>
        </p:txBody>
      </p:sp>
      <p:sp>
        <p:nvSpPr>
          <p:cNvPr id="11"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12" name="文本框 11"/>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37209603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文本占位符 813058"/>
          <p:cNvSpPr>
            <a:spLocks noGrp="1" noChangeArrowheads="1"/>
          </p:cNvSpPr>
          <p:nvPr/>
        </p:nvSpPr>
        <p:spPr bwMode="auto">
          <a:xfrm>
            <a:off x="546100" y="1906231"/>
            <a:ext cx="8672768" cy="76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20000"/>
              </a:lnSpc>
              <a:spcBef>
                <a:spcPts val="28"/>
              </a:spcBef>
              <a:buClr>
                <a:schemeClr val="folHlink"/>
              </a:buClr>
              <a:buSzPct val="60000"/>
            </a:pPr>
            <a:r>
              <a:rPr lang="en-US" altLang="zh-CN" sz="3200">
                <a:solidFill>
                  <a:schemeClr val="tx2"/>
                </a:solidFill>
                <a:ea typeface="黑体" panose="02010609060101010101" pitchFamily="49" charset="-122"/>
              </a:rPr>
              <a:t>2) </a:t>
            </a:r>
            <a:r>
              <a:rPr lang="zh-CN" altLang="en-US" sz="3200">
                <a:solidFill>
                  <a:schemeClr val="tx2"/>
                </a:solidFill>
                <a:ea typeface="黑体" panose="02010609060101010101" pitchFamily="49" charset="-122"/>
              </a:rPr>
              <a:t>旋转变换</a:t>
            </a:r>
            <a:r>
              <a:rPr lang="en-US" altLang="zh-CN" sz="3200">
                <a:solidFill>
                  <a:schemeClr val="tx2"/>
                </a:solidFill>
                <a:ea typeface="黑体" panose="02010609060101010101" pitchFamily="49" charset="-122"/>
                <a:sym typeface="宋体" panose="02010600030101010101" pitchFamily="2" charset="-122"/>
              </a:rPr>
              <a:t>(Image roation)</a:t>
            </a:r>
            <a:endParaRPr lang="zh-CN" altLang="en-US" sz="3200">
              <a:solidFill>
                <a:schemeClr val="tx2"/>
              </a:solidFill>
              <a:ea typeface="黑体" panose="02010609060101010101" pitchFamily="49" charset="-122"/>
              <a:sym typeface="宋体" panose="02010600030101010101" pitchFamily="2" charset="-122"/>
            </a:endParaRPr>
          </a:p>
        </p:txBody>
      </p:sp>
      <p:graphicFrame>
        <p:nvGraphicFramePr>
          <p:cNvPr id="11266" name="对象 6">
            <a:hlinkClick r:id="" action="ppaction://ole?verb=1"/>
          </p:cNvPr>
          <p:cNvGraphicFramePr>
            <a:graphicFrameLocks noChangeAspect="1"/>
          </p:cNvGraphicFramePr>
          <p:nvPr>
            <p:extLst>
              <p:ext uri="{D42A27DB-BD31-4B8C-83A1-F6EECF244321}">
                <p14:modId xmlns:p14="http://schemas.microsoft.com/office/powerpoint/2010/main" val="2040877449"/>
              </p:ext>
            </p:extLst>
          </p:nvPr>
        </p:nvGraphicFramePr>
        <p:xfrm>
          <a:off x="1449732" y="3398772"/>
          <a:ext cx="6543966" cy="1601853"/>
        </p:xfrm>
        <a:graphic>
          <a:graphicData uri="http://schemas.openxmlformats.org/presentationml/2006/ole">
            <mc:AlternateContent xmlns:mc="http://schemas.openxmlformats.org/markup-compatibility/2006">
              <mc:Choice xmlns:v="urn:schemas-microsoft-com:vml" Requires="v">
                <p:oleObj spid="_x0000_s9256" r:id="rId3" imgW="2908397" imgH="711317" progId="Equation.KSEE3">
                  <p:embed/>
                </p:oleObj>
              </mc:Choice>
              <mc:Fallback>
                <p:oleObj r:id="rId3" imgW="2908397" imgH="711317" progId="Equation.KSEE3">
                  <p:embed/>
                  <p:pic>
                    <p:nvPicPr>
                      <p:cNvPr id="11266" name="对象 6">
                        <a:hlinkClick r:id="" action="ppaction://ole?verb=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9732" y="3398772"/>
                        <a:ext cx="6543966" cy="1601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267" name="文本框 17"/>
          <p:cNvSpPr txBox="1">
            <a:spLocks noChangeArrowheads="1"/>
          </p:cNvSpPr>
          <p:nvPr/>
        </p:nvSpPr>
        <p:spPr bwMode="auto">
          <a:xfrm>
            <a:off x="1393710" y="2829808"/>
            <a:ext cx="7338766" cy="49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647">
                <a:solidFill>
                  <a:srgbClr val="000099"/>
                </a:solidFill>
              </a:rPr>
              <a:t>逆变换式为下列</a:t>
            </a:r>
            <a:endParaRPr lang="en-US" altLang="zh-CN" sz="2647">
              <a:solidFill>
                <a:srgbClr val="000099"/>
              </a:solidFill>
            </a:endParaRPr>
          </a:p>
        </p:txBody>
      </p:sp>
      <p:sp>
        <p:nvSpPr>
          <p:cNvPr id="11268" name="文本框 12"/>
          <p:cNvSpPr txBox="1">
            <a:spLocks noChangeArrowheads="1"/>
          </p:cNvSpPr>
          <p:nvPr/>
        </p:nvSpPr>
        <p:spPr bwMode="auto">
          <a:xfrm>
            <a:off x="8986323" y="3720894"/>
            <a:ext cx="1369016" cy="43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206" b="1">
                <a:solidFill>
                  <a:srgbClr val="FF0000"/>
                </a:solidFill>
              </a:rPr>
              <a:t>公式</a:t>
            </a:r>
            <a:r>
              <a:rPr lang="en-US" altLang="zh-CN" sz="2206" b="1">
                <a:solidFill>
                  <a:srgbClr val="FF0000"/>
                </a:solidFill>
              </a:rPr>
              <a:t>9</a:t>
            </a:r>
          </a:p>
        </p:txBody>
      </p:sp>
      <p:sp>
        <p:nvSpPr>
          <p:cNvPr id="6"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7" name="文本框 6"/>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21012250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3" name="文本占位符 849922"/>
          <p:cNvSpPr>
            <a:spLocks noGrp="1" noChangeArrowheads="1"/>
          </p:cNvSpPr>
          <p:nvPr/>
        </p:nvSpPr>
        <p:spPr bwMode="auto">
          <a:xfrm>
            <a:off x="241300" y="1960980"/>
            <a:ext cx="10287000" cy="142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folHlink"/>
              </a:buClr>
              <a:buSzPct val="60000"/>
              <a:buFont typeface="Wingdings" panose="05000000000000000000" pitchFamily="2" charset="2"/>
              <a:buNone/>
            </a:pPr>
            <a:r>
              <a:rPr lang="zh-CN" altLang="en-US" sz="2800" b="1">
                <a:latin typeface="+mn-ea"/>
                <a:ea typeface="+mn-ea"/>
              </a:rPr>
              <a:t>图像旋转之前，为了避免信息的丢失，画布的扩大是最重要的，根据</a:t>
            </a:r>
            <a:r>
              <a:rPr lang="zh-CN" altLang="en-US" sz="2800" b="1">
                <a:solidFill>
                  <a:srgbClr val="FF0000"/>
                </a:solidFill>
                <a:latin typeface="+mn-ea"/>
                <a:ea typeface="+mn-ea"/>
              </a:rPr>
              <a:t>旋转点</a:t>
            </a:r>
            <a:r>
              <a:rPr lang="zh-CN" altLang="en-US" sz="2800" b="1">
                <a:latin typeface="+mn-ea"/>
                <a:ea typeface="+mn-ea"/>
              </a:rPr>
              <a:t>的不同，坐标的平移与画布的设置有如下两种方法。</a:t>
            </a:r>
          </a:p>
        </p:txBody>
      </p:sp>
      <p:sp>
        <p:nvSpPr>
          <p:cNvPr id="849924" name="直接连接符 849923"/>
          <p:cNvSpPr>
            <a:spLocks noChangeShapeType="1"/>
          </p:cNvSpPr>
          <p:nvPr/>
        </p:nvSpPr>
        <p:spPr bwMode="auto">
          <a:xfrm>
            <a:off x="2167502" y="3275485"/>
            <a:ext cx="3137182"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sz="1985"/>
          </a:p>
        </p:txBody>
      </p:sp>
      <p:sp>
        <p:nvSpPr>
          <p:cNvPr id="849925" name="直接连接符 849924"/>
          <p:cNvSpPr>
            <a:spLocks noChangeShapeType="1"/>
          </p:cNvSpPr>
          <p:nvPr/>
        </p:nvSpPr>
        <p:spPr bwMode="auto">
          <a:xfrm>
            <a:off x="2167502" y="3275485"/>
            <a:ext cx="0" cy="2461428"/>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sz="1985"/>
          </a:p>
        </p:txBody>
      </p:sp>
      <p:sp>
        <p:nvSpPr>
          <p:cNvPr id="849926" name="矩形 849925"/>
          <p:cNvSpPr>
            <a:spLocks noChangeArrowheads="1"/>
          </p:cNvSpPr>
          <p:nvPr/>
        </p:nvSpPr>
        <p:spPr bwMode="auto">
          <a:xfrm>
            <a:off x="2326813" y="3751665"/>
            <a:ext cx="1951985" cy="1374267"/>
          </a:xfrm>
          <a:prstGeom prst="rect">
            <a:avLst/>
          </a:prstGeom>
          <a:noFill/>
          <a:ln w="38100">
            <a:solidFill>
              <a:srgbClr val="CC99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849927" name="矩形 849926"/>
          <p:cNvSpPr>
            <a:spLocks noChangeArrowheads="1"/>
          </p:cNvSpPr>
          <p:nvPr/>
        </p:nvSpPr>
        <p:spPr bwMode="auto">
          <a:xfrm rot="-2176892">
            <a:off x="2405592" y="3718401"/>
            <a:ext cx="1951986" cy="1374268"/>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849928" name="矩形 849927"/>
          <p:cNvSpPr>
            <a:spLocks noChangeArrowheads="1"/>
          </p:cNvSpPr>
          <p:nvPr/>
        </p:nvSpPr>
        <p:spPr bwMode="auto">
          <a:xfrm rot="-2176892">
            <a:off x="7456246" y="3688641"/>
            <a:ext cx="1951985" cy="1374267"/>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849929" name="矩形 849928"/>
          <p:cNvSpPr>
            <a:spLocks noChangeArrowheads="1"/>
          </p:cNvSpPr>
          <p:nvPr/>
        </p:nvSpPr>
        <p:spPr bwMode="auto">
          <a:xfrm>
            <a:off x="2167502" y="3275485"/>
            <a:ext cx="2421163" cy="2261852"/>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849930" name="矩形 849929"/>
          <p:cNvSpPr>
            <a:spLocks noChangeArrowheads="1"/>
          </p:cNvSpPr>
          <p:nvPr/>
        </p:nvSpPr>
        <p:spPr bwMode="auto">
          <a:xfrm>
            <a:off x="8044467" y="5498823"/>
            <a:ext cx="1951985" cy="1374267"/>
          </a:xfrm>
          <a:prstGeom prst="rect">
            <a:avLst/>
          </a:prstGeom>
          <a:noFill/>
          <a:ln w="38100">
            <a:solidFill>
              <a:srgbClr val="CC99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849931" name="直接连接符 849930"/>
          <p:cNvSpPr>
            <a:spLocks noChangeShapeType="1"/>
          </p:cNvSpPr>
          <p:nvPr/>
        </p:nvSpPr>
        <p:spPr bwMode="auto">
          <a:xfrm>
            <a:off x="7218156" y="3228217"/>
            <a:ext cx="3137182"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sz="1985"/>
          </a:p>
        </p:txBody>
      </p:sp>
      <p:sp>
        <p:nvSpPr>
          <p:cNvPr id="849932" name="直接连接符 849931"/>
          <p:cNvSpPr>
            <a:spLocks noChangeShapeType="1"/>
          </p:cNvSpPr>
          <p:nvPr/>
        </p:nvSpPr>
        <p:spPr bwMode="auto">
          <a:xfrm>
            <a:off x="7218156" y="3228217"/>
            <a:ext cx="0" cy="2540208"/>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sz="1985"/>
          </a:p>
        </p:txBody>
      </p:sp>
      <p:sp>
        <p:nvSpPr>
          <p:cNvPr id="849933" name="矩形 849932"/>
          <p:cNvSpPr>
            <a:spLocks noChangeArrowheads="1"/>
          </p:cNvSpPr>
          <p:nvPr/>
        </p:nvSpPr>
        <p:spPr bwMode="auto">
          <a:xfrm>
            <a:off x="7218156" y="3228217"/>
            <a:ext cx="2421162" cy="2261852"/>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849934" name="椭圆 849933"/>
          <p:cNvSpPr>
            <a:spLocks noChangeArrowheads="1"/>
          </p:cNvSpPr>
          <p:nvPr/>
        </p:nvSpPr>
        <p:spPr bwMode="auto">
          <a:xfrm>
            <a:off x="3186386" y="4339886"/>
            <a:ext cx="168063" cy="168063"/>
          </a:xfrm>
          <a:prstGeom prst="ellipse">
            <a:avLst/>
          </a:prstGeom>
          <a:solidFill>
            <a:srgbClr val="FFFF00"/>
          </a:solidFill>
          <a:ln w="9525">
            <a:solidFill>
              <a:schemeClr val="tx1"/>
            </a:solidFill>
            <a:miter lim="800000"/>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849935" name="椭圆 849934"/>
          <p:cNvSpPr>
            <a:spLocks noChangeArrowheads="1"/>
          </p:cNvSpPr>
          <p:nvPr/>
        </p:nvSpPr>
        <p:spPr bwMode="auto">
          <a:xfrm>
            <a:off x="7986695" y="5432298"/>
            <a:ext cx="168063" cy="168063"/>
          </a:xfrm>
          <a:prstGeom prst="ellipse">
            <a:avLst/>
          </a:prstGeom>
          <a:solidFill>
            <a:srgbClr val="FFFF00"/>
          </a:solidFill>
          <a:ln w="9525">
            <a:solidFill>
              <a:schemeClr val="tx1"/>
            </a:solidFill>
            <a:miter lim="800000"/>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849936" name="文本框 849935"/>
          <p:cNvSpPr txBox="1">
            <a:spLocks noChangeArrowheads="1"/>
          </p:cNvSpPr>
          <p:nvPr/>
        </p:nvSpPr>
        <p:spPr bwMode="auto">
          <a:xfrm>
            <a:off x="2055460" y="5892721"/>
            <a:ext cx="2904345" cy="43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206">
                <a:solidFill>
                  <a:srgbClr val="FF0000"/>
                </a:solidFill>
                <a:latin typeface="Tahoma" panose="020B0604030504040204" pitchFamily="34" charset="0"/>
                <a:ea typeface="黑体" panose="02010609060101010101" pitchFamily="49" charset="-122"/>
              </a:rPr>
              <a:t>按照画面中心点旋转</a:t>
            </a:r>
          </a:p>
        </p:txBody>
      </p:sp>
      <p:sp>
        <p:nvSpPr>
          <p:cNvPr id="849937" name="文本框 849936"/>
          <p:cNvSpPr txBox="1">
            <a:spLocks noChangeArrowheads="1"/>
          </p:cNvSpPr>
          <p:nvPr/>
        </p:nvSpPr>
        <p:spPr bwMode="auto">
          <a:xfrm>
            <a:off x="7310940" y="7046406"/>
            <a:ext cx="2604982" cy="43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206">
                <a:solidFill>
                  <a:srgbClr val="FF0000"/>
                </a:solidFill>
                <a:latin typeface="Tahoma" panose="020B0604030504040204" pitchFamily="34" charset="0"/>
                <a:ea typeface="黑体" panose="02010609060101010101" pitchFamily="49" charset="-122"/>
              </a:rPr>
              <a:t>按照画面角点旋转</a:t>
            </a:r>
          </a:p>
        </p:txBody>
      </p:sp>
      <p:sp>
        <p:nvSpPr>
          <p:cNvPr id="17"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18" name="文本框 17"/>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17154472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49923">
                                            <p:txEl>
                                              <p:pRg st="0" end="0"/>
                                            </p:txEl>
                                          </p:spTgt>
                                        </p:tgtEl>
                                        <p:attrNameLst>
                                          <p:attrName>style.visibility</p:attrName>
                                        </p:attrNameLst>
                                      </p:cBhvr>
                                      <p:to>
                                        <p:strVal val="visible"/>
                                      </p:to>
                                    </p:set>
                                    <p:anim calcmode="lin" valueType="num">
                                      <p:cBhvr>
                                        <p:cTn id="7" dur="500" fill="hold"/>
                                        <p:tgtEl>
                                          <p:spTgt spid="849923">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8499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849926"/>
                                        </p:tgtEl>
                                        <p:attrNameLst>
                                          <p:attrName>style.visibility</p:attrName>
                                        </p:attrNameLst>
                                      </p:cBhvr>
                                      <p:to>
                                        <p:strVal val="visible"/>
                                      </p:to>
                                    </p:set>
                                    <p:animEffect transition="in" filter="checkerboard(across)">
                                      <p:cBhvr>
                                        <p:cTn id="13" dur="500"/>
                                        <p:tgtEl>
                                          <p:spTgt spid="84992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849934"/>
                                        </p:tgtEl>
                                        <p:attrNameLst>
                                          <p:attrName>style.visibility</p:attrName>
                                        </p:attrNameLst>
                                      </p:cBhvr>
                                      <p:to>
                                        <p:strVal val="visible"/>
                                      </p:to>
                                    </p:set>
                                    <p:animEffect transition="in" filter="dissolve">
                                      <p:cBhvr>
                                        <p:cTn id="18" dur="500"/>
                                        <p:tgtEl>
                                          <p:spTgt spid="84993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849936"/>
                                        </p:tgtEl>
                                        <p:attrNameLst>
                                          <p:attrName>style.visibility</p:attrName>
                                        </p:attrNameLst>
                                      </p:cBhvr>
                                      <p:to>
                                        <p:strVal val="visible"/>
                                      </p:to>
                                    </p:set>
                                    <p:animEffect transition="in" filter="box(in)">
                                      <p:cBhvr>
                                        <p:cTn id="23" dur="500"/>
                                        <p:tgtEl>
                                          <p:spTgt spid="84993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nodeType="clickEffect">
                                  <p:stCondLst>
                                    <p:cond delay="0"/>
                                  </p:stCondLst>
                                  <p:childTnLst>
                                    <p:set>
                                      <p:cBhvr>
                                        <p:cTn id="27" dur="1" fill="hold">
                                          <p:stCondLst>
                                            <p:cond delay="0"/>
                                          </p:stCondLst>
                                        </p:cTn>
                                        <p:tgtEl>
                                          <p:spTgt spid="849924"/>
                                        </p:tgtEl>
                                        <p:attrNameLst>
                                          <p:attrName>style.visibility</p:attrName>
                                        </p:attrNameLst>
                                      </p:cBhvr>
                                      <p:to>
                                        <p:strVal val="visible"/>
                                      </p:to>
                                    </p:set>
                                    <p:anim calcmode="lin" valueType="num">
                                      <p:cBhvr>
                                        <p:cTn id="28" dur="500" fill="hold"/>
                                        <p:tgtEl>
                                          <p:spTgt spid="849924"/>
                                        </p:tgtEl>
                                        <p:attrNameLst>
                                          <p:attrName>ppt_x</p:attrName>
                                        </p:attrNameLst>
                                      </p:cBhvr>
                                      <p:tavLst>
                                        <p:tav tm="0">
                                          <p:val>
                                            <p:strVal val="0-#ppt_w/2"/>
                                          </p:val>
                                        </p:tav>
                                        <p:tav tm="100000">
                                          <p:val>
                                            <p:strVal val="#ppt_x"/>
                                          </p:val>
                                        </p:tav>
                                      </p:tavLst>
                                    </p:anim>
                                    <p:anim calcmode="lin" valueType="num">
                                      <p:cBhvr>
                                        <p:cTn id="29" dur="500" fill="hold"/>
                                        <p:tgtEl>
                                          <p:spTgt spid="849924"/>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1" fill="hold" nodeType="clickEffect">
                                  <p:stCondLst>
                                    <p:cond delay="0"/>
                                  </p:stCondLst>
                                  <p:childTnLst>
                                    <p:set>
                                      <p:cBhvr>
                                        <p:cTn id="33" dur="1" fill="hold">
                                          <p:stCondLst>
                                            <p:cond delay="0"/>
                                          </p:stCondLst>
                                        </p:cTn>
                                        <p:tgtEl>
                                          <p:spTgt spid="849925"/>
                                        </p:tgtEl>
                                        <p:attrNameLst>
                                          <p:attrName>style.visibility</p:attrName>
                                        </p:attrNameLst>
                                      </p:cBhvr>
                                      <p:to>
                                        <p:strVal val="visible"/>
                                      </p:to>
                                    </p:set>
                                    <p:anim calcmode="lin" valueType="num">
                                      <p:cBhvr>
                                        <p:cTn id="34" dur="500" fill="hold"/>
                                        <p:tgtEl>
                                          <p:spTgt spid="849925"/>
                                        </p:tgtEl>
                                        <p:attrNameLst>
                                          <p:attrName>ppt_x</p:attrName>
                                        </p:attrNameLst>
                                      </p:cBhvr>
                                      <p:tavLst>
                                        <p:tav tm="0">
                                          <p:val>
                                            <p:strVal val="#ppt_x"/>
                                          </p:val>
                                        </p:tav>
                                        <p:tav tm="100000">
                                          <p:val>
                                            <p:strVal val="#ppt_x"/>
                                          </p:val>
                                        </p:tav>
                                      </p:tavLst>
                                    </p:anim>
                                    <p:anim calcmode="lin" valueType="num">
                                      <p:cBhvr>
                                        <p:cTn id="35" dur="500" fill="hold"/>
                                        <p:tgtEl>
                                          <p:spTgt spid="849925"/>
                                        </p:tgtEl>
                                        <p:attrNameLst>
                                          <p:attrName>ppt_y</p:attrName>
                                        </p:attrNameLst>
                                      </p:cBhvr>
                                      <p:tavLst>
                                        <p:tav tm="0">
                                          <p:val>
                                            <p:strVal val="0-#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0" presetClass="entr" presetSubtype="0" fill="hold" nodeType="clickEffect">
                                  <p:stCondLst>
                                    <p:cond delay="0"/>
                                  </p:stCondLst>
                                  <p:childTnLst>
                                    <p:set>
                                      <p:cBhvr>
                                        <p:cTn id="39" dur="1" fill="hold">
                                          <p:stCondLst>
                                            <p:cond delay="0"/>
                                          </p:stCondLst>
                                        </p:cTn>
                                        <p:tgtEl>
                                          <p:spTgt spid="849929"/>
                                        </p:tgtEl>
                                        <p:attrNameLst>
                                          <p:attrName>style.visibility</p:attrName>
                                        </p:attrNameLst>
                                      </p:cBhvr>
                                      <p:to>
                                        <p:strVal val="visible"/>
                                      </p:to>
                                    </p:set>
                                    <p:animEffect transition="in" filter="wedge">
                                      <p:cBhvr>
                                        <p:cTn id="40" dur="500"/>
                                        <p:tgtEl>
                                          <p:spTgt spid="84992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499"/>
                                          </p:stCondLst>
                                        </p:cTn>
                                        <p:tgtEl>
                                          <p:spTgt spid="84992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5" presetClass="entr" presetSubtype="10" fill="hold" nodeType="clickEffect">
                                  <p:stCondLst>
                                    <p:cond delay="0"/>
                                  </p:stCondLst>
                                  <p:childTnLst>
                                    <p:set>
                                      <p:cBhvr>
                                        <p:cTn id="48" dur="1" fill="hold">
                                          <p:stCondLst>
                                            <p:cond delay="0"/>
                                          </p:stCondLst>
                                        </p:cTn>
                                        <p:tgtEl>
                                          <p:spTgt spid="849930"/>
                                        </p:tgtEl>
                                        <p:attrNameLst>
                                          <p:attrName>style.visibility</p:attrName>
                                        </p:attrNameLst>
                                      </p:cBhvr>
                                      <p:to>
                                        <p:strVal val="visible"/>
                                      </p:to>
                                    </p:set>
                                    <p:animEffect transition="in" filter="checkerboard(across)">
                                      <p:cBhvr>
                                        <p:cTn id="49" dur="500"/>
                                        <p:tgtEl>
                                          <p:spTgt spid="84993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nodeType="clickEffect">
                                  <p:stCondLst>
                                    <p:cond delay="0"/>
                                  </p:stCondLst>
                                  <p:childTnLst>
                                    <p:set>
                                      <p:cBhvr>
                                        <p:cTn id="53" dur="1" fill="hold">
                                          <p:stCondLst>
                                            <p:cond delay="0"/>
                                          </p:stCondLst>
                                        </p:cTn>
                                        <p:tgtEl>
                                          <p:spTgt spid="849935"/>
                                        </p:tgtEl>
                                        <p:attrNameLst>
                                          <p:attrName>style.visibility</p:attrName>
                                        </p:attrNameLst>
                                      </p:cBhvr>
                                      <p:to>
                                        <p:strVal val="visible"/>
                                      </p:to>
                                    </p:set>
                                    <p:animEffect transition="in" filter="dissolve">
                                      <p:cBhvr>
                                        <p:cTn id="54" dur="500"/>
                                        <p:tgtEl>
                                          <p:spTgt spid="84993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849937"/>
                                        </p:tgtEl>
                                        <p:attrNameLst>
                                          <p:attrName>style.visibility</p:attrName>
                                        </p:attrNameLst>
                                      </p:cBhvr>
                                      <p:to>
                                        <p:strVal val="visible"/>
                                      </p:to>
                                    </p:set>
                                    <p:animEffect transition="in" filter="dissolve">
                                      <p:cBhvr>
                                        <p:cTn id="59" dur="500"/>
                                        <p:tgtEl>
                                          <p:spTgt spid="84993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ntr" presetSubtype="8" fill="hold" nodeType="clickEffect">
                                  <p:stCondLst>
                                    <p:cond delay="0"/>
                                  </p:stCondLst>
                                  <p:childTnLst>
                                    <p:set>
                                      <p:cBhvr>
                                        <p:cTn id="63" dur="1" fill="hold">
                                          <p:stCondLst>
                                            <p:cond delay="0"/>
                                          </p:stCondLst>
                                        </p:cTn>
                                        <p:tgtEl>
                                          <p:spTgt spid="849931"/>
                                        </p:tgtEl>
                                        <p:attrNameLst>
                                          <p:attrName>style.visibility</p:attrName>
                                        </p:attrNameLst>
                                      </p:cBhvr>
                                      <p:to>
                                        <p:strVal val="visible"/>
                                      </p:to>
                                    </p:set>
                                    <p:anim calcmode="lin" valueType="num">
                                      <p:cBhvr>
                                        <p:cTn id="64" dur="500" fill="hold"/>
                                        <p:tgtEl>
                                          <p:spTgt spid="849931"/>
                                        </p:tgtEl>
                                        <p:attrNameLst>
                                          <p:attrName>ppt_x</p:attrName>
                                        </p:attrNameLst>
                                      </p:cBhvr>
                                      <p:tavLst>
                                        <p:tav tm="0">
                                          <p:val>
                                            <p:strVal val="0-#ppt_w/2"/>
                                          </p:val>
                                        </p:tav>
                                        <p:tav tm="100000">
                                          <p:val>
                                            <p:strVal val="#ppt_x"/>
                                          </p:val>
                                        </p:tav>
                                      </p:tavLst>
                                    </p:anim>
                                    <p:anim calcmode="lin" valueType="num">
                                      <p:cBhvr>
                                        <p:cTn id="65" dur="500" fill="hold"/>
                                        <p:tgtEl>
                                          <p:spTgt spid="849931"/>
                                        </p:tgtEl>
                                        <p:attrNameLst>
                                          <p:attrName>ppt_y</p:attrName>
                                        </p:attrNameLst>
                                      </p:cBhvr>
                                      <p:tavLst>
                                        <p:tav tm="0">
                                          <p:val>
                                            <p:strVal val="#ppt_y"/>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1" fill="hold" nodeType="clickEffect">
                                  <p:stCondLst>
                                    <p:cond delay="0"/>
                                  </p:stCondLst>
                                  <p:childTnLst>
                                    <p:set>
                                      <p:cBhvr>
                                        <p:cTn id="69" dur="1" fill="hold">
                                          <p:stCondLst>
                                            <p:cond delay="0"/>
                                          </p:stCondLst>
                                        </p:cTn>
                                        <p:tgtEl>
                                          <p:spTgt spid="849932"/>
                                        </p:tgtEl>
                                        <p:attrNameLst>
                                          <p:attrName>style.visibility</p:attrName>
                                        </p:attrNameLst>
                                      </p:cBhvr>
                                      <p:to>
                                        <p:strVal val="visible"/>
                                      </p:to>
                                    </p:set>
                                    <p:anim calcmode="lin" valueType="num">
                                      <p:cBhvr>
                                        <p:cTn id="70" dur="500" fill="hold"/>
                                        <p:tgtEl>
                                          <p:spTgt spid="849932"/>
                                        </p:tgtEl>
                                        <p:attrNameLst>
                                          <p:attrName>ppt_x</p:attrName>
                                        </p:attrNameLst>
                                      </p:cBhvr>
                                      <p:tavLst>
                                        <p:tav tm="0">
                                          <p:val>
                                            <p:strVal val="#ppt_x"/>
                                          </p:val>
                                        </p:tav>
                                        <p:tav tm="100000">
                                          <p:val>
                                            <p:strVal val="#ppt_x"/>
                                          </p:val>
                                        </p:tav>
                                      </p:tavLst>
                                    </p:anim>
                                    <p:anim calcmode="lin" valueType="num">
                                      <p:cBhvr>
                                        <p:cTn id="71" dur="500" fill="hold"/>
                                        <p:tgtEl>
                                          <p:spTgt spid="849932"/>
                                        </p:tgtEl>
                                        <p:attrNameLst>
                                          <p:attrName>ppt_y</p:attrName>
                                        </p:attrNameLst>
                                      </p:cBhvr>
                                      <p:tavLst>
                                        <p:tav tm="0">
                                          <p:val>
                                            <p:strVal val="0-#ppt_h/2"/>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20" presetClass="entr" presetSubtype="0" fill="hold" nodeType="clickEffect">
                                  <p:stCondLst>
                                    <p:cond delay="0"/>
                                  </p:stCondLst>
                                  <p:childTnLst>
                                    <p:set>
                                      <p:cBhvr>
                                        <p:cTn id="75" dur="1" fill="hold">
                                          <p:stCondLst>
                                            <p:cond delay="0"/>
                                          </p:stCondLst>
                                        </p:cTn>
                                        <p:tgtEl>
                                          <p:spTgt spid="849933"/>
                                        </p:tgtEl>
                                        <p:attrNameLst>
                                          <p:attrName>style.visibility</p:attrName>
                                        </p:attrNameLst>
                                      </p:cBhvr>
                                      <p:to>
                                        <p:strVal val="visible"/>
                                      </p:to>
                                    </p:set>
                                    <p:animEffect transition="in" filter="wedge">
                                      <p:cBhvr>
                                        <p:cTn id="76" dur="500"/>
                                        <p:tgtEl>
                                          <p:spTgt spid="849933"/>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5" presetClass="entr" presetSubtype="10" fill="hold" nodeType="clickEffect">
                                  <p:stCondLst>
                                    <p:cond delay="0"/>
                                  </p:stCondLst>
                                  <p:childTnLst>
                                    <p:set>
                                      <p:cBhvr>
                                        <p:cTn id="80" dur="1" fill="hold">
                                          <p:stCondLst>
                                            <p:cond delay="0"/>
                                          </p:stCondLst>
                                        </p:cTn>
                                        <p:tgtEl>
                                          <p:spTgt spid="849928"/>
                                        </p:tgtEl>
                                        <p:attrNameLst>
                                          <p:attrName>style.visibility</p:attrName>
                                        </p:attrNameLst>
                                      </p:cBhvr>
                                      <p:to>
                                        <p:strVal val="visible"/>
                                      </p:to>
                                    </p:set>
                                    <p:animEffect transition="in" filter="checkerboard(across)">
                                      <p:cBhvr>
                                        <p:cTn id="81" dur="500"/>
                                        <p:tgtEl>
                                          <p:spTgt spid="849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23" grpId="0" build="p"/>
      <p:bldP spid="849936" grpId="0"/>
      <p:bldP spid="849937"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文本占位符 813058"/>
          <p:cNvSpPr>
            <a:spLocks noGrp="1" noChangeArrowheads="1"/>
          </p:cNvSpPr>
          <p:nvPr/>
        </p:nvSpPr>
        <p:spPr bwMode="auto">
          <a:xfrm>
            <a:off x="393700" y="1970690"/>
            <a:ext cx="9652693" cy="300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folHlink"/>
              </a:buClr>
              <a:buSzPct val="60000"/>
              <a:buFont typeface="Wingdings" panose="05000000000000000000" pitchFamily="2" charset="2"/>
              <a:buNone/>
            </a:pPr>
            <a:r>
              <a:rPr lang="zh-CN" altLang="en-US" sz="3200">
                <a:solidFill>
                  <a:schemeClr val="tx2"/>
                </a:solidFill>
                <a:ea typeface="黑体" panose="02010609060101010101" pitchFamily="49" charset="-122"/>
                <a:cs typeface="Times New Roman" panose="02020603050405020304" pitchFamily="18" charset="0"/>
              </a:rPr>
              <a:t>3) </a:t>
            </a:r>
            <a:r>
              <a:rPr lang="zh-CN" altLang="en-US" sz="3200">
                <a:solidFill>
                  <a:schemeClr val="tx2"/>
                </a:solidFill>
                <a:latin typeface="黑体" panose="02010609060101010101" pitchFamily="49" charset="-122"/>
                <a:ea typeface="黑体" panose="02010609060101010101" pitchFamily="49" charset="-122"/>
                <a:cs typeface="Times New Roman" panose="02020603050405020304" pitchFamily="18" charset="0"/>
              </a:rPr>
              <a:t>水平镜像</a:t>
            </a:r>
            <a:r>
              <a:rPr lang="en-US" altLang="zh-CN" sz="3200">
                <a:solidFill>
                  <a:schemeClr val="tx2"/>
                </a:solidFill>
                <a:ea typeface="黑体" panose="02010609060101010101" pitchFamily="49" charset="-122"/>
                <a:cs typeface="Times New Roman" panose="02020603050405020304" pitchFamily="18" charset="0"/>
              </a:rPr>
              <a:t>( Flip Horizontal)</a:t>
            </a:r>
          </a:p>
          <a:p>
            <a:pPr>
              <a:spcBef>
                <a:spcPct val="20000"/>
              </a:spcBef>
              <a:buClr>
                <a:schemeClr val="folHlink"/>
              </a:buClr>
              <a:buSzPct val="60000"/>
              <a:buFont typeface="Wingdings" panose="05000000000000000000" pitchFamily="2" charset="2"/>
              <a:buNone/>
            </a:pPr>
            <a:r>
              <a:rPr lang="zh-CN" altLang="en-US" sz="3000">
                <a:ea typeface="+mn-ea"/>
                <a:cs typeface="Times New Roman" panose="02020603050405020304" pitchFamily="18" charset="0"/>
              </a:rPr>
              <a:t>设</a:t>
            </a:r>
            <a:r>
              <a:rPr lang="en-US" altLang="zh-CN" sz="3000">
                <a:ea typeface="+mn-ea"/>
                <a:cs typeface="Times New Roman" panose="02020603050405020304" pitchFamily="18" charset="0"/>
              </a:rPr>
              <a:t>:</a:t>
            </a:r>
            <a:r>
              <a:rPr lang="en-US" altLang="zh-CN" sz="3000">
                <a:solidFill>
                  <a:srgbClr val="A20078"/>
                </a:solidFill>
                <a:ea typeface="+mn-ea"/>
                <a:cs typeface="Times New Roman" panose="02020603050405020304" pitchFamily="18" charset="0"/>
              </a:rPr>
              <a:t> </a:t>
            </a:r>
            <a:r>
              <a:rPr lang="en-US" altLang="zh-CN" sz="3000" i="1">
                <a:solidFill>
                  <a:srgbClr val="FF0000"/>
                </a:solidFill>
                <a:ea typeface="+mn-ea"/>
                <a:cs typeface="Times New Roman" panose="02020603050405020304" pitchFamily="18" charset="0"/>
              </a:rPr>
              <a:t>a</a:t>
            </a:r>
            <a:r>
              <a:rPr lang="en-US" altLang="zh-CN" sz="3000">
                <a:solidFill>
                  <a:srgbClr val="FF0000"/>
                </a:solidFill>
                <a:ea typeface="+mn-ea"/>
                <a:cs typeface="Times New Roman" panose="02020603050405020304" pitchFamily="18" charset="0"/>
              </a:rPr>
              <a:t>(</a:t>
            </a:r>
            <a:r>
              <a:rPr lang="en-US" altLang="zh-CN" sz="3000" i="1">
                <a:solidFill>
                  <a:srgbClr val="FF0000"/>
                </a:solidFill>
                <a:ea typeface="+mn-ea"/>
                <a:cs typeface="Times New Roman" panose="02020603050405020304" pitchFamily="18" charset="0"/>
              </a:rPr>
              <a:t>x</a:t>
            </a:r>
            <a:r>
              <a:rPr lang="en-US" altLang="zh-CN" sz="3000">
                <a:solidFill>
                  <a:srgbClr val="FF0000"/>
                </a:solidFill>
                <a:ea typeface="+mn-ea"/>
                <a:cs typeface="Times New Roman" panose="02020603050405020304" pitchFamily="18" charset="0"/>
              </a:rPr>
              <a:t>,</a:t>
            </a:r>
            <a:r>
              <a:rPr lang="en-US" altLang="zh-CN" sz="3000" i="1">
                <a:solidFill>
                  <a:srgbClr val="FF0000"/>
                </a:solidFill>
                <a:ea typeface="+mn-ea"/>
                <a:cs typeface="Times New Roman" panose="02020603050405020304" pitchFamily="18" charset="0"/>
              </a:rPr>
              <a:t>y</a:t>
            </a:r>
            <a:r>
              <a:rPr lang="en-US" altLang="zh-CN" sz="3000">
                <a:solidFill>
                  <a:srgbClr val="FF0000"/>
                </a:solidFill>
                <a:ea typeface="+mn-ea"/>
                <a:cs typeface="Times New Roman" panose="02020603050405020304" pitchFamily="18" charset="0"/>
              </a:rPr>
              <a:t>) = -</a:t>
            </a:r>
            <a:r>
              <a:rPr lang="en-US" altLang="zh-CN" sz="3000" i="1">
                <a:solidFill>
                  <a:srgbClr val="FF0000"/>
                </a:solidFill>
                <a:ea typeface="+mn-ea"/>
                <a:cs typeface="Times New Roman" panose="02020603050405020304" pitchFamily="18" charset="0"/>
              </a:rPr>
              <a:t>x</a:t>
            </a:r>
            <a:r>
              <a:rPr lang="en-US" altLang="zh-CN" sz="3000">
                <a:solidFill>
                  <a:srgbClr val="FF0000"/>
                </a:solidFill>
                <a:ea typeface="+mn-ea"/>
                <a:cs typeface="Times New Roman" panose="02020603050405020304" pitchFamily="18" charset="0"/>
              </a:rPr>
              <a:t>;   </a:t>
            </a:r>
          </a:p>
          <a:p>
            <a:pPr>
              <a:spcBef>
                <a:spcPct val="20000"/>
              </a:spcBef>
              <a:buClr>
                <a:schemeClr val="folHlink"/>
              </a:buClr>
              <a:buSzPct val="60000"/>
              <a:buFont typeface="Wingdings" panose="05000000000000000000" pitchFamily="2" charset="2"/>
              <a:buNone/>
            </a:pPr>
            <a:r>
              <a:rPr lang="en-US" altLang="zh-CN" sz="3000">
                <a:solidFill>
                  <a:srgbClr val="FF0000"/>
                </a:solidFill>
                <a:ea typeface="+mn-ea"/>
                <a:cs typeface="Times New Roman" panose="02020603050405020304" pitchFamily="18" charset="0"/>
              </a:rPr>
              <a:t>	  </a:t>
            </a:r>
            <a:r>
              <a:rPr lang="en-US" altLang="zh-CN" sz="3000" i="1">
                <a:solidFill>
                  <a:srgbClr val="FF0000"/>
                </a:solidFill>
                <a:ea typeface="+mn-ea"/>
                <a:cs typeface="Times New Roman" panose="02020603050405020304" pitchFamily="18" charset="0"/>
              </a:rPr>
              <a:t>b</a:t>
            </a:r>
            <a:r>
              <a:rPr lang="en-US" altLang="zh-CN" sz="3000">
                <a:solidFill>
                  <a:srgbClr val="FF0000"/>
                </a:solidFill>
                <a:ea typeface="+mn-ea"/>
                <a:cs typeface="Times New Roman" panose="02020603050405020304" pitchFamily="18" charset="0"/>
              </a:rPr>
              <a:t>(</a:t>
            </a:r>
            <a:r>
              <a:rPr lang="en-US" altLang="zh-CN" sz="3000" i="1">
                <a:solidFill>
                  <a:srgbClr val="FF0000"/>
                </a:solidFill>
                <a:ea typeface="+mn-ea"/>
                <a:cs typeface="Times New Roman" panose="02020603050405020304" pitchFamily="18" charset="0"/>
              </a:rPr>
              <a:t>x</a:t>
            </a:r>
            <a:r>
              <a:rPr lang="en-US" altLang="zh-CN" sz="3000">
                <a:solidFill>
                  <a:srgbClr val="FF0000"/>
                </a:solidFill>
                <a:ea typeface="+mn-ea"/>
                <a:cs typeface="Times New Roman" panose="02020603050405020304" pitchFamily="18" charset="0"/>
              </a:rPr>
              <a:t>,</a:t>
            </a:r>
            <a:r>
              <a:rPr lang="en-US" altLang="zh-CN" sz="3000" i="1">
                <a:solidFill>
                  <a:srgbClr val="FF0000"/>
                </a:solidFill>
                <a:ea typeface="+mn-ea"/>
                <a:cs typeface="Times New Roman" panose="02020603050405020304" pitchFamily="18" charset="0"/>
              </a:rPr>
              <a:t>y</a:t>
            </a:r>
            <a:r>
              <a:rPr lang="en-US" altLang="zh-CN" sz="3000">
                <a:solidFill>
                  <a:srgbClr val="FF0000"/>
                </a:solidFill>
                <a:ea typeface="+mn-ea"/>
                <a:cs typeface="Times New Roman" panose="02020603050405020304" pitchFamily="18" charset="0"/>
              </a:rPr>
              <a:t>) = </a:t>
            </a:r>
            <a:r>
              <a:rPr lang="en-US" altLang="zh-CN" sz="3000" i="1">
                <a:solidFill>
                  <a:srgbClr val="FF0000"/>
                </a:solidFill>
                <a:ea typeface="+mn-ea"/>
                <a:cs typeface="Times New Roman" panose="02020603050405020304" pitchFamily="18" charset="0"/>
              </a:rPr>
              <a:t>y</a:t>
            </a:r>
            <a:r>
              <a:rPr lang="en-US" altLang="zh-CN" sz="3000">
                <a:solidFill>
                  <a:srgbClr val="FF0000"/>
                </a:solidFill>
                <a:ea typeface="+mn-ea"/>
                <a:cs typeface="Times New Roman" panose="02020603050405020304" pitchFamily="18" charset="0"/>
              </a:rPr>
              <a:t>;</a:t>
            </a:r>
          </a:p>
          <a:p>
            <a:pPr>
              <a:spcBef>
                <a:spcPct val="20000"/>
              </a:spcBef>
              <a:buClr>
                <a:schemeClr val="folHlink"/>
              </a:buClr>
              <a:buSzPct val="60000"/>
              <a:buFont typeface="Wingdings" panose="05000000000000000000" pitchFamily="2" charset="2"/>
              <a:buNone/>
            </a:pPr>
            <a:r>
              <a:rPr lang="en-US" altLang="zh-CN" sz="3000">
                <a:solidFill>
                  <a:srgbClr val="FF0000"/>
                </a:solidFill>
                <a:ea typeface="+mn-ea"/>
                <a:cs typeface="Times New Roman" panose="02020603050405020304" pitchFamily="18" charset="0"/>
              </a:rPr>
              <a:t>  </a:t>
            </a:r>
            <a:r>
              <a:rPr lang="zh-CN" altLang="en-US" sz="3000">
                <a:ea typeface="+mn-ea"/>
                <a:cs typeface="Times New Roman" panose="02020603050405020304" pitchFamily="18" charset="0"/>
              </a:rPr>
              <a:t>用齐次矩阵表示：</a:t>
            </a:r>
            <a:r>
              <a:rPr lang="zh-CN" altLang="en-US" sz="3000">
                <a:solidFill>
                  <a:srgbClr val="FF0000"/>
                </a:solidFill>
                <a:ea typeface="+mn-ea"/>
                <a:cs typeface="Times New Roman" panose="02020603050405020304" pitchFamily="18" charset="0"/>
              </a:rPr>
              <a:t>	</a:t>
            </a:r>
          </a:p>
        </p:txBody>
      </p:sp>
      <p:graphicFrame>
        <p:nvGraphicFramePr>
          <p:cNvPr id="13314" name="对象 818187"/>
          <p:cNvGraphicFramePr>
            <a:graphicFrameLocks/>
          </p:cNvGraphicFramePr>
          <p:nvPr>
            <p:extLst>
              <p:ext uri="{D42A27DB-BD31-4B8C-83A1-F6EECF244321}">
                <p14:modId xmlns:p14="http://schemas.microsoft.com/office/powerpoint/2010/main" val="3189918674"/>
              </p:ext>
            </p:extLst>
          </p:nvPr>
        </p:nvGraphicFramePr>
        <p:xfrm>
          <a:off x="2374900" y="4314825"/>
          <a:ext cx="4103546" cy="1668378"/>
        </p:xfrm>
        <a:graphic>
          <a:graphicData uri="http://schemas.openxmlformats.org/presentationml/2006/ole">
            <mc:AlternateContent xmlns:mc="http://schemas.openxmlformats.org/markup-compatibility/2006">
              <mc:Choice xmlns:v="urn:schemas-microsoft-com:vml" Requires="v">
                <p:oleObj spid="_x0000_s10280" r:id="rId3" imgW="1546537" imgH="715824" progId="Equation.DSMT4">
                  <p:embed/>
                </p:oleObj>
              </mc:Choice>
              <mc:Fallback>
                <p:oleObj r:id="rId3" imgW="1546537" imgH="715824" progId="Equation.DSMT4">
                  <p:embed/>
                  <p:pic>
                    <p:nvPicPr>
                      <p:cNvPr id="13314" name="对象 81818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4900" y="4314825"/>
                        <a:ext cx="4103546" cy="166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5" name="文本框 4"/>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1589283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直接连接符 819202"/>
          <p:cNvSpPr>
            <a:spLocks noChangeShapeType="1"/>
          </p:cNvSpPr>
          <p:nvPr/>
        </p:nvSpPr>
        <p:spPr bwMode="auto">
          <a:xfrm>
            <a:off x="3221399" y="2281110"/>
            <a:ext cx="0" cy="4957868"/>
          </a:xfrm>
          <a:prstGeom prst="line">
            <a:avLst/>
          </a:prstGeom>
          <a:noFill/>
          <a:ln w="28575">
            <a:solidFill>
              <a:schemeClr val="tx2"/>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1985"/>
          </a:p>
        </p:txBody>
      </p:sp>
      <p:sp>
        <p:nvSpPr>
          <p:cNvPr id="14338" name="直接连接符 819203"/>
          <p:cNvSpPr>
            <a:spLocks noChangeShapeType="1"/>
          </p:cNvSpPr>
          <p:nvPr/>
        </p:nvSpPr>
        <p:spPr bwMode="auto">
          <a:xfrm>
            <a:off x="2969304" y="6902852"/>
            <a:ext cx="7310755"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985"/>
          </a:p>
        </p:txBody>
      </p:sp>
      <p:sp>
        <p:nvSpPr>
          <p:cNvPr id="14339" name="矩形 819204"/>
          <p:cNvSpPr>
            <a:spLocks noChangeArrowheads="1"/>
          </p:cNvSpPr>
          <p:nvPr/>
        </p:nvSpPr>
        <p:spPr bwMode="auto">
          <a:xfrm>
            <a:off x="5574286" y="4297870"/>
            <a:ext cx="3529330" cy="2100792"/>
          </a:xfrm>
          <a:prstGeom prst="rect">
            <a:avLst/>
          </a:prstGeom>
          <a:solidFill>
            <a:srgbClr val="FF3399"/>
          </a:solidFill>
          <a:ln w="9525">
            <a:solidFill>
              <a:schemeClr val="tx1"/>
            </a:solidFill>
            <a:miter lim="800000"/>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14340" name="矩形 819205"/>
          <p:cNvSpPr>
            <a:spLocks noChangeArrowheads="1"/>
          </p:cNvSpPr>
          <p:nvPr/>
        </p:nvSpPr>
        <p:spPr bwMode="auto">
          <a:xfrm>
            <a:off x="2044956" y="4297870"/>
            <a:ext cx="3529330" cy="2100792"/>
          </a:xfrm>
          <a:prstGeom prst="rect">
            <a:avLst/>
          </a:prstGeom>
          <a:solidFill>
            <a:srgbClr val="FF3399"/>
          </a:solidFill>
          <a:ln w="9525">
            <a:solidFill>
              <a:schemeClr val="tx1"/>
            </a:solidFill>
            <a:miter lim="800000"/>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14341" name="直接连接符 819206"/>
          <p:cNvSpPr>
            <a:spLocks noChangeShapeType="1"/>
          </p:cNvSpPr>
          <p:nvPr/>
        </p:nvSpPr>
        <p:spPr bwMode="auto">
          <a:xfrm>
            <a:off x="5574286" y="2281110"/>
            <a:ext cx="0" cy="4453678"/>
          </a:xfrm>
          <a:prstGeom prst="line">
            <a:avLst/>
          </a:prstGeom>
          <a:noFill/>
          <a:ln w="28575">
            <a:solidFill>
              <a:schemeClr val="tx2"/>
            </a:solidFill>
            <a:prstDash val="lgDash"/>
            <a:round/>
            <a:headEnd type="triangle" w="med" len="med"/>
            <a:tailEnd/>
          </a:ln>
          <a:extLst>
            <a:ext uri="{909E8E84-426E-40DD-AFC4-6F175D3DCCD1}">
              <a14:hiddenFill xmlns:a14="http://schemas.microsoft.com/office/drawing/2010/main">
                <a:noFill/>
              </a14:hiddenFill>
            </a:ext>
          </a:extLst>
        </p:spPr>
        <p:txBody>
          <a:bodyPr/>
          <a:lstStyle/>
          <a:p>
            <a:endParaRPr lang="zh-CN" altLang="en-US" sz="1985"/>
          </a:p>
        </p:txBody>
      </p:sp>
      <p:sp>
        <p:nvSpPr>
          <p:cNvPr id="14342" name="直接连接符 819207"/>
          <p:cNvSpPr>
            <a:spLocks noChangeShapeType="1"/>
          </p:cNvSpPr>
          <p:nvPr/>
        </p:nvSpPr>
        <p:spPr bwMode="auto">
          <a:xfrm>
            <a:off x="5322191" y="6398662"/>
            <a:ext cx="4957868" cy="0"/>
          </a:xfrm>
          <a:prstGeom prst="line">
            <a:avLst/>
          </a:prstGeom>
          <a:noFill/>
          <a:ln w="28575">
            <a:solidFill>
              <a:srgbClr val="FFFFFF"/>
            </a:solidFill>
            <a:prstDash val="lg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1985"/>
          </a:p>
        </p:txBody>
      </p:sp>
      <p:sp>
        <p:nvSpPr>
          <p:cNvPr id="14343" name="文本框 819208"/>
          <p:cNvSpPr txBox="1">
            <a:spLocks noChangeArrowheads="1"/>
          </p:cNvSpPr>
          <p:nvPr/>
        </p:nvSpPr>
        <p:spPr bwMode="auto">
          <a:xfrm>
            <a:off x="2563035" y="6905103"/>
            <a:ext cx="609461" cy="49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647" b="1"/>
              <a:t>0,0</a:t>
            </a:r>
          </a:p>
        </p:txBody>
      </p:sp>
      <p:sp>
        <p:nvSpPr>
          <p:cNvPr id="14344" name="矩形 819209"/>
          <p:cNvSpPr>
            <a:spLocks noChangeArrowheads="1"/>
          </p:cNvSpPr>
          <p:nvPr/>
        </p:nvSpPr>
        <p:spPr bwMode="auto">
          <a:xfrm>
            <a:off x="5714339" y="4437923"/>
            <a:ext cx="3529330" cy="2100792"/>
          </a:xfrm>
          <a:prstGeom prst="rect">
            <a:avLst/>
          </a:prstGeom>
          <a:noFill/>
          <a:ln w="2857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14345" name="文本框 819210"/>
          <p:cNvSpPr txBox="1">
            <a:spLocks noChangeArrowheads="1"/>
          </p:cNvSpPr>
          <p:nvPr/>
        </p:nvSpPr>
        <p:spPr bwMode="auto">
          <a:xfrm>
            <a:off x="10085262" y="6905103"/>
            <a:ext cx="354584" cy="49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647" b="1"/>
              <a:t>x</a:t>
            </a:r>
          </a:p>
        </p:txBody>
      </p:sp>
      <p:sp>
        <p:nvSpPr>
          <p:cNvPr id="14346" name="文本框 819211"/>
          <p:cNvSpPr txBox="1">
            <a:spLocks noChangeArrowheads="1"/>
          </p:cNvSpPr>
          <p:nvPr/>
        </p:nvSpPr>
        <p:spPr bwMode="auto">
          <a:xfrm>
            <a:off x="2732491" y="2115298"/>
            <a:ext cx="354584" cy="49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647" b="1"/>
              <a:t>y</a:t>
            </a:r>
          </a:p>
        </p:txBody>
      </p:sp>
      <p:sp>
        <p:nvSpPr>
          <p:cNvPr id="14347" name="右箭头 819212"/>
          <p:cNvSpPr>
            <a:spLocks noChangeArrowheads="1"/>
          </p:cNvSpPr>
          <p:nvPr/>
        </p:nvSpPr>
        <p:spPr bwMode="auto">
          <a:xfrm>
            <a:off x="6162508" y="4886092"/>
            <a:ext cx="2436918" cy="1092412"/>
          </a:xfrm>
          <a:prstGeom prst="rightArrow">
            <a:avLst>
              <a:gd name="adj1" fmla="val 50000"/>
              <a:gd name="adj2" fmla="val 55594"/>
            </a:avLst>
          </a:prstGeom>
          <a:solidFill>
            <a:srgbClr val="FFFF00"/>
          </a:solidFill>
          <a:ln w="9525">
            <a:solidFill>
              <a:schemeClr val="tx1"/>
            </a:solidFill>
            <a:miter lim="800000"/>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14348" name="右箭头 819213"/>
          <p:cNvSpPr>
            <a:spLocks noChangeArrowheads="1"/>
          </p:cNvSpPr>
          <p:nvPr/>
        </p:nvSpPr>
        <p:spPr bwMode="auto">
          <a:xfrm rot="10800000">
            <a:off x="2549146" y="4886092"/>
            <a:ext cx="2436918" cy="1092412"/>
          </a:xfrm>
          <a:prstGeom prst="rightArrow">
            <a:avLst>
              <a:gd name="adj1" fmla="val 50000"/>
              <a:gd name="adj2" fmla="val 55594"/>
            </a:avLst>
          </a:prstGeom>
          <a:solidFill>
            <a:srgbClr val="FFFF00"/>
          </a:solidFill>
          <a:ln w="9525">
            <a:solidFill>
              <a:schemeClr val="tx1"/>
            </a:solidFill>
            <a:miter lim="800000"/>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14349" name="右弧形箭头 819214"/>
          <p:cNvSpPr>
            <a:spLocks noChangeArrowheads="1"/>
          </p:cNvSpPr>
          <p:nvPr/>
        </p:nvSpPr>
        <p:spPr bwMode="auto">
          <a:xfrm>
            <a:off x="5574286" y="2533205"/>
            <a:ext cx="1260475" cy="1764665"/>
          </a:xfrm>
          <a:prstGeom prst="curvedLeftArrow">
            <a:avLst>
              <a:gd name="adj1" fmla="val 28000"/>
              <a:gd name="adj2" fmla="val 56000"/>
              <a:gd name="adj3" fmla="val 33255"/>
            </a:avLst>
          </a:prstGeom>
          <a:solidFill>
            <a:srgbClr val="FFCC99"/>
          </a:solidFill>
          <a:ln w="9525">
            <a:solidFill>
              <a:schemeClr val="tx1"/>
            </a:solidFill>
            <a:miter lim="800000"/>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14353" name="文本占位符 813058"/>
          <p:cNvSpPr>
            <a:spLocks noGrp="1" noChangeArrowheads="1"/>
          </p:cNvSpPr>
          <p:nvPr/>
        </p:nvSpPr>
        <p:spPr bwMode="auto">
          <a:xfrm>
            <a:off x="483932" y="1952386"/>
            <a:ext cx="8672768" cy="67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folHlink"/>
              </a:buClr>
              <a:buSzPct val="60000"/>
              <a:buFont typeface="Wingdings" panose="05000000000000000000" pitchFamily="2" charset="2"/>
              <a:buNone/>
            </a:pPr>
            <a:r>
              <a:rPr lang="zh-CN" altLang="en-US" sz="3200">
                <a:solidFill>
                  <a:schemeClr val="tx2"/>
                </a:solidFill>
                <a:ea typeface="黑体" panose="02010609060101010101" pitchFamily="49" charset="-122"/>
              </a:rPr>
              <a:t>3) 水平</a:t>
            </a:r>
            <a:r>
              <a:rPr lang="zh-CN" altLang="en-US" sz="3200" smtClean="0">
                <a:solidFill>
                  <a:schemeClr val="tx2"/>
                </a:solidFill>
                <a:ea typeface="黑体" panose="02010609060101010101" pitchFamily="49" charset="-122"/>
              </a:rPr>
              <a:t>镜像</a:t>
            </a:r>
            <a:endParaRPr lang="zh-CN" altLang="en-US" sz="2800">
              <a:solidFill>
                <a:srgbClr val="FF0000"/>
              </a:solidFill>
              <a:ea typeface="楷体" panose="02010609060101010101" pitchFamily="49" charset="-122"/>
            </a:endParaRPr>
          </a:p>
        </p:txBody>
      </p:sp>
      <p:sp>
        <p:nvSpPr>
          <p:cNvPr id="16"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17" name="文本框 16"/>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23286339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文本占位符 813058"/>
          <p:cNvSpPr>
            <a:spLocks noGrp="1" noChangeArrowheads="1"/>
          </p:cNvSpPr>
          <p:nvPr/>
        </p:nvSpPr>
        <p:spPr bwMode="auto">
          <a:xfrm>
            <a:off x="546100" y="1980926"/>
            <a:ext cx="8901368" cy="300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folHlink"/>
              </a:buClr>
              <a:buSzPct val="60000"/>
              <a:buFont typeface="Wingdings" panose="05000000000000000000" pitchFamily="2" charset="2"/>
              <a:buNone/>
            </a:pPr>
            <a:r>
              <a:rPr lang="en-US" altLang="zh-CN" sz="3200">
                <a:solidFill>
                  <a:schemeClr val="tx2"/>
                </a:solidFill>
                <a:ea typeface="黑体" panose="02010609060101010101" pitchFamily="49" charset="-122"/>
              </a:rPr>
              <a:t>4) </a:t>
            </a:r>
            <a:r>
              <a:rPr lang="zh-CN" altLang="en-US" sz="3200">
                <a:solidFill>
                  <a:schemeClr val="tx2"/>
                </a:solidFill>
                <a:ea typeface="黑体" panose="02010609060101010101" pitchFamily="49" charset="-122"/>
              </a:rPr>
              <a:t>垂直</a:t>
            </a:r>
            <a:r>
              <a:rPr lang="zh-CN" altLang="en-US" sz="3200">
                <a:solidFill>
                  <a:schemeClr val="tx2"/>
                </a:solidFill>
                <a:ea typeface="黑体" panose="02010609060101010101" pitchFamily="49" charset="-122"/>
                <a:sym typeface="宋体" panose="02010600030101010101" pitchFamily="2" charset="-122"/>
              </a:rPr>
              <a:t>镜像</a:t>
            </a:r>
            <a:r>
              <a:rPr lang="en-US" altLang="zh-CN" sz="3200">
                <a:solidFill>
                  <a:schemeClr val="tx2"/>
                </a:solidFill>
                <a:ea typeface="黑体" panose="02010609060101010101" pitchFamily="49" charset="-122"/>
                <a:sym typeface="宋体" panose="02010600030101010101" pitchFamily="2" charset="-122"/>
              </a:rPr>
              <a:t>(Vertical flip)</a:t>
            </a:r>
          </a:p>
          <a:p>
            <a:pPr>
              <a:spcBef>
                <a:spcPct val="20000"/>
              </a:spcBef>
              <a:buClr>
                <a:schemeClr val="folHlink"/>
              </a:buClr>
              <a:buSzPct val="60000"/>
              <a:buFont typeface="Wingdings" panose="05000000000000000000" pitchFamily="2" charset="2"/>
              <a:buNone/>
            </a:pPr>
            <a:r>
              <a:rPr lang="zh-CN" altLang="en-US" sz="3529" b="1"/>
              <a:t> </a:t>
            </a:r>
            <a:r>
              <a:rPr lang="zh-CN" altLang="en-US" sz="3088" b="1">
                <a:ea typeface="楷体" panose="02010609060101010101" pitchFamily="49" charset="-122"/>
              </a:rPr>
              <a:t> </a:t>
            </a:r>
            <a:r>
              <a:rPr lang="zh-CN" altLang="en-US" sz="3088">
                <a:ea typeface="楷体" panose="02010609060101010101" pitchFamily="49" charset="-122"/>
              </a:rPr>
              <a:t>设</a:t>
            </a:r>
            <a:r>
              <a:rPr lang="en-US" altLang="zh-CN" sz="3088">
                <a:ea typeface="楷体" panose="02010609060101010101" pitchFamily="49" charset="-122"/>
              </a:rPr>
              <a:t>:</a:t>
            </a:r>
            <a:r>
              <a:rPr lang="en-US" altLang="zh-CN" sz="3088">
                <a:solidFill>
                  <a:srgbClr val="A20078"/>
                </a:solidFill>
                <a:ea typeface="楷体" panose="02010609060101010101" pitchFamily="49" charset="-122"/>
              </a:rPr>
              <a:t> </a:t>
            </a:r>
          </a:p>
          <a:p>
            <a:pPr>
              <a:spcBef>
                <a:spcPct val="20000"/>
              </a:spcBef>
              <a:buClr>
                <a:schemeClr val="folHlink"/>
              </a:buClr>
              <a:buSzPct val="60000"/>
              <a:buFont typeface="Wingdings" panose="05000000000000000000" pitchFamily="2" charset="2"/>
              <a:buNone/>
            </a:pPr>
            <a:r>
              <a:rPr lang="en-US" altLang="zh-CN" sz="3088">
                <a:solidFill>
                  <a:srgbClr val="A20078"/>
                </a:solidFill>
                <a:ea typeface="楷体" panose="02010609060101010101" pitchFamily="49" charset="-122"/>
              </a:rPr>
              <a:t>	</a:t>
            </a:r>
            <a:r>
              <a:rPr lang="en-US" altLang="zh-CN" sz="3088" i="1">
                <a:solidFill>
                  <a:srgbClr val="FF0000"/>
                </a:solidFill>
                <a:ea typeface="楷体" panose="02010609060101010101" pitchFamily="49" charset="-122"/>
              </a:rPr>
              <a:t>a</a:t>
            </a:r>
            <a:r>
              <a:rPr lang="en-US" altLang="zh-CN" sz="3088">
                <a:solidFill>
                  <a:srgbClr val="FF0000"/>
                </a:solidFill>
                <a:ea typeface="楷体" panose="02010609060101010101" pitchFamily="49" charset="-122"/>
              </a:rPr>
              <a:t>(</a:t>
            </a:r>
            <a:r>
              <a:rPr lang="en-US" altLang="zh-CN" sz="3088" i="1">
                <a:solidFill>
                  <a:srgbClr val="FF0000"/>
                </a:solidFill>
                <a:ea typeface="楷体" panose="02010609060101010101" pitchFamily="49" charset="-122"/>
              </a:rPr>
              <a:t>x</a:t>
            </a:r>
            <a:r>
              <a:rPr lang="en-US" altLang="zh-CN" sz="3088">
                <a:solidFill>
                  <a:srgbClr val="FF0000"/>
                </a:solidFill>
                <a:ea typeface="楷体" panose="02010609060101010101" pitchFamily="49" charset="-122"/>
              </a:rPr>
              <a:t>,</a:t>
            </a:r>
            <a:r>
              <a:rPr lang="en-US" altLang="zh-CN" sz="3088" i="1">
                <a:solidFill>
                  <a:srgbClr val="FF0000"/>
                </a:solidFill>
                <a:ea typeface="楷体" panose="02010609060101010101" pitchFamily="49" charset="-122"/>
              </a:rPr>
              <a:t>y</a:t>
            </a:r>
            <a:r>
              <a:rPr lang="en-US" altLang="zh-CN" sz="3088">
                <a:solidFill>
                  <a:srgbClr val="FF0000"/>
                </a:solidFill>
                <a:ea typeface="楷体" panose="02010609060101010101" pitchFamily="49" charset="-122"/>
              </a:rPr>
              <a:t>) </a:t>
            </a:r>
            <a:r>
              <a:rPr lang="en-US" altLang="zh-CN" sz="3088" i="1">
                <a:solidFill>
                  <a:srgbClr val="FF0000"/>
                </a:solidFill>
                <a:ea typeface="楷体" panose="02010609060101010101" pitchFamily="49" charset="-122"/>
              </a:rPr>
              <a:t>= x</a:t>
            </a:r>
            <a:r>
              <a:rPr lang="en-US" altLang="zh-CN" sz="3088">
                <a:solidFill>
                  <a:srgbClr val="FF0000"/>
                </a:solidFill>
                <a:ea typeface="楷体" panose="02010609060101010101" pitchFamily="49" charset="-122"/>
              </a:rPr>
              <a:t>; </a:t>
            </a:r>
          </a:p>
          <a:p>
            <a:pPr>
              <a:spcBef>
                <a:spcPct val="20000"/>
              </a:spcBef>
              <a:buClr>
                <a:schemeClr val="folHlink"/>
              </a:buClr>
              <a:buSzPct val="60000"/>
              <a:buFont typeface="Wingdings" panose="05000000000000000000" pitchFamily="2" charset="2"/>
              <a:buNone/>
            </a:pPr>
            <a:r>
              <a:rPr lang="en-US" altLang="zh-CN" sz="3088">
                <a:solidFill>
                  <a:srgbClr val="FF0000"/>
                </a:solidFill>
                <a:ea typeface="楷体" panose="02010609060101010101" pitchFamily="49" charset="-122"/>
              </a:rPr>
              <a:t>	</a:t>
            </a:r>
            <a:r>
              <a:rPr lang="en-US" altLang="zh-CN" sz="3088" i="1">
                <a:solidFill>
                  <a:srgbClr val="FF0000"/>
                </a:solidFill>
                <a:ea typeface="楷体" panose="02010609060101010101" pitchFamily="49" charset="-122"/>
              </a:rPr>
              <a:t>b</a:t>
            </a:r>
            <a:r>
              <a:rPr lang="en-US" altLang="zh-CN" sz="3088">
                <a:solidFill>
                  <a:srgbClr val="FF0000"/>
                </a:solidFill>
                <a:ea typeface="楷体" panose="02010609060101010101" pitchFamily="49" charset="-122"/>
              </a:rPr>
              <a:t>(</a:t>
            </a:r>
            <a:r>
              <a:rPr lang="en-US" altLang="zh-CN" sz="3088" i="1">
                <a:solidFill>
                  <a:srgbClr val="FF0000"/>
                </a:solidFill>
                <a:ea typeface="楷体" panose="02010609060101010101" pitchFamily="49" charset="-122"/>
              </a:rPr>
              <a:t>x</a:t>
            </a:r>
            <a:r>
              <a:rPr lang="en-US" altLang="zh-CN" sz="3088">
                <a:solidFill>
                  <a:srgbClr val="FF0000"/>
                </a:solidFill>
                <a:ea typeface="楷体" panose="02010609060101010101" pitchFamily="49" charset="-122"/>
              </a:rPr>
              <a:t>,</a:t>
            </a:r>
            <a:r>
              <a:rPr lang="en-US" altLang="zh-CN" sz="3088" i="1">
                <a:solidFill>
                  <a:srgbClr val="FF0000"/>
                </a:solidFill>
                <a:ea typeface="楷体" panose="02010609060101010101" pitchFamily="49" charset="-122"/>
              </a:rPr>
              <a:t>y</a:t>
            </a:r>
            <a:r>
              <a:rPr lang="en-US" altLang="zh-CN" sz="3088">
                <a:solidFill>
                  <a:srgbClr val="FF0000"/>
                </a:solidFill>
                <a:ea typeface="楷体" panose="02010609060101010101" pitchFamily="49" charset="-122"/>
              </a:rPr>
              <a:t>) = -</a:t>
            </a:r>
            <a:r>
              <a:rPr lang="en-US" altLang="zh-CN" sz="3088" i="1">
                <a:solidFill>
                  <a:srgbClr val="FF0000"/>
                </a:solidFill>
                <a:ea typeface="楷体" panose="02010609060101010101" pitchFamily="49" charset="-122"/>
              </a:rPr>
              <a:t>y</a:t>
            </a:r>
            <a:r>
              <a:rPr lang="en-US" altLang="zh-CN" sz="3088">
                <a:solidFill>
                  <a:srgbClr val="FF0000"/>
                </a:solidFill>
                <a:ea typeface="楷体" panose="02010609060101010101" pitchFamily="49" charset="-122"/>
              </a:rPr>
              <a:t>;</a:t>
            </a:r>
          </a:p>
          <a:p>
            <a:pPr>
              <a:spcBef>
                <a:spcPct val="20000"/>
              </a:spcBef>
              <a:buClr>
                <a:schemeClr val="folHlink"/>
              </a:buClr>
              <a:buSzPct val="60000"/>
              <a:buFont typeface="Wingdings" panose="05000000000000000000" pitchFamily="2" charset="2"/>
              <a:buNone/>
            </a:pPr>
            <a:r>
              <a:rPr lang="en-US" altLang="zh-CN" sz="3088">
                <a:solidFill>
                  <a:srgbClr val="A20078"/>
                </a:solidFill>
                <a:ea typeface="楷体" panose="02010609060101010101" pitchFamily="49" charset="-122"/>
              </a:rPr>
              <a:t>  </a:t>
            </a:r>
            <a:r>
              <a:rPr lang="zh-CN" altLang="en-US" sz="3088">
                <a:ea typeface="楷体" panose="02010609060101010101" pitchFamily="49" charset="-122"/>
              </a:rPr>
              <a:t>用齐次矩阵表示：</a:t>
            </a:r>
          </a:p>
          <a:p>
            <a:pPr>
              <a:spcBef>
                <a:spcPct val="20000"/>
              </a:spcBef>
              <a:buClr>
                <a:schemeClr val="folHlink"/>
              </a:buClr>
              <a:buSzPct val="60000"/>
              <a:buFont typeface="Wingdings" panose="05000000000000000000" pitchFamily="2" charset="2"/>
              <a:buNone/>
            </a:pPr>
            <a:endParaRPr lang="zh-CN" altLang="en-US" sz="3088">
              <a:solidFill>
                <a:srgbClr val="FF00FF"/>
              </a:solidFill>
              <a:ea typeface="楷体" panose="02010609060101010101" pitchFamily="49" charset="-122"/>
            </a:endParaRPr>
          </a:p>
        </p:txBody>
      </p:sp>
      <p:graphicFrame>
        <p:nvGraphicFramePr>
          <p:cNvPr id="15362" name="对象 821259"/>
          <p:cNvGraphicFramePr>
            <a:graphicFrameLocks/>
          </p:cNvGraphicFramePr>
          <p:nvPr>
            <p:extLst>
              <p:ext uri="{D42A27DB-BD31-4B8C-83A1-F6EECF244321}">
                <p14:modId xmlns:p14="http://schemas.microsoft.com/office/powerpoint/2010/main" val="3891389050"/>
              </p:ext>
            </p:extLst>
          </p:nvPr>
        </p:nvGraphicFramePr>
        <p:xfrm>
          <a:off x="1399686" y="5055085"/>
          <a:ext cx="4065032" cy="1698140"/>
        </p:xfrm>
        <a:graphic>
          <a:graphicData uri="http://schemas.openxmlformats.org/presentationml/2006/ole">
            <mc:AlternateContent xmlns:mc="http://schemas.openxmlformats.org/markup-compatibility/2006">
              <mc:Choice xmlns:v="urn:schemas-microsoft-com:vml" Requires="v">
                <p:oleObj spid="_x0000_s11304" r:id="rId3" imgW="1546537" imgH="715824" progId="Equation.DSMT4">
                  <p:embed/>
                </p:oleObj>
              </mc:Choice>
              <mc:Fallback>
                <p:oleObj r:id="rId3" imgW="1546537" imgH="715824" progId="Equation.DSMT4">
                  <p:embed/>
                  <p:pic>
                    <p:nvPicPr>
                      <p:cNvPr id="15362" name="对象 82125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9686" y="5055085"/>
                        <a:ext cx="4065032" cy="169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5" name="文本框 4"/>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2994864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body" idx="1"/>
          </p:nvPr>
        </p:nvSpPr>
        <p:spPr>
          <a:xfrm>
            <a:off x="534670" y="1771650"/>
            <a:ext cx="9624060" cy="1365250"/>
          </a:xfrm>
          <a:prstGeom prst="rect">
            <a:avLst/>
          </a:prstGeom>
        </p:spPr>
        <p:txBody>
          <a:bodyPr vert="horz" wrap="square" lIns="0" tIns="238505" rIns="0" bIns="0" rtlCol="0">
            <a:spAutoFit/>
          </a:bodyPr>
          <a:lstStyle/>
          <a:p>
            <a:pPr marL="786130" defTabSz="0">
              <a:lnSpc>
                <a:spcPct val="100000"/>
              </a:lnSpc>
              <a:tabLst>
                <a:tab pos="1197610" algn="l"/>
              </a:tabLst>
            </a:pPr>
            <a:endParaRPr sz="3200">
              <a:latin typeface="新宋体" panose="02010609030101010101" charset="-122"/>
              <a:cs typeface="新宋体" panose="02010609030101010101" charset="-122"/>
            </a:endParaRPr>
          </a:p>
          <a:p>
            <a:pPr marL="1243330" defTabSz="0">
              <a:lnSpc>
                <a:spcPct val="100000"/>
              </a:lnSpc>
              <a:spcBef>
                <a:spcPts val="1675"/>
              </a:spcBef>
              <a:tabLst>
                <a:tab pos="1621790" algn="l"/>
              </a:tabLst>
            </a:pPr>
            <a:endParaRPr sz="2800">
              <a:latin typeface="新宋体" panose="02010609030101010101" charset="-122"/>
              <a:cs typeface="新宋体" panose="02010609030101010101" charset="-122"/>
            </a:endParaRPr>
          </a:p>
        </p:txBody>
      </p:sp>
      <p:sp>
        <p:nvSpPr>
          <p:cNvPr id="6" name="object 4"/>
          <p:cNvSpPr txBox="1"/>
          <p:nvPr/>
        </p:nvSpPr>
        <p:spPr>
          <a:xfrm>
            <a:off x="850900" y="755765"/>
            <a:ext cx="6553200" cy="609600"/>
          </a:xfrm>
          <a:prstGeom prst="rect">
            <a:avLst/>
          </a:prstGeom>
        </p:spPr>
        <p:txBody>
          <a:bodyPr vert="horz" wrap="square" lIns="0" tIns="0" rIns="0" bIns="0" rtlCol="0">
            <a:spAutoFit/>
          </a:bodyPr>
          <a:lstStyle/>
          <a:p>
            <a:pPr marL="12700">
              <a:lnSpc>
                <a:spcPct val="100000"/>
              </a:lnSpc>
            </a:pPr>
            <a:r>
              <a:rPr sz="4000" b="1" spc="-15" dirty="0">
                <a:latin typeface="Times New Roman" panose="02020603050405020304" charset="0"/>
                <a:cs typeface="新宋体" panose="02010609030101010101" charset="-122"/>
              </a:rPr>
              <a:t>课程</a:t>
            </a:r>
            <a:r>
              <a:rPr lang="zh-CN" sz="4000" b="1" spc="-15" dirty="0">
                <a:latin typeface="Times New Roman" panose="02020603050405020304" charset="0"/>
                <a:cs typeface="新宋体" panose="02010609030101010101" charset="-122"/>
              </a:rPr>
              <a:t>相关说明</a:t>
            </a:r>
          </a:p>
        </p:txBody>
      </p:sp>
      <p:sp>
        <p:nvSpPr>
          <p:cNvPr id="7" name="文本框 6"/>
          <p:cNvSpPr txBox="1"/>
          <p:nvPr/>
        </p:nvSpPr>
        <p:spPr>
          <a:xfrm>
            <a:off x="1627505" y="1818640"/>
            <a:ext cx="8018145" cy="4357370"/>
          </a:xfrm>
          <a:prstGeom prst="rect">
            <a:avLst/>
          </a:prstGeom>
          <a:noFill/>
        </p:spPr>
        <p:txBody>
          <a:bodyPr wrap="square" rtlCol="0">
            <a:spAutoFit/>
          </a:bodyPr>
          <a:lstStyle/>
          <a:p>
            <a:pPr marL="45085" indent="0" algn="l" defTabSz="0">
              <a:lnSpc>
                <a:spcPct val="100000"/>
              </a:lnSpc>
              <a:spcBef>
                <a:spcPts val="1675"/>
              </a:spcBef>
            </a:pPr>
            <a:r>
              <a:rPr sz="2000" spc="70" dirty="0">
                <a:solidFill>
                  <a:srgbClr val="EE2B0A"/>
                </a:solidFill>
                <a:latin typeface="Segoe UI Symbol" panose="020B0502040204020203"/>
                <a:cs typeface="Segoe UI Symbol" panose="020B0502040204020203"/>
                <a:sym typeface="+mn-ea"/>
              </a:rPr>
              <a:t>✓	</a:t>
            </a:r>
            <a:r>
              <a:rPr sz="2800" b="1" spc="-15" dirty="0">
                <a:latin typeface="新宋体" panose="02010609030101010101" charset="-122"/>
                <a:cs typeface="新宋体" panose="02010609030101010101" charset="-122"/>
                <a:sym typeface="+mn-ea"/>
              </a:rPr>
              <a:t>教材及参考书</a:t>
            </a:r>
            <a:endParaRPr sz="2800">
              <a:latin typeface="新宋体" panose="02010609030101010101" charset="-122"/>
              <a:cs typeface="新宋体" panose="02010609030101010101" charset="-122"/>
            </a:endParaRPr>
          </a:p>
          <a:p>
            <a:pPr marL="45085" indent="0" algn="l" defTabSz="0">
              <a:lnSpc>
                <a:spcPct val="100000"/>
              </a:lnSpc>
              <a:spcBef>
                <a:spcPts val="1685"/>
              </a:spcBef>
            </a:pPr>
            <a:r>
              <a:rPr sz="2000" spc="70" dirty="0">
                <a:solidFill>
                  <a:srgbClr val="EE2B0A"/>
                </a:solidFill>
                <a:latin typeface="Segoe UI Symbol" panose="020B0502040204020203"/>
                <a:cs typeface="Segoe UI Symbol" panose="020B0502040204020203"/>
                <a:sym typeface="+mn-ea"/>
              </a:rPr>
              <a:t>✓	</a:t>
            </a:r>
            <a:r>
              <a:rPr sz="2800" b="1" spc="-15" dirty="0">
                <a:latin typeface="新宋体" panose="02010609030101010101" charset="-122"/>
                <a:cs typeface="新宋体" panose="02010609030101010101" charset="-122"/>
                <a:sym typeface="+mn-ea"/>
              </a:rPr>
              <a:t>上课主要内容</a:t>
            </a:r>
            <a:endParaRPr sz="2800">
              <a:latin typeface="新宋体" panose="02010609030101010101" charset="-122"/>
              <a:cs typeface="新宋体" panose="02010609030101010101" charset="-122"/>
            </a:endParaRPr>
          </a:p>
          <a:p>
            <a:pPr marL="45085" indent="0" algn="l" defTabSz="0">
              <a:lnSpc>
                <a:spcPct val="100000"/>
              </a:lnSpc>
              <a:spcBef>
                <a:spcPts val="1690"/>
              </a:spcBef>
            </a:pPr>
            <a:r>
              <a:rPr sz="2000" spc="70" dirty="0">
                <a:solidFill>
                  <a:srgbClr val="EE2B0A"/>
                </a:solidFill>
                <a:latin typeface="Segoe UI Symbol" panose="020B0502040204020203"/>
                <a:cs typeface="Segoe UI Symbol" panose="020B0502040204020203"/>
                <a:sym typeface="+mn-ea"/>
              </a:rPr>
              <a:t>✓	</a:t>
            </a:r>
            <a:r>
              <a:rPr sz="2800" b="1" spc="-15" dirty="0">
                <a:latin typeface="新宋体" panose="02010609030101010101" charset="-122"/>
                <a:cs typeface="新宋体" panose="02010609030101010101" charset="-122"/>
                <a:sym typeface="+mn-ea"/>
              </a:rPr>
              <a:t>课程目的与要求</a:t>
            </a:r>
            <a:endParaRPr sz="2800">
              <a:latin typeface="新宋体" panose="02010609030101010101" charset="-122"/>
              <a:cs typeface="新宋体" panose="02010609030101010101" charset="-122"/>
            </a:endParaRPr>
          </a:p>
          <a:p>
            <a:pPr marL="45085" indent="0" algn="l" defTabSz="0">
              <a:lnSpc>
                <a:spcPct val="100000"/>
              </a:lnSpc>
              <a:spcBef>
                <a:spcPts val="1690"/>
              </a:spcBef>
            </a:pPr>
            <a:r>
              <a:rPr sz="2000" spc="70" dirty="0">
                <a:solidFill>
                  <a:srgbClr val="EE2B0A"/>
                </a:solidFill>
                <a:latin typeface="Segoe UI Symbol" panose="020B0502040204020203"/>
                <a:cs typeface="Segoe UI Symbol" panose="020B0502040204020203"/>
                <a:sym typeface="+mn-ea"/>
              </a:rPr>
              <a:t>✓	</a:t>
            </a:r>
            <a:r>
              <a:rPr sz="2800" b="1" spc="-15" dirty="0">
                <a:latin typeface="新宋体" panose="02010609030101010101" charset="-122"/>
                <a:cs typeface="新宋体" panose="02010609030101010101" charset="-122"/>
                <a:sym typeface="+mn-ea"/>
              </a:rPr>
              <a:t>考试内容</a:t>
            </a:r>
          </a:p>
          <a:p>
            <a:pPr marL="45085" indent="0" algn="l" defTabSz="0">
              <a:lnSpc>
                <a:spcPct val="100000"/>
              </a:lnSpc>
              <a:spcBef>
                <a:spcPts val="1690"/>
              </a:spcBef>
            </a:pPr>
            <a:r>
              <a:rPr sz="2000" spc="70" dirty="0">
                <a:solidFill>
                  <a:srgbClr val="EE2B0A"/>
                </a:solidFill>
                <a:latin typeface="Segoe UI Symbol" panose="020B0502040204020203"/>
                <a:cs typeface="Segoe UI Symbol" panose="020B0502040204020203"/>
                <a:sym typeface="+mn-ea"/>
              </a:rPr>
              <a:t>✓	</a:t>
            </a:r>
            <a:r>
              <a:rPr lang="zh-CN" sz="2800" b="1" spc="-15" dirty="0">
                <a:latin typeface="新宋体" panose="02010609030101010101" charset="-122"/>
                <a:cs typeface="新宋体" panose="02010609030101010101" charset="-122"/>
                <a:sym typeface="+mn-ea"/>
              </a:rPr>
              <a:t>课程教学设想</a:t>
            </a:r>
          </a:p>
          <a:p>
            <a:pPr marL="45085" indent="0" algn="l" defTabSz="0">
              <a:lnSpc>
                <a:spcPct val="100000"/>
              </a:lnSpc>
              <a:spcBef>
                <a:spcPts val="1690"/>
              </a:spcBef>
            </a:pPr>
            <a:r>
              <a:rPr sz="2000" spc="70" dirty="0">
                <a:solidFill>
                  <a:srgbClr val="EE2B0A"/>
                </a:solidFill>
                <a:latin typeface="Segoe UI Symbol" panose="020B0502040204020203"/>
                <a:cs typeface="Segoe UI Symbol" panose="020B0502040204020203"/>
                <a:sym typeface="+mn-ea"/>
              </a:rPr>
              <a:t>✓	</a:t>
            </a:r>
            <a:r>
              <a:rPr sz="2800" b="1" spc="-15" dirty="0">
                <a:latin typeface="新宋体" panose="02010609030101010101" charset="-122"/>
                <a:cs typeface="新宋体" panose="02010609030101010101" charset="-122"/>
                <a:sym typeface="+mn-ea"/>
              </a:rPr>
              <a:t>国内外相关会议和杂志</a:t>
            </a:r>
            <a:endParaRPr sz="2800">
              <a:latin typeface="新宋体" panose="02010609030101010101" charset="-122"/>
              <a:cs typeface="新宋体" panose="02010609030101010101" charset="-122"/>
            </a:endParaRPr>
          </a:p>
          <a:p>
            <a:pPr marL="45085" indent="0" algn="l" defTabSz="0">
              <a:lnSpc>
                <a:spcPts val="3295"/>
              </a:lnSpc>
              <a:spcBef>
                <a:spcPts val="1690"/>
              </a:spcBef>
            </a:pPr>
            <a:r>
              <a:rPr sz="2000" spc="70" dirty="0">
                <a:solidFill>
                  <a:srgbClr val="EE2B0A"/>
                </a:solidFill>
                <a:latin typeface="Segoe UI Symbol" panose="020B0502040204020203"/>
                <a:cs typeface="Segoe UI Symbol" panose="020B0502040204020203"/>
                <a:sym typeface="+mn-ea"/>
              </a:rPr>
              <a:t>✓	</a:t>
            </a:r>
            <a:r>
              <a:rPr sz="2800" b="1" spc="-15" dirty="0">
                <a:latin typeface="新宋体" panose="02010609030101010101" charset="-122"/>
                <a:cs typeface="新宋体" panose="02010609030101010101" charset="-122"/>
                <a:sym typeface="+mn-ea"/>
              </a:rPr>
              <a:t>目前需要做的事情</a:t>
            </a:r>
            <a:endParaRPr lang="zh-CN" altLang="en-US" sz="2800">
              <a:latin typeface="新宋体" panose="02010609030101010101" charset="-122"/>
              <a:cs typeface="新宋体" panose="02010609030101010101" charset="-122"/>
            </a:endParaRPr>
          </a:p>
        </p:txBody>
      </p:sp>
      <p:sp>
        <p:nvSpPr>
          <p:cNvPr id="3" name="灯片编号占位符 2"/>
          <p:cNvSpPr>
            <a:spLocks noGrp="1"/>
          </p:cNvSpPr>
          <p:nvPr>
            <p:ph type="sldNum" sz="quarter" idx="12"/>
          </p:nvPr>
        </p:nvSpPr>
        <p:spPr/>
        <p:txBody>
          <a:bodyPr/>
          <a:lstStyle/>
          <a:p>
            <a:fld id="{B6F15528-21DE-4FAA-801E-634DDDAF4B2B}" type="slidenum">
              <a:rPr/>
              <a:t>14</a:t>
            </a:fld>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直接连接符 822274"/>
          <p:cNvSpPr>
            <a:spLocks noChangeShapeType="1"/>
          </p:cNvSpPr>
          <p:nvPr/>
        </p:nvSpPr>
        <p:spPr bwMode="auto">
          <a:xfrm>
            <a:off x="2825750" y="2447140"/>
            <a:ext cx="0" cy="4957868"/>
          </a:xfrm>
          <a:prstGeom prst="line">
            <a:avLst/>
          </a:prstGeom>
          <a:noFill/>
          <a:ln w="28575">
            <a:solidFill>
              <a:schemeClr val="tx2"/>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1985"/>
          </a:p>
        </p:txBody>
      </p:sp>
      <p:sp>
        <p:nvSpPr>
          <p:cNvPr id="16386" name="直接连接符 822275"/>
          <p:cNvSpPr>
            <a:spLocks noChangeShapeType="1"/>
          </p:cNvSpPr>
          <p:nvPr/>
        </p:nvSpPr>
        <p:spPr bwMode="auto">
          <a:xfrm>
            <a:off x="2573655" y="7068882"/>
            <a:ext cx="7310755"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985"/>
          </a:p>
        </p:txBody>
      </p:sp>
      <p:sp>
        <p:nvSpPr>
          <p:cNvPr id="16387" name="矩形 822276"/>
          <p:cNvSpPr>
            <a:spLocks noChangeArrowheads="1"/>
          </p:cNvSpPr>
          <p:nvPr/>
        </p:nvSpPr>
        <p:spPr bwMode="auto">
          <a:xfrm>
            <a:off x="5178637" y="2615203"/>
            <a:ext cx="3529330" cy="2100792"/>
          </a:xfrm>
          <a:prstGeom prst="rect">
            <a:avLst/>
          </a:prstGeom>
          <a:solidFill>
            <a:srgbClr val="FF3399"/>
          </a:solidFill>
          <a:ln w="9525">
            <a:solidFill>
              <a:srgbClr val="FFFFFF"/>
            </a:solidFill>
            <a:miter lim="800000"/>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16388" name="矩形 822277"/>
          <p:cNvSpPr>
            <a:spLocks noChangeArrowheads="1"/>
          </p:cNvSpPr>
          <p:nvPr/>
        </p:nvSpPr>
        <p:spPr bwMode="auto">
          <a:xfrm>
            <a:off x="5178637" y="4715995"/>
            <a:ext cx="3529330" cy="2100792"/>
          </a:xfrm>
          <a:prstGeom prst="rect">
            <a:avLst/>
          </a:prstGeom>
          <a:solidFill>
            <a:srgbClr val="FF3399"/>
          </a:solidFill>
          <a:ln w="9525">
            <a:solidFill>
              <a:schemeClr val="tx1"/>
            </a:solidFill>
            <a:miter lim="800000"/>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16389" name="直接连接符 822278"/>
          <p:cNvSpPr>
            <a:spLocks noChangeShapeType="1"/>
          </p:cNvSpPr>
          <p:nvPr/>
        </p:nvSpPr>
        <p:spPr bwMode="auto">
          <a:xfrm>
            <a:off x="5178637" y="2279076"/>
            <a:ext cx="0" cy="4621742"/>
          </a:xfrm>
          <a:prstGeom prst="line">
            <a:avLst/>
          </a:prstGeom>
          <a:noFill/>
          <a:ln w="28575">
            <a:solidFill>
              <a:schemeClr val="tx2"/>
            </a:solidFill>
            <a:prstDash val="lgDash"/>
            <a:round/>
            <a:headEnd type="triangle" w="med" len="med"/>
            <a:tailEnd/>
          </a:ln>
          <a:extLst>
            <a:ext uri="{909E8E84-426E-40DD-AFC4-6F175D3DCCD1}">
              <a14:hiddenFill xmlns:a14="http://schemas.microsoft.com/office/drawing/2010/main">
                <a:noFill/>
              </a14:hiddenFill>
            </a:ext>
          </a:extLst>
        </p:spPr>
        <p:txBody>
          <a:bodyPr/>
          <a:lstStyle/>
          <a:p>
            <a:endParaRPr lang="zh-CN" altLang="en-US" sz="1985"/>
          </a:p>
        </p:txBody>
      </p:sp>
      <p:sp>
        <p:nvSpPr>
          <p:cNvPr id="16390" name="直接连接符 822279"/>
          <p:cNvSpPr>
            <a:spLocks noChangeShapeType="1"/>
          </p:cNvSpPr>
          <p:nvPr/>
        </p:nvSpPr>
        <p:spPr bwMode="auto">
          <a:xfrm>
            <a:off x="1733338" y="4715995"/>
            <a:ext cx="8151072" cy="0"/>
          </a:xfrm>
          <a:prstGeom prst="line">
            <a:avLst/>
          </a:prstGeom>
          <a:noFill/>
          <a:ln w="28575">
            <a:solidFill>
              <a:schemeClr val="tx2"/>
            </a:solidFill>
            <a:prstDash val="lg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1985"/>
          </a:p>
        </p:txBody>
      </p:sp>
      <p:sp>
        <p:nvSpPr>
          <p:cNvPr id="16391" name="文本框 822280"/>
          <p:cNvSpPr txBox="1">
            <a:spLocks noChangeArrowheads="1"/>
          </p:cNvSpPr>
          <p:nvPr/>
        </p:nvSpPr>
        <p:spPr bwMode="auto">
          <a:xfrm>
            <a:off x="2167386" y="7071133"/>
            <a:ext cx="609461" cy="49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647" b="1"/>
              <a:t>0,0</a:t>
            </a:r>
          </a:p>
        </p:txBody>
      </p:sp>
      <p:sp>
        <p:nvSpPr>
          <p:cNvPr id="16392" name="矩形 822281"/>
          <p:cNvSpPr>
            <a:spLocks noChangeArrowheads="1"/>
          </p:cNvSpPr>
          <p:nvPr/>
        </p:nvSpPr>
        <p:spPr bwMode="auto">
          <a:xfrm>
            <a:off x="5318689" y="2755256"/>
            <a:ext cx="3529330" cy="2100792"/>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16393" name="文本框 822282"/>
          <p:cNvSpPr txBox="1">
            <a:spLocks noChangeArrowheads="1"/>
          </p:cNvSpPr>
          <p:nvPr/>
        </p:nvSpPr>
        <p:spPr bwMode="auto">
          <a:xfrm>
            <a:off x="9689613" y="7071133"/>
            <a:ext cx="354584" cy="49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647" b="1"/>
              <a:t>x</a:t>
            </a:r>
          </a:p>
        </p:txBody>
      </p:sp>
      <p:sp>
        <p:nvSpPr>
          <p:cNvPr id="16394" name="文本框 822283"/>
          <p:cNvSpPr txBox="1">
            <a:spLocks noChangeArrowheads="1"/>
          </p:cNvSpPr>
          <p:nvPr/>
        </p:nvSpPr>
        <p:spPr bwMode="auto">
          <a:xfrm>
            <a:off x="2336842" y="2281328"/>
            <a:ext cx="354584" cy="49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647" b="1"/>
              <a:t>y</a:t>
            </a:r>
          </a:p>
        </p:txBody>
      </p:sp>
      <p:sp>
        <p:nvSpPr>
          <p:cNvPr id="16395" name="右箭头 822284"/>
          <p:cNvSpPr>
            <a:spLocks noChangeArrowheads="1"/>
          </p:cNvSpPr>
          <p:nvPr/>
        </p:nvSpPr>
        <p:spPr bwMode="auto">
          <a:xfrm rot="-5400000">
            <a:off x="6187017" y="3119393"/>
            <a:ext cx="1428538" cy="1092412"/>
          </a:xfrm>
          <a:prstGeom prst="rightArrow">
            <a:avLst>
              <a:gd name="adj1" fmla="val 50000"/>
              <a:gd name="adj2" fmla="val 32589"/>
            </a:avLst>
          </a:prstGeom>
          <a:solidFill>
            <a:srgbClr val="FFFF00"/>
          </a:solidFill>
          <a:ln w="9525">
            <a:solidFill>
              <a:schemeClr val="tx1"/>
            </a:solidFill>
            <a:miter lim="800000"/>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16396" name="右箭头 822285"/>
          <p:cNvSpPr>
            <a:spLocks noChangeArrowheads="1"/>
          </p:cNvSpPr>
          <p:nvPr/>
        </p:nvSpPr>
        <p:spPr bwMode="auto">
          <a:xfrm rot="5400000">
            <a:off x="6145001" y="5262201"/>
            <a:ext cx="1512570" cy="1092412"/>
          </a:xfrm>
          <a:prstGeom prst="rightArrow">
            <a:avLst>
              <a:gd name="adj1" fmla="val 50000"/>
              <a:gd name="adj2" fmla="val 34506"/>
            </a:avLst>
          </a:prstGeom>
          <a:solidFill>
            <a:srgbClr val="FFFF00"/>
          </a:solidFill>
          <a:ln w="9525">
            <a:solidFill>
              <a:schemeClr val="tx1"/>
            </a:solidFill>
            <a:miter lim="800000"/>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16397" name="上弧形箭头 822286"/>
          <p:cNvSpPr>
            <a:spLocks noChangeArrowheads="1"/>
          </p:cNvSpPr>
          <p:nvPr/>
        </p:nvSpPr>
        <p:spPr bwMode="auto">
          <a:xfrm>
            <a:off x="2741718" y="3791647"/>
            <a:ext cx="2352887" cy="924348"/>
          </a:xfrm>
          <a:prstGeom prst="curvedDownArrow">
            <a:avLst>
              <a:gd name="adj1" fmla="val 50909"/>
              <a:gd name="adj2" fmla="val 101818"/>
              <a:gd name="adj3" fmla="val 33255"/>
            </a:avLst>
          </a:prstGeom>
          <a:solidFill>
            <a:srgbClr val="FFCC99"/>
          </a:solidFill>
          <a:ln w="9525">
            <a:solidFill>
              <a:schemeClr val="tx1"/>
            </a:solidFill>
            <a:miter lim="800000"/>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16398" name="文本占位符 813058"/>
          <p:cNvSpPr>
            <a:spLocks noGrp="1" noChangeArrowheads="1"/>
          </p:cNvSpPr>
          <p:nvPr/>
        </p:nvSpPr>
        <p:spPr bwMode="auto">
          <a:xfrm>
            <a:off x="546100" y="1876425"/>
            <a:ext cx="8672768" cy="300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folHlink"/>
              </a:buClr>
              <a:buSzPct val="60000"/>
              <a:buFont typeface="Wingdings" panose="05000000000000000000" pitchFamily="2" charset="2"/>
              <a:buNone/>
            </a:pPr>
            <a:r>
              <a:rPr lang="en-US" altLang="zh-CN" sz="3200">
                <a:solidFill>
                  <a:schemeClr val="tx2"/>
                </a:solidFill>
                <a:ea typeface="黑体" panose="02010609060101010101" pitchFamily="49" charset="-122"/>
              </a:rPr>
              <a:t>4) </a:t>
            </a:r>
            <a:r>
              <a:rPr lang="zh-CN" altLang="en-US" sz="3200">
                <a:solidFill>
                  <a:schemeClr val="tx2"/>
                </a:solidFill>
                <a:ea typeface="黑体" panose="02010609060101010101" pitchFamily="49" charset="-122"/>
              </a:rPr>
              <a:t>垂直</a:t>
            </a:r>
            <a:r>
              <a:rPr lang="zh-CN" altLang="en-US" sz="3200">
                <a:solidFill>
                  <a:schemeClr val="tx2"/>
                </a:solidFill>
                <a:ea typeface="黑体" panose="02010609060101010101" pitchFamily="49" charset="-122"/>
                <a:sym typeface="宋体" panose="02010600030101010101" pitchFamily="2" charset="-122"/>
              </a:rPr>
              <a:t>镜像</a:t>
            </a:r>
            <a:endParaRPr lang="en-US" altLang="zh-CN" sz="3200">
              <a:solidFill>
                <a:srgbClr val="FF00FF"/>
              </a:solidFill>
              <a:ea typeface="黑体" panose="02010609060101010101" pitchFamily="49" charset="-122"/>
            </a:endParaRPr>
          </a:p>
        </p:txBody>
      </p:sp>
      <p:sp>
        <p:nvSpPr>
          <p:cNvPr id="18"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19" name="文本框 18"/>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8735859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文本占位符 813058"/>
          <p:cNvSpPr>
            <a:spLocks noGrp="1" noChangeArrowheads="1"/>
          </p:cNvSpPr>
          <p:nvPr/>
        </p:nvSpPr>
        <p:spPr bwMode="auto">
          <a:xfrm>
            <a:off x="546100" y="1952625"/>
            <a:ext cx="8825168" cy="300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folHlink"/>
              </a:buClr>
              <a:buSzPct val="60000"/>
              <a:buFont typeface="Wingdings" panose="05000000000000000000" pitchFamily="2" charset="2"/>
              <a:buNone/>
            </a:pPr>
            <a:r>
              <a:rPr lang="en-US" altLang="zh-CN" sz="3200">
                <a:solidFill>
                  <a:schemeClr val="tx2"/>
                </a:solidFill>
                <a:ea typeface="黑体" panose="02010609060101010101" pitchFamily="49" charset="-122"/>
              </a:rPr>
              <a:t>5) </a:t>
            </a:r>
            <a:r>
              <a:rPr lang="zh-CN" altLang="en-US" sz="3200">
                <a:solidFill>
                  <a:schemeClr val="tx2"/>
                </a:solidFill>
                <a:ea typeface="黑体" panose="02010609060101010101" pitchFamily="49" charset="-122"/>
              </a:rPr>
              <a:t>放缩运算</a:t>
            </a:r>
            <a:r>
              <a:rPr lang="en-US" altLang="zh-CN" sz="3200">
                <a:solidFill>
                  <a:schemeClr val="tx2"/>
                </a:solidFill>
                <a:ea typeface="黑体" panose="02010609060101010101" pitchFamily="49" charset="-122"/>
              </a:rPr>
              <a:t>(zoom in/out)</a:t>
            </a:r>
          </a:p>
          <a:p>
            <a:pPr>
              <a:spcBef>
                <a:spcPct val="20000"/>
              </a:spcBef>
              <a:buClr>
                <a:schemeClr val="folHlink"/>
              </a:buClr>
              <a:buSzPct val="60000"/>
              <a:buFont typeface="Wingdings" panose="05000000000000000000" pitchFamily="2" charset="2"/>
              <a:buNone/>
            </a:pPr>
            <a:r>
              <a:rPr lang="en-US" altLang="zh-CN" sz="2800" i="1">
                <a:ea typeface="黑体" panose="02010609060101010101" pitchFamily="49" charset="-122"/>
              </a:rPr>
              <a:t>x</a:t>
            </a:r>
            <a:r>
              <a:rPr lang="zh-CN" altLang="en-US" sz="2800">
                <a:ea typeface="黑体" panose="02010609060101010101" pitchFamily="49" charset="-122"/>
              </a:rPr>
              <a:t>方向缩放</a:t>
            </a:r>
            <a:r>
              <a:rPr lang="en-US" altLang="zh-CN" sz="2800" i="1">
                <a:ea typeface="黑体" panose="02010609060101010101" pitchFamily="49" charset="-122"/>
              </a:rPr>
              <a:t>c</a:t>
            </a:r>
            <a:r>
              <a:rPr lang="zh-CN" altLang="en-US" sz="2800">
                <a:ea typeface="黑体" panose="02010609060101010101" pitchFamily="49" charset="-122"/>
              </a:rPr>
              <a:t>倍，</a:t>
            </a:r>
            <a:r>
              <a:rPr lang="en-US" altLang="zh-CN" sz="2800" i="1">
                <a:ea typeface="黑体" panose="02010609060101010101" pitchFamily="49" charset="-122"/>
              </a:rPr>
              <a:t>y</a:t>
            </a:r>
            <a:r>
              <a:rPr lang="zh-CN" altLang="en-US" sz="2800">
                <a:ea typeface="黑体" panose="02010609060101010101" pitchFamily="49" charset="-122"/>
              </a:rPr>
              <a:t>方向缩放</a:t>
            </a:r>
            <a:r>
              <a:rPr lang="en-US" altLang="zh-CN" sz="2800" i="1">
                <a:ea typeface="黑体" panose="02010609060101010101" pitchFamily="49" charset="-122"/>
              </a:rPr>
              <a:t>d</a:t>
            </a:r>
            <a:r>
              <a:rPr lang="zh-CN" altLang="en-US" sz="2800">
                <a:ea typeface="黑体" panose="02010609060101010101" pitchFamily="49" charset="-122"/>
              </a:rPr>
              <a:t>倍</a:t>
            </a:r>
          </a:p>
          <a:p>
            <a:pPr>
              <a:spcBef>
                <a:spcPct val="20000"/>
              </a:spcBef>
              <a:buClr>
                <a:schemeClr val="folHlink"/>
              </a:buClr>
              <a:buSzPct val="60000"/>
              <a:buFont typeface="Wingdings" panose="05000000000000000000" pitchFamily="2" charset="2"/>
              <a:buNone/>
            </a:pPr>
            <a:r>
              <a:rPr lang="zh-CN" altLang="en-US" sz="2800" b="1">
                <a:ea typeface="黑体" panose="02010609060101010101" pitchFamily="49" charset="-122"/>
              </a:rPr>
              <a:t>  </a:t>
            </a:r>
            <a:r>
              <a:rPr lang="zh-CN" altLang="en-US" sz="2800">
                <a:ea typeface="黑体" panose="02010609060101010101" pitchFamily="49" charset="-122"/>
              </a:rPr>
              <a:t>设</a:t>
            </a:r>
            <a:r>
              <a:rPr lang="en-US" altLang="zh-CN" sz="2800">
                <a:ea typeface="黑体" panose="02010609060101010101" pitchFamily="49" charset="-122"/>
              </a:rPr>
              <a:t>: </a:t>
            </a:r>
            <a:r>
              <a:rPr lang="en-US" altLang="zh-CN" sz="2800">
                <a:solidFill>
                  <a:srgbClr val="FF0000"/>
                </a:solidFill>
                <a:ea typeface="黑体" panose="02010609060101010101" pitchFamily="49" charset="-122"/>
              </a:rPr>
              <a:t> </a:t>
            </a:r>
            <a:r>
              <a:rPr lang="en-US" altLang="zh-CN" sz="2800" i="1">
                <a:solidFill>
                  <a:srgbClr val="FF0000"/>
                </a:solidFill>
                <a:ea typeface="黑体" panose="02010609060101010101" pitchFamily="49" charset="-122"/>
              </a:rPr>
              <a:t>a</a:t>
            </a:r>
            <a:r>
              <a:rPr lang="en-US" altLang="zh-CN" sz="2800">
                <a:solidFill>
                  <a:srgbClr val="FF0000"/>
                </a:solidFill>
                <a:ea typeface="黑体" panose="02010609060101010101" pitchFamily="49" charset="-122"/>
              </a:rPr>
              <a:t>(</a:t>
            </a:r>
            <a:r>
              <a:rPr lang="en-US" altLang="zh-CN" sz="2800" i="1">
                <a:solidFill>
                  <a:srgbClr val="FF0000"/>
                </a:solidFill>
                <a:ea typeface="黑体" panose="02010609060101010101" pitchFamily="49" charset="-122"/>
              </a:rPr>
              <a:t>x</a:t>
            </a:r>
            <a:r>
              <a:rPr lang="en-US" altLang="zh-CN" sz="2800">
                <a:solidFill>
                  <a:srgbClr val="FF0000"/>
                </a:solidFill>
                <a:ea typeface="黑体" panose="02010609060101010101" pitchFamily="49" charset="-122"/>
              </a:rPr>
              <a:t>,</a:t>
            </a:r>
            <a:r>
              <a:rPr lang="en-US" altLang="zh-CN" sz="2800" i="1">
                <a:solidFill>
                  <a:srgbClr val="FF0000"/>
                </a:solidFill>
                <a:ea typeface="黑体" panose="02010609060101010101" pitchFamily="49" charset="-122"/>
              </a:rPr>
              <a:t>y</a:t>
            </a:r>
            <a:r>
              <a:rPr lang="en-US" altLang="zh-CN" sz="2800">
                <a:solidFill>
                  <a:srgbClr val="FF0000"/>
                </a:solidFill>
                <a:ea typeface="黑体" panose="02010609060101010101" pitchFamily="49" charset="-122"/>
              </a:rPr>
              <a:t>) = </a:t>
            </a:r>
            <a:r>
              <a:rPr lang="en-US" altLang="zh-CN" sz="2800" i="1">
                <a:solidFill>
                  <a:srgbClr val="FF0000"/>
                </a:solidFill>
                <a:ea typeface="黑体" panose="02010609060101010101" pitchFamily="49" charset="-122"/>
              </a:rPr>
              <a:t>x</a:t>
            </a:r>
            <a:r>
              <a:rPr lang="en-US" altLang="zh-CN" sz="2800">
                <a:solidFill>
                  <a:srgbClr val="FF0000"/>
                </a:solidFill>
                <a:ea typeface="黑体" panose="02010609060101010101" pitchFamily="49" charset="-122"/>
              </a:rPr>
              <a:t>*</a:t>
            </a:r>
            <a:r>
              <a:rPr lang="en-US" altLang="zh-CN" sz="2800" i="1">
                <a:solidFill>
                  <a:srgbClr val="FF0000"/>
                </a:solidFill>
                <a:ea typeface="黑体" panose="02010609060101010101" pitchFamily="49" charset="-122"/>
              </a:rPr>
              <a:t>c</a:t>
            </a:r>
            <a:r>
              <a:rPr lang="en-US" altLang="zh-CN" sz="2800">
                <a:solidFill>
                  <a:srgbClr val="FF0000"/>
                </a:solidFill>
                <a:ea typeface="黑体" panose="02010609060101010101" pitchFamily="49" charset="-122"/>
              </a:rPr>
              <a:t>; </a:t>
            </a:r>
          </a:p>
          <a:p>
            <a:pPr>
              <a:spcBef>
                <a:spcPct val="20000"/>
              </a:spcBef>
              <a:buClr>
                <a:schemeClr val="folHlink"/>
              </a:buClr>
              <a:buSzPct val="60000"/>
              <a:buFont typeface="Wingdings" panose="05000000000000000000" pitchFamily="2" charset="2"/>
              <a:buNone/>
            </a:pPr>
            <a:r>
              <a:rPr lang="en-US" altLang="zh-CN" sz="2800">
                <a:solidFill>
                  <a:srgbClr val="FF0000"/>
                </a:solidFill>
                <a:ea typeface="黑体" panose="02010609060101010101" pitchFamily="49" charset="-122"/>
              </a:rPr>
              <a:t>	     </a:t>
            </a:r>
            <a:r>
              <a:rPr lang="en-US" altLang="zh-CN" sz="2800" i="1">
                <a:solidFill>
                  <a:srgbClr val="FF0000"/>
                </a:solidFill>
                <a:ea typeface="黑体" panose="02010609060101010101" pitchFamily="49" charset="-122"/>
              </a:rPr>
              <a:t>b</a:t>
            </a:r>
            <a:r>
              <a:rPr lang="en-US" altLang="zh-CN" sz="2800">
                <a:solidFill>
                  <a:srgbClr val="FF0000"/>
                </a:solidFill>
                <a:ea typeface="黑体" panose="02010609060101010101" pitchFamily="49" charset="-122"/>
              </a:rPr>
              <a:t>(</a:t>
            </a:r>
            <a:r>
              <a:rPr lang="en-US" altLang="zh-CN" sz="2800" i="1">
                <a:solidFill>
                  <a:srgbClr val="FF0000"/>
                </a:solidFill>
                <a:ea typeface="黑体" panose="02010609060101010101" pitchFamily="49" charset="-122"/>
              </a:rPr>
              <a:t>x</a:t>
            </a:r>
            <a:r>
              <a:rPr lang="en-US" altLang="zh-CN" sz="2800">
                <a:solidFill>
                  <a:srgbClr val="FF0000"/>
                </a:solidFill>
                <a:ea typeface="黑体" panose="02010609060101010101" pitchFamily="49" charset="-122"/>
              </a:rPr>
              <a:t>,</a:t>
            </a:r>
            <a:r>
              <a:rPr lang="en-US" altLang="zh-CN" sz="2800" i="1">
                <a:solidFill>
                  <a:srgbClr val="FF0000"/>
                </a:solidFill>
                <a:ea typeface="黑体" panose="02010609060101010101" pitchFamily="49" charset="-122"/>
              </a:rPr>
              <a:t>y</a:t>
            </a:r>
            <a:r>
              <a:rPr lang="en-US" altLang="zh-CN" sz="2800">
                <a:solidFill>
                  <a:srgbClr val="FF0000"/>
                </a:solidFill>
                <a:ea typeface="黑体" panose="02010609060101010101" pitchFamily="49" charset="-122"/>
              </a:rPr>
              <a:t>) = </a:t>
            </a:r>
            <a:r>
              <a:rPr lang="en-US" altLang="zh-CN" sz="2800" i="1">
                <a:solidFill>
                  <a:srgbClr val="FF0000"/>
                </a:solidFill>
                <a:ea typeface="黑体" panose="02010609060101010101" pitchFamily="49" charset="-122"/>
              </a:rPr>
              <a:t>y</a:t>
            </a:r>
            <a:r>
              <a:rPr lang="en-US" altLang="zh-CN" sz="2800">
                <a:solidFill>
                  <a:srgbClr val="FF0000"/>
                </a:solidFill>
                <a:ea typeface="黑体" panose="02010609060101010101" pitchFamily="49" charset="-122"/>
              </a:rPr>
              <a:t>*</a:t>
            </a:r>
            <a:r>
              <a:rPr lang="en-US" altLang="zh-CN" sz="2800" i="1">
                <a:solidFill>
                  <a:srgbClr val="FF0000"/>
                </a:solidFill>
                <a:ea typeface="黑体" panose="02010609060101010101" pitchFamily="49" charset="-122"/>
              </a:rPr>
              <a:t>d</a:t>
            </a:r>
            <a:r>
              <a:rPr lang="en-US" altLang="zh-CN" sz="2800">
                <a:solidFill>
                  <a:srgbClr val="FF0000"/>
                </a:solidFill>
                <a:ea typeface="黑体" panose="02010609060101010101" pitchFamily="49" charset="-122"/>
              </a:rPr>
              <a:t>;</a:t>
            </a:r>
          </a:p>
          <a:p>
            <a:pPr>
              <a:spcBef>
                <a:spcPct val="20000"/>
              </a:spcBef>
              <a:buClr>
                <a:schemeClr val="folHlink"/>
              </a:buClr>
              <a:buSzPct val="60000"/>
              <a:buFont typeface="Wingdings" panose="05000000000000000000" pitchFamily="2" charset="2"/>
              <a:buNone/>
            </a:pPr>
            <a:r>
              <a:rPr lang="en-US" altLang="zh-CN" sz="2800">
                <a:ea typeface="黑体" panose="02010609060101010101" pitchFamily="49" charset="-122"/>
              </a:rPr>
              <a:t>  </a:t>
            </a:r>
            <a:r>
              <a:rPr lang="zh-CN" altLang="en-US" sz="2800">
                <a:ea typeface="黑体" panose="02010609060101010101" pitchFamily="49" charset="-122"/>
              </a:rPr>
              <a:t>用齐次矩阵表示：</a:t>
            </a:r>
          </a:p>
          <a:p>
            <a:pPr>
              <a:spcBef>
                <a:spcPct val="20000"/>
              </a:spcBef>
              <a:buClr>
                <a:schemeClr val="folHlink"/>
              </a:buClr>
              <a:buSzPct val="60000"/>
              <a:buFont typeface="Wingdings" panose="05000000000000000000" pitchFamily="2" charset="2"/>
              <a:buNone/>
            </a:pPr>
            <a:endParaRPr lang="zh-CN" altLang="en-US" sz="2800">
              <a:solidFill>
                <a:srgbClr val="FF00FF"/>
              </a:solidFill>
              <a:ea typeface="黑体" panose="02010609060101010101" pitchFamily="49" charset="-122"/>
            </a:endParaRPr>
          </a:p>
        </p:txBody>
      </p:sp>
      <p:graphicFrame>
        <p:nvGraphicFramePr>
          <p:cNvPr id="17410" name="对象 824331"/>
          <p:cNvGraphicFramePr>
            <a:graphicFrameLocks/>
          </p:cNvGraphicFramePr>
          <p:nvPr>
            <p:extLst>
              <p:ext uri="{D42A27DB-BD31-4B8C-83A1-F6EECF244321}">
                <p14:modId xmlns:p14="http://schemas.microsoft.com/office/powerpoint/2010/main" val="612951686"/>
              </p:ext>
            </p:extLst>
          </p:nvPr>
        </p:nvGraphicFramePr>
        <p:xfrm>
          <a:off x="3213100" y="5457825"/>
          <a:ext cx="4418665" cy="1675381"/>
        </p:xfrm>
        <a:graphic>
          <a:graphicData uri="http://schemas.openxmlformats.org/presentationml/2006/ole">
            <mc:AlternateContent xmlns:mc="http://schemas.openxmlformats.org/markup-compatibility/2006">
              <mc:Choice xmlns:v="urn:schemas-microsoft-com:vml" Requires="v">
                <p:oleObj spid="_x0000_s12328" r:id="rId3" imgW="1482775" imgH="715824" progId="Equation.DSMT4">
                  <p:embed/>
                </p:oleObj>
              </mc:Choice>
              <mc:Fallback>
                <p:oleObj r:id="rId3" imgW="1482775" imgH="715824" progId="Equation.DSMT4">
                  <p:embed/>
                  <p:pic>
                    <p:nvPicPr>
                      <p:cNvPr id="17410" name="对象 82433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3100" y="5457825"/>
                        <a:ext cx="4418665" cy="167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5" name="文本框 4"/>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42434453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文本占位符 813058"/>
          <p:cNvSpPr>
            <a:spLocks noGrp="1" noChangeArrowheads="1"/>
          </p:cNvSpPr>
          <p:nvPr/>
        </p:nvSpPr>
        <p:spPr bwMode="auto">
          <a:xfrm>
            <a:off x="389392" y="1978245"/>
            <a:ext cx="8672768" cy="300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folHlink"/>
              </a:buClr>
              <a:buSzPct val="60000"/>
              <a:buFont typeface="Wingdings" panose="05000000000000000000" pitchFamily="2" charset="2"/>
              <a:buNone/>
            </a:pPr>
            <a:r>
              <a:rPr lang="en-US" altLang="zh-CN" sz="3200">
                <a:solidFill>
                  <a:schemeClr val="tx2"/>
                </a:solidFill>
                <a:ea typeface="黑体" panose="02010609060101010101" pitchFamily="49" charset="-122"/>
              </a:rPr>
              <a:t>6) </a:t>
            </a:r>
            <a:r>
              <a:rPr lang="zh-CN" altLang="en-US" sz="3200">
                <a:solidFill>
                  <a:schemeClr val="tx2"/>
                </a:solidFill>
                <a:ea typeface="黑体" panose="02010609060101010101" pitchFamily="49" charset="-122"/>
              </a:rPr>
              <a:t>仿射变换</a:t>
            </a:r>
            <a:r>
              <a:rPr lang="en-US" altLang="zh-CN" sz="3200">
                <a:solidFill>
                  <a:schemeClr val="tx2"/>
                </a:solidFill>
                <a:ea typeface="黑体" panose="02010609060101010101" pitchFamily="49" charset="-122"/>
              </a:rPr>
              <a:t>(affine transformation)</a:t>
            </a:r>
          </a:p>
          <a:p>
            <a:pPr>
              <a:spcBef>
                <a:spcPct val="20000"/>
              </a:spcBef>
              <a:buClr>
                <a:schemeClr val="folHlink"/>
              </a:buClr>
              <a:buSzPct val="60000"/>
              <a:buFont typeface="Wingdings" panose="05000000000000000000" pitchFamily="2" charset="2"/>
              <a:buNone/>
            </a:pPr>
            <a:endParaRPr lang="en-US" altLang="zh-CN" sz="3200">
              <a:solidFill>
                <a:srgbClr val="FF00FF"/>
              </a:solidFill>
              <a:ea typeface="黑体" panose="02010609060101010101" pitchFamily="49" charset="-122"/>
            </a:endParaRPr>
          </a:p>
        </p:txBody>
      </p:sp>
      <p:sp>
        <p:nvSpPr>
          <p:cNvPr id="826372" name="直接连接符 826371"/>
          <p:cNvSpPr>
            <a:spLocks noChangeShapeType="1"/>
          </p:cNvSpPr>
          <p:nvPr/>
        </p:nvSpPr>
        <p:spPr bwMode="auto">
          <a:xfrm flipV="1">
            <a:off x="6659695" y="3389277"/>
            <a:ext cx="252095" cy="193272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1985"/>
          </a:p>
        </p:txBody>
      </p:sp>
      <p:sp>
        <p:nvSpPr>
          <p:cNvPr id="826373" name="直接连接符 826372"/>
          <p:cNvSpPr>
            <a:spLocks noChangeShapeType="1"/>
          </p:cNvSpPr>
          <p:nvPr/>
        </p:nvSpPr>
        <p:spPr bwMode="auto">
          <a:xfrm flipV="1">
            <a:off x="6911790" y="3053150"/>
            <a:ext cx="2436918" cy="33612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1985"/>
          </a:p>
        </p:txBody>
      </p:sp>
      <p:sp>
        <p:nvSpPr>
          <p:cNvPr id="826374" name="直接连接符 826373"/>
          <p:cNvSpPr>
            <a:spLocks noChangeShapeType="1"/>
          </p:cNvSpPr>
          <p:nvPr/>
        </p:nvSpPr>
        <p:spPr bwMode="auto">
          <a:xfrm>
            <a:off x="9348708" y="3053150"/>
            <a:ext cx="0" cy="285707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1985"/>
          </a:p>
        </p:txBody>
      </p:sp>
      <p:sp>
        <p:nvSpPr>
          <p:cNvPr id="826375" name="直接连接符 826374"/>
          <p:cNvSpPr>
            <a:spLocks noChangeShapeType="1"/>
          </p:cNvSpPr>
          <p:nvPr/>
        </p:nvSpPr>
        <p:spPr bwMode="auto">
          <a:xfrm flipH="1" flipV="1">
            <a:off x="6659695" y="5322005"/>
            <a:ext cx="2689013" cy="58822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1985"/>
          </a:p>
        </p:txBody>
      </p:sp>
      <p:sp>
        <p:nvSpPr>
          <p:cNvPr id="18438" name="矩形 826375"/>
          <p:cNvSpPr>
            <a:spLocks noChangeArrowheads="1"/>
          </p:cNvSpPr>
          <p:nvPr/>
        </p:nvSpPr>
        <p:spPr bwMode="auto">
          <a:xfrm>
            <a:off x="2249784" y="3342010"/>
            <a:ext cx="2016760" cy="226885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18439" name="直接连接符 826376"/>
          <p:cNvSpPr>
            <a:spLocks noChangeShapeType="1"/>
          </p:cNvSpPr>
          <p:nvPr/>
        </p:nvSpPr>
        <p:spPr bwMode="auto">
          <a:xfrm>
            <a:off x="1409467" y="3930232"/>
            <a:ext cx="369739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985"/>
          </a:p>
        </p:txBody>
      </p:sp>
      <p:sp>
        <p:nvSpPr>
          <p:cNvPr id="18440" name="直接连接符 826377"/>
          <p:cNvSpPr>
            <a:spLocks noChangeShapeType="1"/>
          </p:cNvSpPr>
          <p:nvPr/>
        </p:nvSpPr>
        <p:spPr bwMode="auto">
          <a:xfrm>
            <a:off x="3426227" y="2837820"/>
            <a:ext cx="0" cy="327723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985"/>
          </a:p>
        </p:txBody>
      </p:sp>
      <p:sp>
        <p:nvSpPr>
          <p:cNvPr id="826379" name="直接连接符 826378"/>
          <p:cNvSpPr>
            <a:spLocks noChangeShapeType="1"/>
          </p:cNvSpPr>
          <p:nvPr/>
        </p:nvSpPr>
        <p:spPr bwMode="auto">
          <a:xfrm>
            <a:off x="6575663" y="3893467"/>
            <a:ext cx="3613362" cy="1680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985"/>
          </a:p>
        </p:txBody>
      </p:sp>
      <p:sp>
        <p:nvSpPr>
          <p:cNvPr id="826380" name="直接连接符 826379"/>
          <p:cNvSpPr>
            <a:spLocks noChangeShapeType="1"/>
          </p:cNvSpPr>
          <p:nvPr/>
        </p:nvSpPr>
        <p:spPr bwMode="auto">
          <a:xfrm>
            <a:off x="8256296" y="2212834"/>
            <a:ext cx="252095" cy="40335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985"/>
          </a:p>
        </p:txBody>
      </p:sp>
      <p:sp>
        <p:nvSpPr>
          <p:cNvPr id="18443" name="文本框 826380"/>
          <p:cNvSpPr txBox="1">
            <a:spLocks noChangeArrowheads="1"/>
          </p:cNvSpPr>
          <p:nvPr/>
        </p:nvSpPr>
        <p:spPr bwMode="auto">
          <a:xfrm>
            <a:off x="3458634" y="3932012"/>
            <a:ext cx="460382" cy="6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3529" b="1"/>
              <a:t>F</a:t>
            </a:r>
            <a:endParaRPr lang="en-US" altLang="zh-CN" sz="2647" b="1"/>
          </a:p>
        </p:txBody>
      </p:sp>
      <p:sp>
        <p:nvSpPr>
          <p:cNvPr id="18444" name="文本框 826381"/>
          <p:cNvSpPr txBox="1">
            <a:spLocks noChangeArrowheads="1"/>
          </p:cNvSpPr>
          <p:nvPr/>
        </p:nvSpPr>
        <p:spPr bwMode="auto">
          <a:xfrm>
            <a:off x="3433862" y="5444582"/>
            <a:ext cx="511679" cy="6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3529" b="1"/>
              <a:t>D</a:t>
            </a:r>
            <a:endParaRPr lang="en-US" altLang="zh-CN" sz="2647" b="1"/>
          </a:p>
        </p:txBody>
      </p:sp>
      <p:sp>
        <p:nvSpPr>
          <p:cNvPr id="18445" name="文本框 826382"/>
          <p:cNvSpPr txBox="1">
            <a:spLocks noChangeArrowheads="1"/>
          </p:cNvSpPr>
          <p:nvPr/>
        </p:nvSpPr>
        <p:spPr bwMode="auto">
          <a:xfrm>
            <a:off x="3433862" y="2755569"/>
            <a:ext cx="511679" cy="6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3529" b="1"/>
              <a:t>C</a:t>
            </a:r>
            <a:endParaRPr lang="en-US" altLang="zh-CN" sz="2647" b="1"/>
          </a:p>
        </p:txBody>
      </p:sp>
      <p:sp>
        <p:nvSpPr>
          <p:cNvPr id="18446" name="文本框 826383"/>
          <p:cNvSpPr txBox="1">
            <a:spLocks noChangeArrowheads="1"/>
          </p:cNvSpPr>
          <p:nvPr/>
        </p:nvSpPr>
        <p:spPr bwMode="auto">
          <a:xfrm>
            <a:off x="4371034" y="3343791"/>
            <a:ext cx="486030" cy="6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3529" b="1"/>
              <a:t>B</a:t>
            </a:r>
            <a:endParaRPr lang="en-US" altLang="zh-CN" sz="2647" b="1"/>
          </a:p>
        </p:txBody>
      </p:sp>
      <p:sp>
        <p:nvSpPr>
          <p:cNvPr id="18447" name="文本框 826384"/>
          <p:cNvSpPr txBox="1">
            <a:spLocks noChangeArrowheads="1"/>
          </p:cNvSpPr>
          <p:nvPr/>
        </p:nvSpPr>
        <p:spPr bwMode="auto">
          <a:xfrm>
            <a:off x="1669197" y="3343791"/>
            <a:ext cx="511679" cy="6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3529" b="1"/>
              <a:t>A</a:t>
            </a:r>
            <a:endParaRPr lang="en-US" altLang="zh-CN" sz="2647" b="1"/>
          </a:p>
        </p:txBody>
      </p:sp>
      <p:sp>
        <p:nvSpPr>
          <p:cNvPr id="826386" name="文本框 826385"/>
          <p:cNvSpPr txBox="1">
            <a:spLocks noChangeArrowheads="1"/>
          </p:cNvSpPr>
          <p:nvPr/>
        </p:nvSpPr>
        <p:spPr bwMode="auto">
          <a:xfrm>
            <a:off x="8372736" y="3979280"/>
            <a:ext cx="460382" cy="6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3529" b="1"/>
              <a:t>F</a:t>
            </a:r>
            <a:endParaRPr lang="en-US" altLang="zh-CN" sz="2647" b="1"/>
          </a:p>
        </p:txBody>
      </p:sp>
      <p:sp>
        <p:nvSpPr>
          <p:cNvPr id="826387" name="文本框 826386"/>
          <p:cNvSpPr txBox="1">
            <a:spLocks noChangeArrowheads="1"/>
          </p:cNvSpPr>
          <p:nvPr/>
        </p:nvSpPr>
        <p:spPr bwMode="auto">
          <a:xfrm>
            <a:off x="7927805" y="5575881"/>
            <a:ext cx="511679" cy="6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3529" b="1"/>
              <a:t>D</a:t>
            </a:r>
            <a:endParaRPr lang="en-US" altLang="zh-CN" sz="2647" b="1"/>
          </a:p>
        </p:txBody>
      </p:sp>
      <p:sp>
        <p:nvSpPr>
          <p:cNvPr id="826388" name="文本框 826387"/>
          <p:cNvSpPr txBox="1">
            <a:spLocks noChangeArrowheads="1"/>
          </p:cNvSpPr>
          <p:nvPr/>
        </p:nvSpPr>
        <p:spPr bwMode="auto">
          <a:xfrm>
            <a:off x="8263932" y="2634773"/>
            <a:ext cx="511679" cy="6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3529" b="1"/>
              <a:t>C</a:t>
            </a:r>
            <a:endParaRPr lang="en-US" altLang="zh-CN" sz="2647" b="1"/>
          </a:p>
        </p:txBody>
      </p:sp>
      <p:sp>
        <p:nvSpPr>
          <p:cNvPr id="826389" name="文本框 826388"/>
          <p:cNvSpPr txBox="1">
            <a:spLocks noChangeArrowheads="1"/>
          </p:cNvSpPr>
          <p:nvPr/>
        </p:nvSpPr>
        <p:spPr bwMode="auto">
          <a:xfrm>
            <a:off x="6499267" y="3811216"/>
            <a:ext cx="511679" cy="6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3529" b="1"/>
              <a:t>A</a:t>
            </a:r>
            <a:endParaRPr lang="en-US" altLang="zh-CN" sz="2647" b="1"/>
          </a:p>
        </p:txBody>
      </p:sp>
      <p:sp>
        <p:nvSpPr>
          <p:cNvPr id="826390" name="文本框 826389"/>
          <p:cNvSpPr txBox="1">
            <a:spLocks noChangeArrowheads="1"/>
          </p:cNvSpPr>
          <p:nvPr/>
        </p:nvSpPr>
        <p:spPr bwMode="auto">
          <a:xfrm>
            <a:off x="9453199" y="4063311"/>
            <a:ext cx="486030" cy="63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3529" b="1"/>
              <a:t>B</a:t>
            </a:r>
            <a:endParaRPr lang="en-US" altLang="zh-CN" sz="2647" b="1"/>
          </a:p>
        </p:txBody>
      </p:sp>
      <p:sp>
        <p:nvSpPr>
          <p:cNvPr id="826391" name="右箭头 826390"/>
          <p:cNvSpPr>
            <a:spLocks noChangeArrowheads="1"/>
          </p:cNvSpPr>
          <p:nvPr/>
        </p:nvSpPr>
        <p:spPr bwMode="auto">
          <a:xfrm>
            <a:off x="5028080" y="4182326"/>
            <a:ext cx="952359" cy="1069653"/>
          </a:xfrm>
          <a:prstGeom prst="rightArrow">
            <a:avLst>
              <a:gd name="adj1" fmla="val 50000"/>
              <a:gd name="adj2" fmla="val 25000"/>
            </a:avLst>
          </a:prstGeom>
          <a:solidFill>
            <a:srgbClr val="FFCC99"/>
          </a:solidFill>
          <a:ln w="9525">
            <a:solidFill>
              <a:schemeClr val="tx1"/>
            </a:solidFill>
            <a:miter lim="800000"/>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18454" name="椭圆 826391"/>
          <p:cNvSpPr>
            <a:spLocks noChangeArrowheads="1"/>
          </p:cNvSpPr>
          <p:nvPr/>
        </p:nvSpPr>
        <p:spPr bwMode="auto">
          <a:xfrm>
            <a:off x="3258164" y="3846200"/>
            <a:ext cx="252095" cy="252095"/>
          </a:xfrm>
          <a:prstGeom prst="ellipse">
            <a:avLst/>
          </a:prstGeom>
          <a:solidFill>
            <a:srgbClr val="FF3399"/>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826393" name="椭圆 826392"/>
          <p:cNvSpPr>
            <a:spLocks noChangeArrowheads="1"/>
          </p:cNvSpPr>
          <p:nvPr/>
        </p:nvSpPr>
        <p:spPr bwMode="auto">
          <a:xfrm>
            <a:off x="8256296" y="3809436"/>
            <a:ext cx="252095" cy="252095"/>
          </a:xfrm>
          <a:prstGeom prst="ellipse">
            <a:avLst/>
          </a:prstGeom>
          <a:solidFill>
            <a:srgbClr val="FF3399"/>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826394" name="矩形 826393"/>
          <p:cNvSpPr>
            <a:spLocks noChangeArrowheads="1"/>
          </p:cNvSpPr>
          <p:nvPr/>
        </p:nvSpPr>
        <p:spPr bwMode="auto">
          <a:xfrm>
            <a:off x="6659695" y="3053150"/>
            <a:ext cx="2689013" cy="2857077"/>
          </a:xfrm>
          <a:prstGeom prst="rect">
            <a:avLst/>
          </a:prstGeom>
          <a:noFill/>
          <a:ln w="28575">
            <a:solidFill>
              <a:srgbClr val="33CC33"/>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sz="2647"/>
          </a:p>
        </p:txBody>
      </p:sp>
      <p:sp>
        <p:nvSpPr>
          <p:cNvPr id="26"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27" name="文本框 26"/>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4256798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826391"/>
                                        </p:tgtEl>
                                        <p:attrNameLst>
                                          <p:attrName>style.visibility</p:attrName>
                                        </p:attrNameLst>
                                      </p:cBhvr>
                                      <p:to>
                                        <p:strVal val="visible"/>
                                      </p:to>
                                    </p:set>
                                    <p:animEffect transition="in" filter="fade">
                                      <p:cBhvr>
                                        <p:cTn id="7" dur="1000"/>
                                        <p:tgtEl>
                                          <p:spTgt spid="826391"/>
                                        </p:tgtEl>
                                      </p:cBhvr>
                                    </p:animEffect>
                                    <p:anim calcmode="lin" valueType="num">
                                      <p:cBhvr>
                                        <p:cTn id="8" dur="1000" fill="hold"/>
                                        <p:tgtEl>
                                          <p:spTgt spid="826391"/>
                                        </p:tgtEl>
                                        <p:attrNameLst>
                                          <p:attrName>ppt_x</p:attrName>
                                        </p:attrNameLst>
                                      </p:cBhvr>
                                      <p:tavLst>
                                        <p:tav tm="0">
                                          <p:val>
                                            <p:strVal val="#ppt_x"/>
                                          </p:val>
                                        </p:tav>
                                        <p:tav tm="100000">
                                          <p:val>
                                            <p:strVal val="#ppt_x"/>
                                          </p:val>
                                        </p:tav>
                                      </p:tavLst>
                                    </p:anim>
                                    <p:anim calcmode="lin" valueType="num">
                                      <p:cBhvr>
                                        <p:cTn id="9" dur="1000" fill="hold"/>
                                        <p:tgtEl>
                                          <p:spTgt spid="826391"/>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826372"/>
                                        </p:tgtEl>
                                        <p:attrNameLst>
                                          <p:attrName>style.visibility</p:attrName>
                                        </p:attrNameLst>
                                      </p:cBhvr>
                                      <p:to>
                                        <p:strVal val="visible"/>
                                      </p:to>
                                    </p:set>
                                    <p:animEffect transition="in" filter="fade">
                                      <p:cBhvr>
                                        <p:cTn id="14" dur="1000"/>
                                        <p:tgtEl>
                                          <p:spTgt spid="826372"/>
                                        </p:tgtEl>
                                      </p:cBhvr>
                                    </p:animEffect>
                                    <p:anim calcmode="lin" valueType="num">
                                      <p:cBhvr>
                                        <p:cTn id="15" dur="1000" fill="hold"/>
                                        <p:tgtEl>
                                          <p:spTgt spid="826372"/>
                                        </p:tgtEl>
                                        <p:attrNameLst>
                                          <p:attrName>ppt_x</p:attrName>
                                        </p:attrNameLst>
                                      </p:cBhvr>
                                      <p:tavLst>
                                        <p:tav tm="0">
                                          <p:val>
                                            <p:strVal val="#ppt_x"/>
                                          </p:val>
                                        </p:tav>
                                        <p:tav tm="100000">
                                          <p:val>
                                            <p:strVal val="#ppt_x"/>
                                          </p:val>
                                        </p:tav>
                                      </p:tavLst>
                                    </p:anim>
                                    <p:anim calcmode="lin" valueType="num">
                                      <p:cBhvr>
                                        <p:cTn id="16" dur="1000" fill="hold"/>
                                        <p:tgtEl>
                                          <p:spTgt spid="82637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26373"/>
                                        </p:tgtEl>
                                        <p:attrNameLst>
                                          <p:attrName>style.visibility</p:attrName>
                                        </p:attrNameLst>
                                      </p:cBhvr>
                                      <p:to>
                                        <p:strVal val="visible"/>
                                      </p:to>
                                    </p:set>
                                    <p:animEffect transition="in" filter="fade">
                                      <p:cBhvr>
                                        <p:cTn id="19" dur="1000"/>
                                        <p:tgtEl>
                                          <p:spTgt spid="826373"/>
                                        </p:tgtEl>
                                      </p:cBhvr>
                                    </p:animEffect>
                                    <p:anim calcmode="lin" valueType="num">
                                      <p:cBhvr>
                                        <p:cTn id="20" dur="1000" fill="hold"/>
                                        <p:tgtEl>
                                          <p:spTgt spid="826373"/>
                                        </p:tgtEl>
                                        <p:attrNameLst>
                                          <p:attrName>ppt_x</p:attrName>
                                        </p:attrNameLst>
                                      </p:cBhvr>
                                      <p:tavLst>
                                        <p:tav tm="0">
                                          <p:val>
                                            <p:strVal val="#ppt_x"/>
                                          </p:val>
                                        </p:tav>
                                        <p:tav tm="100000">
                                          <p:val>
                                            <p:strVal val="#ppt_x"/>
                                          </p:val>
                                        </p:tav>
                                      </p:tavLst>
                                    </p:anim>
                                    <p:anim calcmode="lin" valueType="num">
                                      <p:cBhvr>
                                        <p:cTn id="21" dur="1000" fill="hold"/>
                                        <p:tgtEl>
                                          <p:spTgt spid="82637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26374"/>
                                        </p:tgtEl>
                                        <p:attrNameLst>
                                          <p:attrName>style.visibility</p:attrName>
                                        </p:attrNameLst>
                                      </p:cBhvr>
                                      <p:to>
                                        <p:strVal val="visible"/>
                                      </p:to>
                                    </p:set>
                                    <p:animEffect transition="in" filter="fade">
                                      <p:cBhvr>
                                        <p:cTn id="24" dur="1000"/>
                                        <p:tgtEl>
                                          <p:spTgt spid="826374"/>
                                        </p:tgtEl>
                                      </p:cBhvr>
                                    </p:animEffect>
                                    <p:anim calcmode="lin" valueType="num">
                                      <p:cBhvr>
                                        <p:cTn id="25" dur="1000" fill="hold"/>
                                        <p:tgtEl>
                                          <p:spTgt spid="826374"/>
                                        </p:tgtEl>
                                        <p:attrNameLst>
                                          <p:attrName>ppt_x</p:attrName>
                                        </p:attrNameLst>
                                      </p:cBhvr>
                                      <p:tavLst>
                                        <p:tav tm="0">
                                          <p:val>
                                            <p:strVal val="#ppt_x"/>
                                          </p:val>
                                        </p:tav>
                                        <p:tav tm="100000">
                                          <p:val>
                                            <p:strVal val="#ppt_x"/>
                                          </p:val>
                                        </p:tav>
                                      </p:tavLst>
                                    </p:anim>
                                    <p:anim calcmode="lin" valueType="num">
                                      <p:cBhvr>
                                        <p:cTn id="26" dur="1000" fill="hold"/>
                                        <p:tgtEl>
                                          <p:spTgt spid="82637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826375"/>
                                        </p:tgtEl>
                                        <p:attrNameLst>
                                          <p:attrName>style.visibility</p:attrName>
                                        </p:attrNameLst>
                                      </p:cBhvr>
                                      <p:to>
                                        <p:strVal val="visible"/>
                                      </p:to>
                                    </p:set>
                                    <p:animEffect transition="in" filter="fade">
                                      <p:cBhvr>
                                        <p:cTn id="29" dur="1000"/>
                                        <p:tgtEl>
                                          <p:spTgt spid="826375"/>
                                        </p:tgtEl>
                                      </p:cBhvr>
                                    </p:animEffect>
                                    <p:anim calcmode="lin" valueType="num">
                                      <p:cBhvr>
                                        <p:cTn id="30" dur="1000" fill="hold"/>
                                        <p:tgtEl>
                                          <p:spTgt spid="826375"/>
                                        </p:tgtEl>
                                        <p:attrNameLst>
                                          <p:attrName>ppt_x</p:attrName>
                                        </p:attrNameLst>
                                      </p:cBhvr>
                                      <p:tavLst>
                                        <p:tav tm="0">
                                          <p:val>
                                            <p:strVal val="#ppt_x"/>
                                          </p:val>
                                        </p:tav>
                                        <p:tav tm="100000">
                                          <p:val>
                                            <p:strVal val="#ppt_x"/>
                                          </p:val>
                                        </p:tav>
                                      </p:tavLst>
                                    </p:anim>
                                    <p:anim calcmode="lin" valueType="num">
                                      <p:cBhvr>
                                        <p:cTn id="31" dur="1000" fill="hold"/>
                                        <p:tgtEl>
                                          <p:spTgt spid="82637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26379"/>
                                        </p:tgtEl>
                                        <p:attrNameLst>
                                          <p:attrName>style.visibility</p:attrName>
                                        </p:attrNameLst>
                                      </p:cBhvr>
                                      <p:to>
                                        <p:strVal val="visible"/>
                                      </p:to>
                                    </p:set>
                                    <p:animEffect transition="in" filter="fade">
                                      <p:cBhvr>
                                        <p:cTn id="34" dur="1000"/>
                                        <p:tgtEl>
                                          <p:spTgt spid="826379"/>
                                        </p:tgtEl>
                                      </p:cBhvr>
                                    </p:animEffect>
                                    <p:anim calcmode="lin" valueType="num">
                                      <p:cBhvr>
                                        <p:cTn id="35" dur="1000" fill="hold"/>
                                        <p:tgtEl>
                                          <p:spTgt spid="826379"/>
                                        </p:tgtEl>
                                        <p:attrNameLst>
                                          <p:attrName>ppt_x</p:attrName>
                                        </p:attrNameLst>
                                      </p:cBhvr>
                                      <p:tavLst>
                                        <p:tav tm="0">
                                          <p:val>
                                            <p:strVal val="#ppt_x"/>
                                          </p:val>
                                        </p:tav>
                                        <p:tav tm="100000">
                                          <p:val>
                                            <p:strVal val="#ppt_x"/>
                                          </p:val>
                                        </p:tav>
                                      </p:tavLst>
                                    </p:anim>
                                    <p:anim calcmode="lin" valueType="num">
                                      <p:cBhvr>
                                        <p:cTn id="36" dur="1000" fill="hold"/>
                                        <p:tgtEl>
                                          <p:spTgt spid="82637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826380"/>
                                        </p:tgtEl>
                                        <p:attrNameLst>
                                          <p:attrName>style.visibility</p:attrName>
                                        </p:attrNameLst>
                                      </p:cBhvr>
                                      <p:to>
                                        <p:strVal val="visible"/>
                                      </p:to>
                                    </p:set>
                                    <p:animEffect transition="in" filter="fade">
                                      <p:cBhvr>
                                        <p:cTn id="39" dur="1000"/>
                                        <p:tgtEl>
                                          <p:spTgt spid="826380"/>
                                        </p:tgtEl>
                                      </p:cBhvr>
                                    </p:animEffect>
                                    <p:anim calcmode="lin" valueType="num">
                                      <p:cBhvr>
                                        <p:cTn id="40" dur="1000" fill="hold"/>
                                        <p:tgtEl>
                                          <p:spTgt spid="826380"/>
                                        </p:tgtEl>
                                        <p:attrNameLst>
                                          <p:attrName>ppt_x</p:attrName>
                                        </p:attrNameLst>
                                      </p:cBhvr>
                                      <p:tavLst>
                                        <p:tav tm="0">
                                          <p:val>
                                            <p:strVal val="#ppt_x"/>
                                          </p:val>
                                        </p:tav>
                                        <p:tav tm="100000">
                                          <p:val>
                                            <p:strVal val="#ppt_x"/>
                                          </p:val>
                                        </p:tav>
                                      </p:tavLst>
                                    </p:anim>
                                    <p:anim calcmode="lin" valueType="num">
                                      <p:cBhvr>
                                        <p:cTn id="41" dur="1000" fill="hold"/>
                                        <p:tgtEl>
                                          <p:spTgt spid="82638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26386"/>
                                        </p:tgtEl>
                                        <p:attrNameLst>
                                          <p:attrName>style.visibility</p:attrName>
                                        </p:attrNameLst>
                                      </p:cBhvr>
                                      <p:to>
                                        <p:strVal val="visible"/>
                                      </p:to>
                                    </p:set>
                                    <p:animEffect transition="in" filter="fade">
                                      <p:cBhvr>
                                        <p:cTn id="44" dur="1000"/>
                                        <p:tgtEl>
                                          <p:spTgt spid="826386"/>
                                        </p:tgtEl>
                                      </p:cBhvr>
                                    </p:animEffect>
                                    <p:anim calcmode="lin" valueType="num">
                                      <p:cBhvr>
                                        <p:cTn id="45" dur="1000" fill="hold"/>
                                        <p:tgtEl>
                                          <p:spTgt spid="826386"/>
                                        </p:tgtEl>
                                        <p:attrNameLst>
                                          <p:attrName>ppt_x</p:attrName>
                                        </p:attrNameLst>
                                      </p:cBhvr>
                                      <p:tavLst>
                                        <p:tav tm="0">
                                          <p:val>
                                            <p:strVal val="#ppt_x"/>
                                          </p:val>
                                        </p:tav>
                                        <p:tav tm="100000">
                                          <p:val>
                                            <p:strVal val="#ppt_x"/>
                                          </p:val>
                                        </p:tav>
                                      </p:tavLst>
                                    </p:anim>
                                    <p:anim calcmode="lin" valueType="num">
                                      <p:cBhvr>
                                        <p:cTn id="46" dur="1000" fill="hold"/>
                                        <p:tgtEl>
                                          <p:spTgt spid="82638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826387"/>
                                        </p:tgtEl>
                                        <p:attrNameLst>
                                          <p:attrName>style.visibility</p:attrName>
                                        </p:attrNameLst>
                                      </p:cBhvr>
                                      <p:to>
                                        <p:strVal val="visible"/>
                                      </p:to>
                                    </p:set>
                                    <p:animEffect transition="in" filter="fade">
                                      <p:cBhvr>
                                        <p:cTn id="49" dur="1000"/>
                                        <p:tgtEl>
                                          <p:spTgt spid="826387"/>
                                        </p:tgtEl>
                                      </p:cBhvr>
                                    </p:animEffect>
                                    <p:anim calcmode="lin" valueType="num">
                                      <p:cBhvr>
                                        <p:cTn id="50" dur="1000" fill="hold"/>
                                        <p:tgtEl>
                                          <p:spTgt spid="826387"/>
                                        </p:tgtEl>
                                        <p:attrNameLst>
                                          <p:attrName>ppt_x</p:attrName>
                                        </p:attrNameLst>
                                      </p:cBhvr>
                                      <p:tavLst>
                                        <p:tav tm="0">
                                          <p:val>
                                            <p:strVal val="#ppt_x"/>
                                          </p:val>
                                        </p:tav>
                                        <p:tav tm="100000">
                                          <p:val>
                                            <p:strVal val="#ppt_x"/>
                                          </p:val>
                                        </p:tav>
                                      </p:tavLst>
                                    </p:anim>
                                    <p:anim calcmode="lin" valueType="num">
                                      <p:cBhvr>
                                        <p:cTn id="51" dur="1000" fill="hold"/>
                                        <p:tgtEl>
                                          <p:spTgt spid="82638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826388"/>
                                        </p:tgtEl>
                                        <p:attrNameLst>
                                          <p:attrName>style.visibility</p:attrName>
                                        </p:attrNameLst>
                                      </p:cBhvr>
                                      <p:to>
                                        <p:strVal val="visible"/>
                                      </p:to>
                                    </p:set>
                                    <p:animEffect transition="in" filter="fade">
                                      <p:cBhvr>
                                        <p:cTn id="54" dur="1000"/>
                                        <p:tgtEl>
                                          <p:spTgt spid="826388"/>
                                        </p:tgtEl>
                                      </p:cBhvr>
                                    </p:animEffect>
                                    <p:anim calcmode="lin" valueType="num">
                                      <p:cBhvr>
                                        <p:cTn id="55" dur="1000" fill="hold"/>
                                        <p:tgtEl>
                                          <p:spTgt spid="826388"/>
                                        </p:tgtEl>
                                        <p:attrNameLst>
                                          <p:attrName>ppt_x</p:attrName>
                                        </p:attrNameLst>
                                      </p:cBhvr>
                                      <p:tavLst>
                                        <p:tav tm="0">
                                          <p:val>
                                            <p:strVal val="#ppt_x"/>
                                          </p:val>
                                        </p:tav>
                                        <p:tav tm="100000">
                                          <p:val>
                                            <p:strVal val="#ppt_x"/>
                                          </p:val>
                                        </p:tav>
                                      </p:tavLst>
                                    </p:anim>
                                    <p:anim calcmode="lin" valueType="num">
                                      <p:cBhvr>
                                        <p:cTn id="56" dur="1000" fill="hold"/>
                                        <p:tgtEl>
                                          <p:spTgt spid="826388"/>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826389"/>
                                        </p:tgtEl>
                                        <p:attrNameLst>
                                          <p:attrName>style.visibility</p:attrName>
                                        </p:attrNameLst>
                                      </p:cBhvr>
                                      <p:to>
                                        <p:strVal val="visible"/>
                                      </p:to>
                                    </p:set>
                                    <p:animEffect transition="in" filter="fade">
                                      <p:cBhvr>
                                        <p:cTn id="59" dur="1000"/>
                                        <p:tgtEl>
                                          <p:spTgt spid="826389"/>
                                        </p:tgtEl>
                                      </p:cBhvr>
                                    </p:animEffect>
                                    <p:anim calcmode="lin" valueType="num">
                                      <p:cBhvr>
                                        <p:cTn id="60" dur="1000" fill="hold"/>
                                        <p:tgtEl>
                                          <p:spTgt spid="826389"/>
                                        </p:tgtEl>
                                        <p:attrNameLst>
                                          <p:attrName>ppt_x</p:attrName>
                                        </p:attrNameLst>
                                      </p:cBhvr>
                                      <p:tavLst>
                                        <p:tav tm="0">
                                          <p:val>
                                            <p:strVal val="#ppt_x"/>
                                          </p:val>
                                        </p:tav>
                                        <p:tav tm="100000">
                                          <p:val>
                                            <p:strVal val="#ppt_x"/>
                                          </p:val>
                                        </p:tav>
                                      </p:tavLst>
                                    </p:anim>
                                    <p:anim calcmode="lin" valueType="num">
                                      <p:cBhvr>
                                        <p:cTn id="61" dur="1000" fill="hold"/>
                                        <p:tgtEl>
                                          <p:spTgt spid="826389"/>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826390"/>
                                        </p:tgtEl>
                                        <p:attrNameLst>
                                          <p:attrName>style.visibility</p:attrName>
                                        </p:attrNameLst>
                                      </p:cBhvr>
                                      <p:to>
                                        <p:strVal val="visible"/>
                                      </p:to>
                                    </p:set>
                                    <p:animEffect transition="in" filter="fade">
                                      <p:cBhvr>
                                        <p:cTn id="64" dur="1000"/>
                                        <p:tgtEl>
                                          <p:spTgt spid="826390"/>
                                        </p:tgtEl>
                                      </p:cBhvr>
                                    </p:animEffect>
                                    <p:anim calcmode="lin" valueType="num">
                                      <p:cBhvr>
                                        <p:cTn id="65" dur="1000" fill="hold"/>
                                        <p:tgtEl>
                                          <p:spTgt spid="826390"/>
                                        </p:tgtEl>
                                        <p:attrNameLst>
                                          <p:attrName>ppt_x</p:attrName>
                                        </p:attrNameLst>
                                      </p:cBhvr>
                                      <p:tavLst>
                                        <p:tav tm="0">
                                          <p:val>
                                            <p:strVal val="#ppt_x"/>
                                          </p:val>
                                        </p:tav>
                                        <p:tav tm="100000">
                                          <p:val>
                                            <p:strVal val="#ppt_x"/>
                                          </p:val>
                                        </p:tav>
                                      </p:tavLst>
                                    </p:anim>
                                    <p:anim calcmode="lin" valueType="num">
                                      <p:cBhvr>
                                        <p:cTn id="66" dur="1000" fill="hold"/>
                                        <p:tgtEl>
                                          <p:spTgt spid="826390"/>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826393"/>
                                        </p:tgtEl>
                                        <p:attrNameLst>
                                          <p:attrName>style.visibility</p:attrName>
                                        </p:attrNameLst>
                                      </p:cBhvr>
                                      <p:to>
                                        <p:strVal val="visible"/>
                                      </p:to>
                                    </p:set>
                                    <p:animEffect transition="in" filter="fade">
                                      <p:cBhvr>
                                        <p:cTn id="69" dur="1000"/>
                                        <p:tgtEl>
                                          <p:spTgt spid="826393"/>
                                        </p:tgtEl>
                                      </p:cBhvr>
                                    </p:animEffect>
                                    <p:anim calcmode="lin" valueType="num">
                                      <p:cBhvr>
                                        <p:cTn id="70" dur="1000" fill="hold"/>
                                        <p:tgtEl>
                                          <p:spTgt spid="826393"/>
                                        </p:tgtEl>
                                        <p:attrNameLst>
                                          <p:attrName>ppt_x</p:attrName>
                                        </p:attrNameLst>
                                      </p:cBhvr>
                                      <p:tavLst>
                                        <p:tav tm="0">
                                          <p:val>
                                            <p:strVal val="#ppt_x"/>
                                          </p:val>
                                        </p:tav>
                                        <p:tav tm="100000">
                                          <p:val>
                                            <p:strVal val="#ppt_x"/>
                                          </p:val>
                                        </p:tav>
                                      </p:tavLst>
                                    </p:anim>
                                    <p:anim calcmode="lin" valueType="num">
                                      <p:cBhvr>
                                        <p:cTn id="71" dur="1000" fill="hold"/>
                                        <p:tgtEl>
                                          <p:spTgt spid="826393"/>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826394"/>
                                        </p:tgtEl>
                                        <p:attrNameLst>
                                          <p:attrName>style.visibility</p:attrName>
                                        </p:attrNameLst>
                                      </p:cBhvr>
                                      <p:to>
                                        <p:strVal val="visible"/>
                                      </p:to>
                                    </p:set>
                                    <p:animEffect transition="in" filter="fade">
                                      <p:cBhvr>
                                        <p:cTn id="74" dur="1000"/>
                                        <p:tgtEl>
                                          <p:spTgt spid="826394"/>
                                        </p:tgtEl>
                                      </p:cBhvr>
                                    </p:animEffect>
                                    <p:anim calcmode="lin" valueType="num">
                                      <p:cBhvr>
                                        <p:cTn id="75" dur="1000" fill="hold"/>
                                        <p:tgtEl>
                                          <p:spTgt spid="826394"/>
                                        </p:tgtEl>
                                        <p:attrNameLst>
                                          <p:attrName>ppt_x</p:attrName>
                                        </p:attrNameLst>
                                      </p:cBhvr>
                                      <p:tavLst>
                                        <p:tav tm="0">
                                          <p:val>
                                            <p:strVal val="#ppt_x"/>
                                          </p:val>
                                        </p:tav>
                                        <p:tav tm="100000">
                                          <p:val>
                                            <p:strVal val="#ppt_x"/>
                                          </p:val>
                                        </p:tav>
                                      </p:tavLst>
                                    </p:anim>
                                    <p:anim calcmode="lin" valueType="num">
                                      <p:cBhvr>
                                        <p:cTn id="76" dur="1000" fill="hold"/>
                                        <p:tgtEl>
                                          <p:spTgt spid="8263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386" grpId="0"/>
      <p:bldP spid="826387" grpId="0"/>
      <p:bldP spid="826388" grpId="0"/>
      <p:bldP spid="826389" grpId="0"/>
      <p:bldP spid="826390"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文本占位符 103426"/>
          <p:cNvSpPr>
            <a:spLocks noGrp="1"/>
          </p:cNvSpPr>
          <p:nvPr>
            <p:ph idx="1"/>
          </p:nvPr>
        </p:nvSpPr>
        <p:spPr>
          <a:xfrm>
            <a:off x="344170" y="1970690"/>
            <a:ext cx="10184130" cy="5241475"/>
          </a:xfrm>
        </p:spPr>
        <p:txBody>
          <a:bodyPr/>
          <a:lstStyle/>
          <a:p>
            <a:pPr marL="0" indent="0">
              <a:buNone/>
            </a:pPr>
            <a:r>
              <a:rPr lang="zh-CN" altLang="en-US" sz="3200" noProof="1">
                <a:latin typeface="Times New Roman" panose="02020603050405020304" pitchFamily="18" charset="0"/>
                <a:cs typeface="Times New Roman" panose="02020603050405020304" pitchFamily="18" charset="0"/>
              </a:rPr>
              <a:t>比例缩放所产生的图像中有可能在原图中找不到相应的像素点</a:t>
            </a:r>
            <a:r>
              <a:rPr lang="en-US" altLang="zh-CN" sz="3200" noProof="1">
                <a:latin typeface="Times New Roman" panose="02020603050405020304" pitchFamily="18" charset="0"/>
                <a:cs typeface="Times New Roman" panose="02020603050405020304" pitchFamily="18" charset="0"/>
              </a:rPr>
              <a:t>,</a:t>
            </a:r>
            <a:r>
              <a:rPr lang="zh-CN" altLang="en-US" sz="3200" noProof="1">
                <a:latin typeface="Times New Roman" panose="02020603050405020304" pitchFamily="18" charset="0"/>
                <a:cs typeface="Times New Roman" panose="02020603050405020304" pitchFamily="18" charset="0"/>
              </a:rPr>
              <a:t>普遍处理方法是找与之最临近的点 。即利用邻域的像素来估计新的像素值 的处理方法就是</a:t>
            </a:r>
            <a:r>
              <a:rPr lang="zh-CN" altLang="en-US" sz="3200" b="1" noProof="1">
                <a:solidFill>
                  <a:srgbClr val="FF0000"/>
                </a:solidFill>
                <a:latin typeface="Times New Roman" panose="02020603050405020304" pitchFamily="18" charset="0"/>
                <a:cs typeface="Times New Roman" panose="02020603050405020304" pitchFamily="18" charset="0"/>
              </a:rPr>
              <a:t>插值算法</a:t>
            </a:r>
            <a:r>
              <a:rPr lang="zh-CN" altLang="en-US" sz="3200" noProof="1">
                <a:latin typeface="Times New Roman" panose="02020603050405020304" pitchFamily="18" charset="0"/>
                <a:cs typeface="Times New Roman" panose="02020603050405020304" pitchFamily="18" charset="0"/>
              </a:rPr>
              <a:t> </a:t>
            </a:r>
          </a:p>
          <a:p>
            <a:pPr marL="0" indent="0">
              <a:buNone/>
            </a:pPr>
            <a:r>
              <a:rPr lang="zh-CN" altLang="en-US" sz="3200" noProof="1">
                <a:latin typeface="Times New Roman" panose="02020603050405020304" pitchFamily="18" charset="0"/>
                <a:cs typeface="Times New Roman" panose="02020603050405020304" pitchFamily="18" charset="0"/>
              </a:rPr>
              <a:t>常用的插值算法有 </a:t>
            </a:r>
          </a:p>
          <a:p>
            <a:pPr lvl="1">
              <a:buClr>
                <a:schemeClr val="tx1"/>
              </a:buClr>
            </a:pPr>
            <a:r>
              <a:rPr lang="zh-CN" altLang="en-US" sz="2800" noProof="1">
                <a:latin typeface="Times New Roman" panose="02020603050405020304" pitchFamily="18" charset="0"/>
                <a:cs typeface="Times New Roman" panose="02020603050405020304" pitchFamily="18" charset="0"/>
              </a:rPr>
              <a:t>最邻近插值(</a:t>
            </a:r>
            <a:r>
              <a:rPr lang="en-US" altLang="zh-CN" sz="2800" noProof="1">
                <a:latin typeface="Times New Roman" panose="02020603050405020304" pitchFamily="18" charset="0"/>
                <a:cs typeface="Times New Roman" panose="02020603050405020304" pitchFamily="18" charset="0"/>
              </a:rPr>
              <a:t>Nearest Neighbour Interpolation</a:t>
            </a:r>
            <a:r>
              <a:rPr lang="zh-CN" altLang="en-US" sz="2800" noProof="1">
                <a:latin typeface="Times New Roman" panose="02020603050405020304" pitchFamily="18" charset="0"/>
                <a:cs typeface="Times New Roman" panose="02020603050405020304" pitchFamily="18" charset="0"/>
              </a:rPr>
              <a:t>)</a:t>
            </a:r>
          </a:p>
          <a:p>
            <a:pPr lvl="1">
              <a:buClr>
                <a:schemeClr val="tx1"/>
              </a:buClr>
            </a:pPr>
            <a:r>
              <a:rPr lang="zh-CN" altLang="en-US" sz="2800" noProof="1">
                <a:latin typeface="Times New Roman" panose="02020603050405020304" pitchFamily="18" charset="0"/>
                <a:cs typeface="Times New Roman" panose="02020603050405020304" pitchFamily="18" charset="0"/>
              </a:rPr>
              <a:t>线形插值</a:t>
            </a:r>
            <a:r>
              <a:rPr lang="en-US" altLang="zh-CN" sz="2800" noProof="1">
                <a:latin typeface="Times New Roman" panose="02020603050405020304" pitchFamily="18" charset="0"/>
                <a:cs typeface="Times New Roman" panose="02020603050405020304" pitchFamily="18" charset="0"/>
              </a:rPr>
              <a:t>(Linear Interpolation)</a:t>
            </a:r>
          </a:p>
          <a:p>
            <a:pPr lvl="1">
              <a:buClr>
                <a:schemeClr val="tx1"/>
              </a:buClr>
            </a:pPr>
            <a:r>
              <a:rPr lang="zh-CN" altLang="en-US" sz="2800" noProof="1">
                <a:latin typeface="Times New Roman" panose="02020603050405020304" pitchFamily="18" charset="0"/>
                <a:cs typeface="Times New Roman" panose="02020603050405020304" pitchFamily="18" charset="0"/>
              </a:rPr>
              <a:t>双线形插值(</a:t>
            </a:r>
            <a:r>
              <a:rPr lang="en-US" altLang="zh-CN" sz="2800" noProof="1">
                <a:latin typeface="Times New Roman" panose="02020603050405020304" pitchFamily="18" charset="0"/>
                <a:cs typeface="Times New Roman" panose="02020603050405020304" pitchFamily="18" charset="0"/>
              </a:rPr>
              <a:t>Bilinear Intrepolation)</a:t>
            </a:r>
            <a:endParaRPr lang="zh-CN" altLang="en-US" sz="2800" noProof="1">
              <a:latin typeface="Times New Roman" panose="02020603050405020304" pitchFamily="18" charset="0"/>
              <a:cs typeface="Times New Roman" panose="02020603050405020304" pitchFamily="18" charset="0"/>
            </a:endParaRPr>
          </a:p>
          <a:p>
            <a:pPr lvl="1">
              <a:buClr>
                <a:schemeClr val="tx1"/>
              </a:buClr>
            </a:pPr>
            <a:r>
              <a:rPr lang="zh-CN" altLang="en-US" sz="2800" noProof="1">
                <a:latin typeface="Times New Roman" panose="02020603050405020304" pitchFamily="18" charset="0"/>
                <a:cs typeface="Times New Roman" panose="02020603050405020304" pitchFamily="18" charset="0"/>
              </a:rPr>
              <a:t>曲线插值(</a:t>
            </a:r>
            <a:r>
              <a:rPr lang="en-US" altLang="zh-CN" sz="2800" noProof="1">
                <a:latin typeface="Times New Roman" panose="02020603050405020304" pitchFamily="18" charset="0"/>
                <a:cs typeface="Times New Roman" panose="02020603050405020304" pitchFamily="18" charset="0"/>
              </a:rPr>
              <a:t>Curvilinear Interpolation)</a:t>
            </a:r>
            <a:r>
              <a:rPr lang="zh-CN" altLang="en-US" sz="2800" noProof="1">
                <a:latin typeface="Times New Roman" panose="02020603050405020304" pitchFamily="18" charset="0"/>
                <a:cs typeface="Times New Roman" panose="02020603050405020304" pitchFamily="18" charset="0"/>
              </a:rPr>
              <a:t>  </a:t>
            </a:r>
          </a:p>
        </p:txBody>
      </p:sp>
      <p:sp>
        <p:nvSpPr>
          <p:cNvPr id="3"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4" name="文本框 3"/>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7957182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08545"/>
          <p:cNvSpPr>
            <a:spLocks noGrp="1" noChangeArrowheads="1"/>
          </p:cNvSpPr>
          <p:nvPr>
            <p:ph type="title"/>
          </p:nvPr>
        </p:nvSpPr>
        <p:spPr>
          <a:xfrm>
            <a:off x="393700" y="1800225"/>
            <a:ext cx="7805455" cy="772041"/>
          </a:xfrm>
        </p:spPr>
        <p:txBody>
          <a:bodyPr/>
          <a:lstStyle/>
          <a:p>
            <a:pPr algn="l"/>
            <a:r>
              <a:rPr lang="en-US" altLang="zh-CN" sz="3000" b="1">
                <a:latin typeface="Times New Roman" panose="02020603050405020304" pitchFamily="18" charset="0"/>
                <a:ea typeface="+mn-ea"/>
                <a:cs typeface="Times New Roman" panose="02020603050405020304" pitchFamily="18" charset="0"/>
              </a:rPr>
              <a:t>1)</a:t>
            </a:r>
            <a:r>
              <a:rPr lang="zh-CN" altLang="en-US" sz="3000" b="1">
                <a:latin typeface="Times New Roman" panose="02020603050405020304" pitchFamily="18" charset="0"/>
                <a:ea typeface="+mn-ea"/>
                <a:cs typeface="Times New Roman" panose="02020603050405020304" pitchFamily="18" charset="0"/>
              </a:rPr>
              <a:t>最临近插值</a:t>
            </a:r>
          </a:p>
        </p:txBody>
      </p:sp>
      <p:sp>
        <p:nvSpPr>
          <p:cNvPr id="48130" name="文本占位符 108546"/>
          <p:cNvSpPr>
            <a:spLocks noGrp="1"/>
          </p:cNvSpPr>
          <p:nvPr>
            <p:ph idx="1"/>
          </p:nvPr>
        </p:nvSpPr>
        <p:spPr>
          <a:xfrm>
            <a:off x="393700" y="2555266"/>
            <a:ext cx="10210800" cy="4525456"/>
          </a:xfrm>
        </p:spPr>
        <p:txBody>
          <a:bodyPr/>
          <a:lstStyle/>
          <a:p>
            <a:pPr marL="0" indent="0">
              <a:lnSpc>
                <a:spcPct val="120000"/>
              </a:lnSpc>
              <a:spcBef>
                <a:spcPts val="0"/>
              </a:spcBef>
              <a:buNone/>
            </a:pPr>
            <a:r>
              <a:rPr lang="zh-CN" altLang="en-US" sz="2647" noProof="1">
                <a:latin typeface="Times New Roman" panose="02020603050405020304" pitchFamily="18" charset="0"/>
                <a:cs typeface="Times New Roman" panose="02020603050405020304" pitchFamily="18" charset="0"/>
              </a:rPr>
              <a:t>图像变换后找不到相应的像素点时，直接赋值为和它最相近的像素值的插值算法。</a:t>
            </a:r>
          </a:p>
          <a:p>
            <a:pPr marL="0" indent="0">
              <a:lnSpc>
                <a:spcPct val="120000"/>
              </a:lnSpc>
              <a:spcBef>
                <a:spcPts val="0"/>
              </a:spcBef>
              <a:buNone/>
            </a:pPr>
            <a:endParaRPr lang="zh-CN" altLang="en-US" sz="882" noProof="1">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zh-CN" altLang="en-US" sz="2647" noProof="1" smtClean="0">
                <a:latin typeface="Times New Roman" panose="02020603050405020304" pitchFamily="18" charset="0"/>
                <a:cs typeface="Times New Roman" panose="02020603050405020304" pitchFamily="18" charset="0"/>
              </a:rPr>
              <a:t>在</a:t>
            </a:r>
            <a:r>
              <a:rPr lang="zh-CN" altLang="en-US" sz="2647" noProof="1">
                <a:latin typeface="Times New Roman" panose="02020603050405020304" pitchFamily="18" charset="0"/>
                <a:cs typeface="Times New Roman" panose="02020603050405020304" pitchFamily="18" charset="0"/>
              </a:rPr>
              <a:t>图像的缩放中，将一幅</a:t>
            </a:r>
            <a:r>
              <a:rPr lang="en-US" altLang="zh-CN" sz="2647" noProof="1">
                <a:latin typeface="Times New Roman" panose="02020603050405020304" pitchFamily="18" charset="0"/>
                <a:cs typeface="Times New Roman" panose="02020603050405020304" pitchFamily="18" charset="0"/>
              </a:rPr>
              <a:t>6×6</a:t>
            </a:r>
            <a:r>
              <a:rPr lang="zh-CN" altLang="en-US" sz="2647" noProof="1">
                <a:latin typeface="Times New Roman" panose="02020603050405020304" pitchFamily="18" charset="0"/>
                <a:cs typeface="Times New Roman" panose="02020603050405020304" pitchFamily="18" charset="0"/>
              </a:rPr>
              <a:t>的图像按比例缩小，</a:t>
            </a:r>
            <a:r>
              <a:rPr lang="en-US" altLang="zh-CN" sz="2647" i="1" noProof="1">
                <a:latin typeface="Times New Roman" panose="02020603050405020304" pitchFamily="18" charset="0"/>
                <a:cs typeface="Times New Roman" panose="02020603050405020304" pitchFamily="18" charset="0"/>
              </a:rPr>
              <a:t>f</a:t>
            </a:r>
            <a:r>
              <a:rPr lang="en-US" altLang="zh-CN" sz="2647" i="1" baseline="-25000" noProof="1">
                <a:latin typeface="Times New Roman" panose="02020603050405020304" pitchFamily="18" charset="0"/>
                <a:cs typeface="Times New Roman" panose="02020603050405020304" pitchFamily="18" charset="0"/>
              </a:rPr>
              <a:t>x</a:t>
            </a:r>
            <a:r>
              <a:rPr lang="zh-CN" altLang="en-US" sz="2647" noProof="1">
                <a:latin typeface="Times New Roman" panose="02020603050405020304" pitchFamily="18" charset="0"/>
                <a:cs typeface="Times New Roman" panose="02020603050405020304" pitchFamily="18" charset="0"/>
              </a:rPr>
              <a:t>＝</a:t>
            </a:r>
            <a:r>
              <a:rPr lang="en-US" altLang="zh-CN" sz="2647" i="1" noProof="1">
                <a:latin typeface="Times New Roman" panose="02020603050405020304" pitchFamily="18" charset="0"/>
                <a:cs typeface="Times New Roman" panose="02020603050405020304" pitchFamily="18" charset="0"/>
              </a:rPr>
              <a:t>f</a:t>
            </a:r>
            <a:r>
              <a:rPr lang="en-US" altLang="zh-CN" sz="2647" i="1" baseline="-25000" noProof="1">
                <a:latin typeface="Times New Roman" panose="02020603050405020304" pitchFamily="18" charset="0"/>
                <a:cs typeface="Times New Roman" panose="02020603050405020304" pitchFamily="18" charset="0"/>
              </a:rPr>
              <a:t>y</a:t>
            </a:r>
            <a:r>
              <a:rPr lang="zh-CN" altLang="en-US" sz="2647" noProof="1">
                <a:latin typeface="Times New Roman" panose="02020603050405020304" pitchFamily="18" charset="0"/>
                <a:cs typeface="Times New Roman" panose="02020603050405020304" pitchFamily="18" charset="0"/>
              </a:rPr>
              <a:t>＝</a:t>
            </a:r>
            <a:r>
              <a:rPr lang="en-US" altLang="zh-CN" sz="2647" noProof="1">
                <a:latin typeface="Times New Roman" panose="02020603050405020304" pitchFamily="18" charset="0"/>
                <a:cs typeface="Times New Roman" panose="02020603050405020304" pitchFamily="18" charset="0"/>
              </a:rPr>
              <a:t>1/2,</a:t>
            </a:r>
            <a:r>
              <a:rPr lang="zh-CN" altLang="en-US" sz="2647" noProof="1">
                <a:latin typeface="Times New Roman" panose="02020603050405020304" pitchFamily="18" charset="0"/>
                <a:cs typeface="Times New Roman" panose="02020603050405020304" pitchFamily="18" charset="0"/>
              </a:rPr>
              <a:t>图像的长和宽均缩小到原来的一半，成为一幅</a:t>
            </a:r>
            <a:r>
              <a:rPr lang="en-US" altLang="zh-CN" sz="2647" noProof="1">
                <a:latin typeface="Times New Roman" panose="02020603050405020304" pitchFamily="18" charset="0"/>
                <a:cs typeface="Times New Roman" panose="02020603050405020304" pitchFamily="18" charset="0"/>
              </a:rPr>
              <a:t>3×3</a:t>
            </a:r>
            <a:r>
              <a:rPr lang="zh-CN" altLang="en-US" sz="2647" noProof="1">
                <a:latin typeface="Times New Roman" panose="02020603050405020304" pitchFamily="18" charset="0"/>
                <a:cs typeface="Times New Roman" panose="02020603050405020304" pitchFamily="18" charset="0"/>
              </a:rPr>
              <a:t>的图像。</a:t>
            </a:r>
          </a:p>
          <a:p>
            <a:pPr marL="24510" indent="-24510">
              <a:lnSpc>
                <a:spcPct val="120000"/>
              </a:lnSpc>
              <a:spcBef>
                <a:spcPts val="0"/>
              </a:spcBef>
              <a:buNone/>
            </a:pPr>
            <a:r>
              <a:rPr lang="zh-CN" altLang="en-US" sz="2647" noProof="1">
                <a:latin typeface="Times New Roman" panose="02020603050405020304" pitchFamily="18" charset="0"/>
                <a:cs typeface="Times New Roman" panose="02020603050405020304" pitchFamily="18" charset="0"/>
              </a:rPr>
              <a:t>原图像的像素从</a:t>
            </a:r>
            <a:r>
              <a:rPr lang="en-US" altLang="zh-CN" sz="2647" noProof="1">
                <a:latin typeface="Times New Roman" panose="02020603050405020304" pitchFamily="18" charset="0"/>
                <a:cs typeface="Times New Roman" panose="02020603050405020304" pitchFamily="18" charset="0"/>
              </a:rPr>
              <a:t>(0,0)</a:t>
            </a:r>
            <a:r>
              <a:rPr lang="zh-CN" altLang="en-US" sz="2647" noProof="1">
                <a:latin typeface="Times New Roman" panose="02020603050405020304" pitchFamily="18" charset="0"/>
                <a:cs typeface="Times New Roman" panose="02020603050405020304" pitchFamily="18" charset="0"/>
              </a:rPr>
              <a:t>到</a:t>
            </a:r>
            <a:r>
              <a:rPr lang="en-US" altLang="zh-CN" sz="2647" noProof="1">
                <a:latin typeface="Times New Roman" panose="02020603050405020304" pitchFamily="18" charset="0"/>
                <a:cs typeface="Times New Roman" panose="02020603050405020304" pitchFamily="18" charset="0"/>
              </a:rPr>
              <a:t>(5,5)</a:t>
            </a:r>
            <a:r>
              <a:rPr lang="zh-CN" altLang="en-US" sz="2647" noProof="1">
                <a:latin typeface="Times New Roman" panose="02020603050405020304" pitchFamily="18" charset="0"/>
                <a:cs typeface="Times New Roman" panose="02020603050405020304" pitchFamily="18" charset="0"/>
              </a:rPr>
              <a:t>，新图像的像素从</a:t>
            </a:r>
            <a:r>
              <a:rPr lang="en-US" altLang="zh-CN" sz="2647" noProof="1">
                <a:latin typeface="Times New Roman" panose="02020603050405020304" pitchFamily="18" charset="0"/>
                <a:cs typeface="Times New Roman" panose="02020603050405020304" pitchFamily="18" charset="0"/>
              </a:rPr>
              <a:t>(0,0)</a:t>
            </a:r>
            <a:r>
              <a:rPr lang="zh-CN" altLang="en-US" sz="2647" noProof="1">
                <a:latin typeface="Times New Roman" panose="02020603050405020304" pitchFamily="18" charset="0"/>
                <a:cs typeface="Times New Roman" panose="02020603050405020304" pitchFamily="18" charset="0"/>
              </a:rPr>
              <a:t>到</a:t>
            </a:r>
            <a:r>
              <a:rPr lang="en-US" altLang="zh-CN" sz="2647" noProof="1">
                <a:latin typeface="Times New Roman" panose="02020603050405020304" pitchFamily="18" charset="0"/>
                <a:cs typeface="Times New Roman" panose="02020603050405020304" pitchFamily="18" charset="0"/>
              </a:rPr>
              <a:t>(2,2)</a:t>
            </a:r>
            <a:r>
              <a:rPr lang="zh-CN" altLang="en-US" sz="2647" noProof="1">
                <a:latin typeface="Times New Roman" panose="02020603050405020304" pitchFamily="18" charset="0"/>
                <a:cs typeface="Times New Roman" panose="02020603050405020304" pitchFamily="18" charset="0"/>
              </a:rPr>
              <a:t>。如下图：</a:t>
            </a:r>
          </a:p>
        </p:txBody>
      </p:sp>
      <p:sp>
        <p:nvSpPr>
          <p:cNvPr id="4"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5" name="文本框 4"/>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74069809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29" name="组合 109573"/>
          <p:cNvGrpSpPr>
            <a:grpSpLocks/>
          </p:cNvGrpSpPr>
          <p:nvPr/>
        </p:nvGrpSpPr>
        <p:grpSpPr bwMode="auto">
          <a:xfrm>
            <a:off x="6337300" y="2413218"/>
            <a:ext cx="2459677" cy="2745643"/>
            <a:chOff x="657" y="845"/>
            <a:chExt cx="1771" cy="1774"/>
          </a:xfrm>
        </p:grpSpPr>
        <p:graphicFrame>
          <p:nvGraphicFramePr>
            <p:cNvPr id="22530" name="对象 109571"/>
            <p:cNvGraphicFramePr>
              <a:graphicFrameLocks/>
            </p:cNvGraphicFramePr>
            <p:nvPr/>
          </p:nvGraphicFramePr>
          <p:xfrm>
            <a:off x="657" y="845"/>
            <a:ext cx="1771" cy="1442"/>
          </p:xfrm>
          <a:graphic>
            <a:graphicData uri="http://schemas.openxmlformats.org/presentationml/2006/ole">
              <mc:AlternateContent xmlns:mc="http://schemas.openxmlformats.org/markup-compatibility/2006">
                <mc:Choice xmlns:v="urn:schemas-microsoft-com:vml" Requires="v">
                  <p:oleObj spid="_x0000_s13428" r:id="rId3" imgW="1590897" imgH="1295238" progId="Paint.Picture">
                    <p:embed/>
                  </p:oleObj>
                </mc:Choice>
                <mc:Fallback>
                  <p:oleObj r:id="rId3" imgW="1590897" imgH="1295238" progId="Paint.Picture">
                    <p:embed/>
                    <p:pic>
                      <p:nvPicPr>
                        <p:cNvPr id="22530" name="对象 10957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 y="845"/>
                          <a:ext cx="1771" cy="1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2531" name="文本框 109572"/>
            <p:cNvSpPr txBox="1">
              <a:spLocks noChangeArrowheads="1"/>
            </p:cNvSpPr>
            <p:nvPr/>
          </p:nvSpPr>
          <p:spPr bwMode="auto">
            <a:xfrm>
              <a:off x="884" y="2296"/>
              <a:ext cx="131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647"/>
                <a:t>  </a:t>
              </a:r>
              <a:r>
                <a:rPr lang="en-US" altLang="zh-CN" sz="1985"/>
                <a:t>6×6</a:t>
              </a:r>
              <a:r>
                <a:rPr lang="zh-CN" altLang="en-US" sz="1985"/>
                <a:t>的原图 </a:t>
              </a:r>
              <a:r>
                <a:rPr lang="en-US" altLang="zh-CN" sz="1985" i="1"/>
                <a:t>f</a:t>
              </a:r>
            </a:p>
          </p:txBody>
        </p:sp>
      </p:grpSp>
      <p:grpSp>
        <p:nvGrpSpPr>
          <p:cNvPr id="22532" name="组合 109584"/>
          <p:cNvGrpSpPr>
            <a:grpSpLocks/>
          </p:cNvGrpSpPr>
          <p:nvPr/>
        </p:nvGrpSpPr>
        <p:grpSpPr bwMode="auto">
          <a:xfrm>
            <a:off x="698500" y="4926141"/>
            <a:ext cx="6400412" cy="2205170"/>
            <a:chOff x="1111" y="2568"/>
            <a:chExt cx="3130" cy="1589"/>
          </a:xfrm>
        </p:grpSpPr>
        <p:grpSp>
          <p:nvGrpSpPr>
            <p:cNvPr id="22533" name="组合 109582"/>
            <p:cNvGrpSpPr>
              <a:grpSpLocks/>
            </p:cNvGrpSpPr>
            <p:nvPr/>
          </p:nvGrpSpPr>
          <p:grpSpPr bwMode="auto">
            <a:xfrm>
              <a:off x="1111" y="2568"/>
              <a:ext cx="3130" cy="1068"/>
              <a:chOff x="1111" y="2568"/>
              <a:chExt cx="3130" cy="1068"/>
            </a:xfrm>
          </p:grpSpPr>
          <p:sp>
            <p:nvSpPr>
              <p:cNvPr id="22534" name="文本框 109578"/>
              <p:cNvSpPr txBox="1">
                <a:spLocks noChangeArrowheads="1"/>
              </p:cNvSpPr>
              <p:nvPr/>
            </p:nvSpPr>
            <p:spPr bwMode="auto">
              <a:xfrm>
                <a:off x="1111" y="2568"/>
                <a:ext cx="3130"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3088">
                    <a:latin typeface="Comic Sans MS" panose="030F0702030302020204" pitchFamily="66" charset="0"/>
                  </a:rPr>
                  <a:t>新图中的灰度值利用缩放公式</a:t>
                </a:r>
              </a:p>
            </p:txBody>
          </p:sp>
          <p:grpSp>
            <p:nvGrpSpPr>
              <p:cNvPr id="22535" name="组合 109579"/>
              <p:cNvGrpSpPr>
                <a:grpSpLocks/>
              </p:cNvGrpSpPr>
              <p:nvPr/>
            </p:nvGrpSpPr>
            <p:grpSpPr bwMode="auto">
              <a:xfrm>
                <a:off x="1701" y="2840"/>
                <a:ext cx="2086" cy="796"/>
                <a:chOff x="1701" y="2931"/>
                <a:chExt cx="2086" cy="796"/>
              </a:xfrm>
            </p:grpSpPr>
            <p:graphicFrame>
              <p:nvGraphicFramePr>
                <p:cNvPr id="22536" name="对象 109580"/>
                <p:cNvGraphicFramePr>
                  <a:graphicFrameLocks/>
                </p:cNvGraphicFramePr>
                <p:nvPr/>
              </p:nvGraphicFramePr>
              <p:xfrm>
                <a:off x="1701" y="2976"/>
                <a:ext cx="861" cy="751"/>
              </p:xfrm>
              <a:graphic>
                <a:graphicData uri="http://schemas.openxmlformats.org/presentationml/2006/ole">
                  <mc:AlternateContent xmlns:mc="http://schemas.openxmlformats.org/markup-compatibility/2006">
                    <mc:Choice xmlns:v="urn:schemas-microsoft-com:vml" Requires="v">
                      <p:oleObj spid="_x0000_s13429" r:id="rId5" imgW="498863" imgH="434947" progId="Equation.DSMT4">
                        <p:embed/>
                      </p:oleObj>
                    </mc:Choice>
                    <mc:Fallback>
                      <p:oleObj r:id="rId5" imgW="498863" imgH="434947" progId="Equation.DSMT4">
                        <p:embed/>
                        <p:pic>
                          <p:nvPicPr>
                            <p:cNvPr id="22536" name="对象 10958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1" y="2976"/>
                              <a:ext cx="861" cy="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537" name="对象 109581"/>
                <p:cNvGraphicFramePr>
                  <a:graphicFrameLocks/>
                </p:cNvGraphicFramePr>
                <p:nvPr/>
              </p:nvGraphicFramePr>
              <p:xfrm>
                <a:off x="2925" y="2931"/>
                <a:ext cx="862" cy="754"/>
              </p:xfrm>
              <a:graphic>
                <a:graphicData uri="http://schemas.openxmlformats.org/presentationml/2006/ole">
                  <mc:AlternateContent xmlns:mc="http://schemas.openxmlformats.org/markup-compatibility/2006">
                    <mc:Choice xmlns:v="urn:schemas-microsoft-com:vml" Requires="v">
                      <p:oleObj spid="_x0000_s13430" r:id="rId7" imgW="511646" imgH="447730" progId="Equation.DSMT4">
                        <p:embed/>
                      </p:oleObj>
                    </mc:Choice>
                    <mc:Fallback>
                      <p:oleObj r:id="rId7" imgW="511646" imgH="447730" progId="Equation.DSMT4">
                        <p:embed/>
                        <p:pic>
                          <p:nvPicPr>
                            <p:cNvPr id="22537" name="对象 10958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5" y="2931"/>
                              <a:ext cx="862" cy="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sp>
          <p:nvSpPr>
            <p:cNvPr id="22538" name="文本框 109583"/>
            <p:cNvSpPr txBox="1">
              <a:spLocks noChangeArrowheads="1"/>
            </p:cNvSpPr>
            <p:nvPr/>
          </p:nvSpPr>
          <p:spPr bwMode="auto">
            <a:xfrm>
              <a:off x="1338" y="3748"/>
              <a:ext cx="1451"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3088">
                  <a:latin typeface="Comic Sans MS" panose="030F0702030302020204" pitchFamily="66" charset="0"/>
                </a:rPr>
                <a:t>计算得到</a:t>
              </a:r>
            </a:p>
          </p:txBody>
        </p:sp>
      </p:grpSp>
      <p:sp>
        <p:nvSpPr>
          <p:cNvPr id="12"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13" name="文本框 12"/>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
        <p:nvSpPr>
          <p:cNvPr id="14" name="标题 108545"/>
          <p:cNvSpPr txBox="1">
            <a:spLocks noChangeArrowheads="1"/>
          </p:cNvSpPr>
          <p:nvPr/>
        </p:nvSpPr>
        <p:spPr>
          <a:xfrm>
            <a:off x="393700" y="1942584"/>
            <a:ext cx="7805455" cy="772041"/>
          </a:xfrm>
          <a:prstGeom prst="rect">
            <a:avLst/>
          </a:prstGeom>
        </p:spPr>
        <p:txBody>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a:r>
              <a:rPr lang="en-US" altLang="zh-CN" sz="3000" b="1" smtClean="0">
                <a:latin typeface="Times New Roman" panose="02020603050405020304" pitchFamily="18" charset="0"/>
                <a:ea typeface="+mn-ea"/>
                <a:cs typeface="Times New Roman" panose="02020603050405020304" pitchFamily="18" charset="0"/>
              </a:rPr>
              <a:t>1)</a:t>
            </a:r>
            <a:r>
              <a:rPr lang="zh-CN" altLang="en-US" sz="3000" b="1" smtClean="0">
                <a:latin typeface="Times New Roman" panose="02020603050405020304" pitchFamily="18" charset="0"/>
                <a:ea typeface="+mn-ea"/>
                <a:cs typeface="Times New Roman" panose="02020603050405020304" pitchFamily="18" charset="0"/>
              </a:rPr>
              <a:t>最临近插值</a:t>
            </a:r>
            <a:endParaRPr lang="zh-CN" altLang="en-US" sz="3000" b="1">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4038490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文本框 110595"/>
          <p:cNvSpPr txBox="1">
            <a:spLocks noChangeArrowheads="1"/>
          </p:cNvSpPr>
          <p:nvPr/>
        </p:nvSpPr>
        <p:spPr bwMode="auto">
          <a:xfrm>
            <a:off x="3746500" y="2179368"/>
            <a:ext cx="6542317" cy="172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647"/>
              <a:t>g(0,0)=f(0,0)</a:t>
            </a:r>
            <a:r>
              <a:rPr lang="zh-CN" altLang="en-US" sz="2647"/>
              <a:t>，</a:t>
            </a:r>
            <a:r>
              <a:rPr lang="en-US" altLang="zh-CN" sz="2647"/>
              <a:t>g(0,1)=f(0,2)</a:t>
            </a:r>
            <a:r>
              <a:rPr lang="zh-CN" altLang="en-US" sz="2647"/>
              <a:t>，</a:t>
            </a:r>
            <a:r>
              <a:rPr lang="en-US" altLang="zh-CN" sz="2647"/>
              <a:t>g(0,2)=f(0,4)</a:t>
            </a:r>
          </a:p>
          <a:p>
            <a:pPr>
              <a:spcBef>
                <a:spcPct val="50000"/>
              </a:spcBef>
            </a:pPr>
            <a:r>
              <a:rPr lang="en-US" altLang="zh-CN" sz="2647"/>
              <a:t>g(1,0)=f(2,0)</a:t>
            </a:r>
            <a:r>
              <a:rPr lang="zh-CN" altLang="en-US" sz="2647"/>
              <a:t>，</a:t>
            </a:r>
            <a:r>
              <a:rPr lang="en-US" altLang="zh-CN" sz="2647"/>
              <a:t>g(1,1)=f(2,2)</a:t>
            </a:r>
            <a:r>
              <a:rPr lang="zh-CN" altLang="en-US" sz="2647"/>
              <a:t>，</a:t>
            </a:r>
            <a:r>
              <a:rPr lang="en-US" altLang="zh-CN" sz="2647"/>
              <a:t>g(1,2)=f(2,4)</a:t>
            </a:r>
          </a:p>
          <a:p>
            <a:pPr>
              <a:spcBef>
                <a:spcPct val="50000"/>
              </a:spcBef>
            </a:pPr>
            <a:r>
              <a:rPr lang="en-US" altLang="zh-CN" sz="2647"/>
              <a:t>g(2,0)=f(4,0)</a:t>
            </a:r>
            <a:r>
              <a:rPr lang="zh-CN" altLang="en-US" sz="2647"/>
              <a:t>，</a:t>
            </a:r>
            <a:r>
              <a:rPr lang="en-US" altLang="zh-CN" sz="2647"/>
              <a:t>g(2,1)=f(4,2)</a:t>
            </a:r>
            <a:r>
              <a:rPr lang="zh-CN" altLang="en-US" sz="2647"/>
              <a:t>，</a:t>
            </a:r>
            <a:r>
              <a:rPr lang="en-US" altLang="zh-CN" sz="2647"/>
              <a:t>g(2,2)=f(4,4)</a:t>
            </a:r>
            <a:endParaRPr lang="en-US" altLang="zh-CN" sz="2206"/>
          </a:p>
        </p:txBody>
      </p:sp>
      <p:grpSp>
        <p:nvGrpSpPr>
          <p:cNvPr id="23554" name="组合 110596"/>
          <p:cNvGrpSpPr>
            <a:grpSpLocks/>
          </p:cNvGrpSpPr>
          <p:nvPr/>
        </p:nvGrpSpPr>
        <p:grpSpPr bwMode="auto">
          <a:xfrm>
            <a:off x="6356831" y="4243599"/>
            <a:ext cx="3732407" cy="2781014"/>
            <a:chOff x="3198" y="799"/>
            <a:chExt cx="1407" cy="1382"/>
          </a:xfrm>
        </p:grpSpPr>
        <p:graphicFrame>
          <p:nvGraphicFramePr>
            <p:cNvPr id="23555" name="对象 110597"/>
            <p:cNvGraphicFramePr>
              <a:graphicFrameLocks/>
            </p:cNvGraphicFramePr>
            <p:nvPr/>
          </p:nvGraphicFramePr>
          <p:xfrm>
            <a:off x="3198" y="799"/>
            <a:ext cx="1225" cy="1173"/>
          </p:xfrm>
          <a:graphic>
            <a:graphicData uri="http://schemas.openxmlformats.org/presentationml/2006/ole">
              <mc:AlternateContent xmlns:mc="http://schemas.openxmlformats.org/markup-compatibility/2006">
                <mc:Choice xmlns:v="urn:schemas-microsoft-com:vml" Requires="v">
                  <p:oleObj spid="_x0000_s14414" r:id="rId3" imgW="905001" imgH="866896" progId="Paint.Picture">
                    <p:embed/>
                  </p:oleObj>
                </mc:Choice>
                <mc:Fallback>
                  <p:oleObj r:id="rId3" imgW="905001" imgH="866896" progId="Paint.Picture">
                    <p:embed/>
                    <p:pic>
                      <p:nvPicPr>
                        <p:cNvPr id="23555" name="对象 11059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8" y="799"/>
                          <a:ext cx="1225" cy="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556" name="文本框 110598"/>
            <p:cNvSpPr txBox="1">
              <a:spLocks noChangeArrowheads="1"/>
            </p:cNvSpPr>
            <p:nvPr/>
          </p:nvSpPr>
          <p:spPr bwMode="auto">
            <a:xfrm>
              <a:off x="3198" y="1933"/>
              <a:ext cx="1407"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647"/>
                <a:t>3×3</a:t>
              </a:r>
              <a:r>
                <a:rPr lang="zh-CN" altLang="en-US" sz="2647"/>
                <a:t>的新图</a:t>
              </a:r>
              <a:r>
                <a:rPr lang="en-US" altLang="zh-CN" sz="2647" i="1"/>
                <a:t>g</a:t>
              </a:r>
            </a:p>
          </p:txBody>
        </p:sp>
      </p:grpSp>
      <p:grpSp>
        <p:nvGrpSpPr>
          <p:cNvPr id="23557" name="组合 110600"/>
          <p:cNvGrpSpPr>
            <a:grpSpLocks/>
          </p:cNvGrpSpPr>
          <p:nvPr/>
        </p:nvGrpSpPr>
        <p:grpSpPr bwMode="auto">
          <a:xfrm>
            <a:off x="2480870" y="4086040"/>
            <a:ext cx="3100418" cy="3039146"/>
            <a:chOff x="657" y="845"/>
            <a:chExt cx="1771" cy="1736"/>
          </a:xfrm>
        </p:grpSpPr>
        <p:graphicFrame>
          <p:nvGraphicFramePr>
            <p:cNvPr id="23558" name="对象 110601"/>
            <p:cNvGraphicFramePr>
              <a:graphicFrameLocks/>
            </p:cNvGraphicFramePr>
            <p:nvPr/>
          </p:nvGraphicFramePr>
          <p:xfrm>
            <a:off x="657" y="845"/>
            <a:ext cx="1771" cy="1442"/>
          </p:xfrm>
          <a:graphic>
            <a:graphicData uri="http://schemas.openxmlformats.org/presentationml/2006/ole">
              <mc:AlternateContent xmlns:mc="http://schemas.openxmlformats.org/markup-compatibility/2006">
                <mc:Choice xmlns:v="urn:schemas-microsoft-com:vml" Requires="v">
                  <p:oleObj spid="_x0000_s14415" r:id="rId5" imgW="1590897" imgH="1295238" progId="Paint.Picture">
                    <p:embed/>
                  </p:oleObj>
                </mc:Choice>
                <mc:Fallback>
                  <p:oleObj r:id="rId5" imgW="1590897" imgH="1295238" progId="Paint.Picture">
                    <p:embed/>
                    <p:pic>
                      <p:nvPicPr>
                        <p:cNvPr id="23558" name="对象 11060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 y="845"/>
                          <a:ext cx="1771" cy="1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559" name="文本框 110602"/>
            <p:cNvSpPr txBox="1">
              <a:spLocks noChangeArrowheads="1"/>
            </p:cNvSpPr>
            <p:nvPr/>
          </p:nvSpPr>
          <p:spPr bwMode="auto">
            <a:xfrm>
              <a:off x="884" y="2296"/>
              <a:ext cx="131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647"/>
                <a:t>6×6</a:t>
              </a:r>
              <a:r>
                <a:rPr lang="zh-CN" altLang="en-US" sz="2647"/>
                <a:t>的原图</a:t>
              </a:r>
              <a:r>
                <a:rPr lang="en-US" altLang="zh-CN" sz="2647" i="1"/>
                <a:t>f</a:t>
              </a:r>
            </a:p>
          </p:txBody>
        </p:sp>
      </p:grpSp>
      <p:sp>
        <p:nvSpPr>
          <p:cNvPr id="9"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10" name="文本框 9"/>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
        <p:nvSpPr>
          <p:cNvPr id="11" name="标题 108545"/>
          <p:cNvSpPr txBox="1">
            <a:spLocks noChangeArrowheads="1"/>
          </p:cNvSpPr>
          <p:nvPr/>
        </p:nvSpPr>
        <p:spPr>
          <a:xfrm>
            <a:off x="393700" y="1942584"/>
            <a:ext cx="7805455" cy="772041"/>
          </a:xfrm>
          <a:prstGeom prst="rect">
            <a:avLst/>
          </a:prstGeom>
        </p:spPr>
        <p:txBody>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a:r>
              <a:rPr lang="en-US" altLang="zh-CN" sz="3000" b="1" smtClean="0">
                <a:latin typeface="Times New Roman" panose="02020603050405020304" pitchFamily="18" charset="0"/>
                <a:ea typeface="+mn-ea"/>
                <a:cs typeface="Times New Roman" panose="02020603050405020304" pitchFamily="18" charset="0"/>
              </a:rPr>
              <a:t>1)</a:t>
            </a:r>
            <a:r>
              <a:rPr lang="zh-CN" altLang="en-US" sz="3000" b="1" smtClean="0">
                <a:latin typeface="Times New Roman" panose="02020603050405020304" pitchFamily="18" charset="0"/>
                <a:ea typeface="+mn-ea"/>
                <a:cs typeface="Times New Roman" panose="02020603050405020304" pitchFamily="18" charset="0"/>
              </a:rPr>
              <a:t>最临近插值</a:t>
            </a:r>
            <a:endParaRPr lang="zh-CN" altLang="en-US" sz="3000" b="1">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7511527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文本框 111619"/>
          <p:cNvSpPr txBox="1">
            <a:spLocks noChangeArrowheads="1"/>
          </p:cNvSpPr>
          <p:nvPr/>
        </p:nvSpPr>
        <p:spPr bwMode="auto">
          <a:xfrm>
            <a:off x="393700" y="2610189"/>
            <a:ext cx="100584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800">
                <a:latin typeface="+mn-ea"/>
                <a:ea typeface="+mn-ea"/>
              </a:rPr>
              <a:t>图像缩小，可以在原图像中挑选信息，缩小之后的图与原图像比较丢失了很多信息。</a:t>
            </a:r>
          </a:p>
          <a:p>
            <a:pPr>
              <a:spcBef>
                <a:spcPct val="50000"/>
              </a:spcBef>
            </a:pPr>
            <a:r>
              <a:rPr lang="zh-CN" altLang="en-US" sz="2800">
                <a:latin typeface="+mn-ea"/>
                <a:ea typeface="+mn-ea"/>
              </a:rPr>
              <a:t>图像放大，需要对放大后多出来的空格填入适当的像素值，采用最临近插值法举例如下：</a:t>
            </a:r>
          </a:p>
        </p:txBody>
      </p:sp>
      <p:grpSp>
        <p:nvGrpSpPr>
          <p:cNvPr id="24578" name="组合 111625"/>
          <p:cNvGrpSpPr>
            <a:grpSpLocks/>
          </p:cNvGrpSpPr>
          <p:nvPr/>
        </p:nvGrpSpPr>
        <p:grpSpPr bwMode="auto">
          <a:xfrm>
            <a:off x="6413500" y="4238625"/>
            <a:ext cx="3658879" cy="3198456"/>
            <a:chOff x="1562" y="1489"/>
            <a:chExt cx="2090" cy="1827"/>
          </a:xfrm>
        </p:grpSpPr>
        <p:graphicFrame>
          <p:nvGraphicFramePr>
            <p:cNvPr id="24579" name="对象 111623"/>
            <p:cNvGraphicFramePr>
              <a:graphicFrameLocks/>
            </p:cNvGraphicFramePr>
            <p:nvPr/>
          </p:nvGraphicFramePr>
          <p:xfrm>
            <a:off x="1562" y="1489"/>
            <a:ext cx="1724" cy="1814"/>
          </p:xfrm>
          <a:graphic>
            <a:graphicData uri="http://schemas.openxmlformats.org/presentationml/2006/ole">
              <mc:AlternateContent xmlns:mc="http://schemas.openxmlformats.org/markup-compatibility/2006">
                <mc:Choice xmlns:v="urn:schemas-microsoft-com:vml" Requires="v">
                  <p:oleObj spid="_x0000_s15400" r:id="rId3" imgW="1514686" imgH="1409897" progId="Paint.Picture">
                    <p:embed/>
                  </p:oleObj>
                </mc:Choice>
                <mc:Fallback>
                  <p:oleObj r:id="rId3" imgW="1514686" imgH="1409897" progId="Paint.Picture">
                    <p:embed/>
                    <p:pic>
                      <p:nvPicPr>
                        <p:cNvPr id="24579" name="对象 11162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 y="1489"/>
                          <a:ext cx="1724" cy="1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580" name="文本框 111624"/>
            <p:cNvSpPr txBox="1">
              <a:spLocks noChangeArrowheads="1"/>
            </p:cNvSpPr>
            <p:nvPr/>
          </p:nvSpPr>
          <p:spPr bwMode="auto">
            <a:xfrm>
              <a:off x="2019" y="3069"/>
              <a:ext cx="163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206"/>
                <a:t>4×4</a:t>
              </a:r>
              <a:r>
                <a:rPr lang="zh-CN" altLang="en-US" sz="2206"/>
                <a:t>的以原图</a:t>
              </a:r>
              <a:r>
                <a:rPr lang="en-US" altLang="zh-CN" sz="2206" i="1"/>
                <a:t>f</a:t>
              </a:r>
            </a:p>
          </p:txBody>
        </p:sp>
      </p:grpSp>
      <p:sp>
        <p:nvSpPr>
          <p:cNvPr id="6"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7" name="文本框 6"/>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
        <p:nvSpPr>
          <p:cNvPr id="8" name="标题 108545"/>
          <p:cNvSpPr txBox="1">
            <a:spLocks noChangeArrowheads="1"/>
          </p:cNvSpPr>
          <p:nvPr/>
        </p:nvSpPr>
        <p:spPr>
          <a:xfrm>
            <a:off x="393700" y="1942584"/>
            <a:ext cx="7805455" cy="772041"/>
          </a:xfrm>
          <a:prstGeom prst="rect">
            <a:avLst/>
          </a:prstGeom>
        </p:spPr>
        <p:txBody>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a:r>
              <a:rPr lang="en-US" altLang="zh-CN" sz="3000" b="1" smtClean="0">
                <a:latin typeface="Times New Roman" panose="02020603050405020304" pitchFamily="18" charset="0"/>
                <a:ea typeface="+mn-ea"/>
                <a:cs typeface="Times New Roman" panose="02020603050405020304" pitchFamily="18" charset="0"/>
              </a:rPr>
              <a:t>1)</a:t>
            </a:r>
            <a:r>
              <a:rPr lang="zh-CN" altLang="en-US" sz="3000" b="1" smtClean="0">
                <a:latin typeface="Times New Roman" panose="02020603050405020304" pitchFamily="18" charset="0"/>
                <a:ea typeface="+mn-ea"/>
                <a:cs typeface="Times New Roman" panose="02020603050405020304" pitchFamily="18" charset="0"/>
              </a:rPr>
              <a:t>最临近插值</a:t>
            </a:r>
            <a:endParaRPr lang="zh-CN" altLang="en-US" sz="3000" b="1">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810611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文本框 112643"/>
          <p:cNvSpPr txBox="1">
            <a:spLocks noChangeArrowheads="1"/>
          </p:cNvSpPr>
          <p:nvPr/>
        </p:nvSpPr>
        <p:spPr bwMode="auto">
          <a:xfrm>
            <a:off x="418939" y="2396182"/>
            <a:ext cx="9809330" cy="192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647"/>
              <a:t>长和宽各放大</a:t>
            </a:r>
            <a:r>
              <a:rPr lang="en-US" altLang="zh-CN" sz="2647"/>
              <a:t>2</a:t>
            </a:r>
            <a:r>
              <a:rPr lang="zh-CN" altLang="en-US" sz="2647"/>
              <a:t>倍，利用公式得到</a:t>
            </a:r>
            <a:r>
              <a:rPr lang="en-US" altLang="zh-CN" sz="2647"/>
              <a:t>8×8</a:t>
            </a:r>
            <a:r>
              <a:rPr lang="zh-CN" altLang="en-US" sz="2647"/>
              <a:t>的新图像。新图像中各像素位置</a:t>
            </a:r>
          </a:p>
          <a:p>
            <a:pPr>
              <a:spcBef>
                <a:spcPct val="50000"/>
              </a:spcBef>
            </a:pPr>
            <a:r>
              <a:rPr lang="en-US" altLang="zh-CN" sz="2647"/>
              <a:t>(X</a:t>
            </a:r>
            <a:r>
              <a:rPr lang="en-US" altLang="zh-CN" sz="2647" baseline="-25000"/>
              <a:t>0</a:t>
            </a:r>
            <a:r>
              <a:rPr lang="en-US" altLang="zh-CN" sz="2647"/>
              <a:t>=0,Y</a:t>
            </a:r>
            <a:r>
              <a:rPr lang="en-US" altLang="zh-CN" sz="2647" baseline="-25000"/>
              <a:t>0</a:t>
            </a:r>
            <a:r>
              <a:rPr lang="en-US" altLang="zh-CN" sz="2647"/>
              <a:t>=0)(</a:t>
            </a:r>
            <a:r>
              <a:rPr lang="en-US" altLang="zh-CN" sz="2647" b="1">
                <a:solidFill>
                  <a:srgbClr val="FF0000"/>
                </a:solidFill>
              </a:rPr>
              <a:t>X</a:t>
            </a:r>
            <a:r>
              <a:rPr lang="en-US" altLang="zh-CN" sz="2647" b="1" baseline="-25000">
                <a:solidFill>
                  <a:srgbClr val="FF0000"/>
                </a:solidFill>
              </a:rPr>
              <a:t>1</a:t>
            </a:r>
            <a:r>
              <a:rPr lang="en-US" altLang="zh-CN" sz="2647" b="1">
                <a:solidFill>
                  <a:srgbClr val="FF0000"/>
                </a:solidFill>
              </a:rPr>
              <a:t>=0.5,Y</a:t>
            </a:r>
            <a:r>
              <a:rPr lang="en-US" altLang="zh-CN" sz="2647" b="1" baseline="-25000">
                <a:solidFill>
                  <a:srgbClr val="FF0000"/>
                </a:solidFill>
              </a:rPr>
              <a:t>1</a:t>
            </a:r>
            <a:r>
              <a:rPr lang="en-US" altLang="zh-CN" sz="2647" b="1">
                <a:solidFill>
                  <a:srgbClr val="FF0000"/>
                </a:solidFill>
              </a:rPr>
              <a:t>=0.5</a:t>
            </a:r>
            <a:r>
              <a:rPr lang="en-US" altLang="zh-CN" sz="2647"/>
              <a:t>)(X</a:t>
            </a:r>
            <a:r>
              <a:rPr lang="en-US" altLang="zh-CN" sz="2647" baseline="-25000"/>
              <a:t>2</a:t>
            </a:r>
            <a:r>
              <a:rPr lang="en-US" altLang="zh-CN" sz="2647"/>
              <a:t>=1,Y</a:t>
            </a:r>
            <a:r>
              <a:rPr lang="en-US" altLang="zh-CN" sz="2647" baseline="-25000"/>
              <a:t>2</a:t>
            </a:r>
            <a:r>
              <a:rPr lang="en-US" altLang="zh-CN" sz="2647"/>
              <a:t>=1)(</a:t>
            </a:r>
            <a:r>
              <a:rPr lang="en-US" altLang="zh-CN" sz="2647" b="1">
                <a:solidFill>
                  <a:srgbClr val="FF0000"/>
                </a:solidFill>
              </a:rPr>
              <a:t>X</a:t>
            </a:r>
            <a:r>
              <a:rPr lang="en-US" altLang="zh-CN" sz="2647" b="1" baseline="-25000">
                <a:solidFill>
                  <a:srgbClr val="FF0000"/>
                </a:solidFill>
              </a:rPr>
              <a:t>3</a:t>
            </a:r>
            <a:r>
              <a:rPr lang="zh-CN" altLang="en-US" sz="2647" b="1">
                <a:solidFill>
                  <a:srgbClr val="FF0000"/>
                </a:solidFill>
              </a:rPr>
              <a:t>＝</a:t>
            </a:r>
            <a:r>
              <a:rPr lang="en-US" altLang="zh-CN" sz="2647" b="1">
                <a:solidFill>
                  <a:srgbClr val="FF0000"/>
                </a:solidFill>
              </a:rPr>
              <a:t>1.5,Y</a:t>
            </a:r>
            <a:r>
              <a:rPr lang="en-US" altLang="zh-CN" sz="2647" b="1" baseline="-25000">
                <a:solidFill>
                  <a:srgbClr val="FF0000"/>
                </a:solidFill>
              </a:rPr>
              <a:t>3</a:t>
            </a:r>
            <a:r>
              <a:rPr lang="en-US" altLang="zh-CN" sz="2647" b="1">
                <a:solidFill>
                  <a:srgbClr val="FF0000"/>
                </a:solidFill>
              </a:rPr>
              <a:t>=1.5</a:t>
            </a:r>
            <a:r>
              <a:rPr lang="en-US" altLang="zh-CN" sz="2647"/>
              <a:t>) (X</a:t>
            </a:r>
            <a:r>
              <a:rPr lang="en-US" altLang="zh-CN" sz="2647" baseline="-25000"/>
              <a:t>4</a:t>
            </a:r>
            <a:r>
              <a:rPr lang="en-US" altLang="zh-CN" sz="2647"/>
              <a:t>=2,Y</a:t>
            </a:r>
            <a:r>
              <a:rPr lang="en-US" altLang="zh-CN" sz="2647" baseline="-25000"/>
              <a:t>4</a:t>
            </a:r>
            <a:r>
              <a:rPr lang="en-US" altLang="zh-CN" sz="2647"/>
              <a:t>=2)(</a:t>
            </a:r>
            <a:r>
              <a:rPr lang="en-US" altLang="zh-CN" sz="2647" b="1">
                <a:solidFill>
                  <a:srgbClr val="FF0000"/>
                </a:solidFill>
              </a:rPr>
              <a:t>X</a:t>
            </a:r>
            <a:r>
              <a:rPr lang="en-US" altLang="zh-CN" sz="2647" b="1" baseline="-25000">
                <a:solidFill>
                  <a:srgbClr val="FF0000"/>
                </a:solidFill>
              </a:rPr>
              <a:t>5</a:t>
            </a:r>
            <a:r>
              <a:rPr lang="en-US" altLang="zh-CN" sz="2647" b="1">
                <a:solidFill>
                  <a:srgbClr val="FF0000"/>
                </a:solidFill>
              </a:rPr>
              <a:t>=2.5,Y</a:t>
            </a:r>
            <a:r>
              <a:rPr lang="en-US" altLang="zh-CN" sz="2647" b="1" baseline="-25000">
                <a:solidFill>
                  <a:srgbClr val="FF0000"/>
                </a:solidFill>
              </a:rPr>
              <a:t>5</a:t>
            </a:r>
            <a:r>
              <a:rPr lang="en-US" altLang="zh-CN" sz="2647" b="1">
                <a:solidFill>
                  <a:srgbClr val="FF0000"/>
                </a:solidFill>
              </a:rPr>
              <a:t>=2.5</a:t>
            </a:r>
            <a:r>
              <a:rPr lang="en-US" altLang="zh-CN" sz="2647"/>
              <a:t>)(X</a:t>
            </a:r>
            <a:r>
              <a:rPr lang="en-US" altLang="zh-CN" sz="2647" baseline="-25000"/>
              <a:t>6</a:t>
            </a:r>
            <a:r>
              <a:rPr lang="en-US" altLang="zh-CN" sz="2647"/>
              <a:t>=3,Y</a:t>
            </a:r>
            <a:r>
              <a:rPr lang="en-US" altLang="zh-CN" sz="2647" baseline="-25000"/>
              <a:t>6</a:t>
            </a:r>
            <a:r>
              <a:rPr lang="en-US" altLang="zh-CN" sz="2647"/>
              <a:t>=3)(</a:t>
            </a:r>
            <a:r>
              <a:rPr lang="en-US" altLang="zh-CN" sz="2647" b="1">
                <a:solidFill>
                  <a:srgbClr val="FF0000"/>
                </a:solidFill>
              </a:rPr>
              <a:t>X</a:t>
            </a:r>
            <a:r>
              <a:rPr lang="en-US" altLang="zh-CN" sz="2647" b="1" baseline="-25000">
                <a:solidFill>
                  <a:srgbClr val="FF0000"/>
                </a:solidFill>
              </a:rPr>
              <a:t>7</a:t>
            </a:r>
            <a:r>
              <a:rPr lang="en-US" altLang="zh-CN" sz="2647" b="1">
                <a:solidFill>
                  <a:srgbClr val="FF0000"/>
                </a:solidFill>
              </a:rPr>
              <a:t>=3.5,Y</a:t>
            </a:r>
            <a:r>
              <a:rPr lang="en-US" altLang="zh-CN" sz="2647" b="1" baseline="-25000">
                <a:solidFill>
                  <a:srgbClr val="FF0000"/>
                </a:solidFill>
              </a:rPr>
              <a:t>7</a:t>
            </a:r>
            <a:r>
              <a:rPr lang="en-US" altLang="zh-CN" sz="2647" b="1">
                <a:solidFill>
                  <a:srgbClr val="FF0000"/>
                </a:solidFill>
              </a:rPr>
              <a:t>=3.5</a:t>
            </a:r>
            <a:r>
              <a:rPr lang="en-US" altLang="zh-CN" sz="2647"/>
              <a:t>)</a:t>
            </a:r>
          </a:p>
        </p:txBody>
      </p:sp>
      <p:sp>
        <p:nvSpPr>
          <p:cNvPr id="25602" name="文本框 112646"/>
          <p:cNvSpPr txBox="1">
            <a:spLocks noChangeArrowheads="1"/>
          </p:cNvSpPr>
          <p:nvPr/>
        </p:nvSpPr>
        <p:spPr bwMode="auto">
          <a:xfrm>
            <a:off x="1138114" y="4336385"/>
            <a:ext cx="6829324" cy="49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endParaRPr lang="en-US" altLang="en-US" sz="2647">
              <a:latin typeface="Comic Sans MS" panose="030F0702030302020204" pitchFamily="66" charset="0"/>
            </a:endParaRPr>
          </a:p>
        </p:txBody>
      </p:sp>
      <p:sp>
        <p:nvSpPr>
          <p:cNvPr id="25603" name="文本框 112647"/>
          <p:cNvSpPr txBox="1">
            <a:spLocks noChangeArrowheads="1"/>
          </p:cNvSpPr>
          <p:nvPr/>
        </p:nvSpPr>
        <p:spPr bwMode="auto">
          <a:xfrm>
            <a:off x="546100" y="4145562"/>
            <a:ext cx="9520379" cy="314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ct val="50000"/>
              </a:spcBef>
            </a:pPr>
            <a:r>
              <a:rPr lang="en-US" altLang="zh-CN" sz="2206" b="1">
                <a:solidFill>
                  <a:srgbClr val="FF0000"/>
                </a:solidFill>
              </a:rPr>
              <a:t>g(0,0)=f(0,0) </a:t>
            </a:r>
            <a:r>
              <a:rPr lang="en-US" altLang="zh-CN" sz="2206">
                <a:solidFill>
                  <a:srgbClr val="FF0000"/>
                </a:solidFill>
              </a:rPr>
              <a:t>;</a:t>
            </a:r>
            <a:r>
              <a:rPr lang="en-US" altLang="zh-CN" sz="2206"/>
              <a:t> g(0,1)=f(0,0.5) ;g(0,2)=f(0,1) ;g(0,3)=f(0,1.5)     g(0,4)=f(0,2);g(0,5)=f(0,2.5);g(0,6)=f(0,3) ;g(0,7)=f(0,3.5)         g(1,0)=f(0.5,0);</a:t>
            </a:r>
            <a:r>
              <a:rPr lang="en-US" altLang="zh-CN" sz="2206" b="1">
                <a:solidFill>
                  <a:srgbClr val="FF0000"/>
                </a:solidFill>
              </a:rPr>
              <a:t>g(1,1)=f(0.5,0.5) </a:t>
            </a:r>
            <a:r>
              <a:rPr lang="en-US" altLang="zh-CN" sz="2206"/>
              <a:t>;g(1,2)=f(0.5,1) ; g(1,3)=f(0.5,1.5)  g(1,4)=f(0.5,2); g(1,5)=f(0.5,2.5); g(1,6)=f(0.5,3);</a:t>
            </a:r>
            <a:r>
              <a:rPr lang="zh-CN" altLang="en-US" sz="2206"/>
              <a:t> </a:t>
            </a:r>
            <a:r>
              <a:rPr lang="en-US" altLang="zh-CN" sz="2206"/>
              <a:t>g(1,7)=f(0.5,3.5)  g(2,0)=f(1,0); g(2,1)=f(1,0.5);</a:t>
            </a:r>
            <a:r>
              <a:rPr lang="en-US" altLang="zh-CN" sz="2206" b="1">
                <a:solidFill>
                  <a:srgbClr val="FF0000"/>
                </a:solidFill>
              </a:rPr>
              <a:t>g(2,2)=f(1,1)</a:t>
            </a:r>
            <a:r>
              <a:rPr lang="en-US" altLang="zh-CN" sz="2206"/>
              <a:t>;g(2,3)=f(1,1.5)        g(2,4)=f(1,2);g(2,5)=f(1,2.5); g(2,6)=f(2,3);g(2,7)=f(1,3.5)  </a:t>
            </a:r>
          </a:p>
        </p:txBody>
      </p:sp>
      <p:sp>
        <p:nvSpPr>
          <p:cNvPr id="5" name="标题 108545"/>
          <p:cNvSpPr txBox="1">
            <a:spLocks noChangeArrowheads="1"/>
          </p:cNvSpPr>
          <p:nvPr/>
        </p:nvSpPr>
        <p:spPr>
          <a:xfrm>
            <a:off x="393700" y="1800225"/>
            <a:ext cx="7805455" cy="772041"/>
          </a:xfrm>
          <a:prstGeom prst="rect">
            <a:avLst/>
          </a:prstGeom>
        </p:spPr>
        <p:txBody>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a:r>
              <a:rPr lang="en-US" altLang="zh-CN" sz="3000" b="1" smtClean="0">
                <a:latin typeface="Times New Roman" panose="02020603050405020304" pitchFamily="18" charset="0"/>
                <a:ea typeface="+mn-ea"/>
                <a:cs typeface="Times New Roman" panose="02020603050405020304" pitchFamily="18" charset="0"/>
              </a:rPr>
              <a:t>1)</a:t>
            </a:r>
            <a:r>
              <a:rPr lang="zh-CN" altLang="en-US" sz="3000" b="1" smtClean="0">
                <a:latin typeface="Times New Roman" panose="02020603050405020304" pitchFamily="18" charset="0"/>
                <a:ea typeface="+mn-ea"/>
                <a:cs typeface="Times New Roman" panose="02020603050405020304" pitchFamily="18" charset="0"/>
              </a:rPr>
              <a:t>最临近插值</a:t>
            </a:r>
            <a:endParaRPr lang="zh-CN" altLang="en-US" sz="3000" b="1">
              <a:latin typeface="Times New Roman" panose="02020603050405020304" pitchFamily="18" charset="0"/>
              <a:ea typeface="+mn-ea"/>
              <a:cs typeface="Times New Roman" panose="02020603050405020304" pitchFamily="18" charset="0"/>
            </a:endParaRPr>
          </a:p>
        </p:txBody>
      </p:sp>
      <p:sp>
        <p:nvSpPr>
          <p:cNvPr id="6"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7" name="文本框 6"/>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83423592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文本框 113667"/>
          <p:cNvSpPr txBox="1">
            <a:spLocks noChangeArrowheads="1"/>
          </p:cNvSpPr>
          <p:nvPr/>
        </p:nvSpPr>
        <p:spPr bwMode="auto">
          <a:xfrm>
            <a:off x="1693074" y="1871456"/>
            <a:ext cx="7386033" cy="43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endParaRPr lang="en-US" altLang="en-US" sz="2206">
              <a:latin typeface="Comic Sans MS" panose="030F0702030302020204" pitchFamily="66" charset="0"/>
            </a:endParaRPr>
          </a:p>
        </p:txBody>
      </p:sp>
      <p:sp>
        <p:nvSpPr>
          <p:cNvPr id="26626" name="文本框 113668"/>
          <p:cNvSpPr txBox="1">
            <a:spLocks noChangeArrowheads="1"/>
          </p:cNvSpPr>
          <p:nvPr/>
        </p:nvSpPr>
        <p:spPr bwMode="auto">
          <a:xfrm>
            <a:off x="393700" y="2067530"/>
            <a:ext cx="9942381" cy="4505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30000"/>
              </a:lnSpc>
            </a:pPr>
            <a:r>
              <a:rPr lang="en-US" altLang="zh-CN" sz="2206"/>
              <a:t>g(3,0)=f(1.5,0);g(3,1)=f(1.5,0.5) ;g(3,2)=f(1.5,1);</a:t>
            </a:r>
            <a:r>
              <a:rPr lang="en-US" altLang="zh-CN" sz="2206" b="1">
                <a:solidFill>
                  <a:srgbClr val="FF0000"/>
                </a:solidFill>
              </a:rPr>
              <a:t>g(3,3)=f(1.5,1.5)</a:t>
            </a:r>
            <a:r>
              <a:rPr lang="en-US" altLang="zh-CN" sz="2206"/>
              <a:t>   g(3,4)=f(1.5,2); g(3,5)=f(1.5,2.5);</a:t>
            </a:r>
            <a:r>
              <a:rPr lang="zh-CN" altLang="en-US" sz="2206"/>
              <a:t> </a:t>
            </a:r>
            <a:r>
              <a:rPr lang="en-US" altLang="zh-CN" sz="2206"/>
              <a:t>g(3,6)=f(1.5,3);g(3,7)=f(1.5,3.5)</a:t>
            </a:r>
          </a:p>
          <a:p>
            <a:pPr>
              <a:lnSpc>
                <a:spcPct val="130000"/>
              </a:lnSpc>
            </a:pPr>
            <a:r>
              <a:rPr lang="en-US" altLang="zh-CN" sz="2206"/>
              <a:t>g(4,0)=f(2,0);g(4,1)</a:t>
            </a:r>
            <a:r>
              <a:rPr lang="zh-CN" altLang="en-US" sz="2206"/>
              <a:t>＝</a:t>
            </a:r>
            <a:r>
              <a:rPr lang="en-US" altLang="zh-CN" sz="2206"/>
              <a:t>f(2,0.5);g(4,2)=f(2,1);g(4,3)=f(2,1.5);</a:t>
            </a:r>
            <a:r>
              <a:rPr lang="zh-CN" altLang="en-US" sz="2206"/>
              <a:t> </a:t>
            </a:r>
            <a:r>
              <a:rPr lang="en-US" altLang="zh-CN" sz="2206" b="1">
                <a:solidFill>
                  <a:srgbClr val="FF0000"/>
                </a:solidFill>
              </a:rPr>
              <a:t>g(4,4)=f(2,2) ;</a:t>
            </a:r>
            <a:r>
              <a:rPr lang="en-US" altLang="zh-CN" sz="2206"/>
              <a:t> g(4,5)=f(2,2.5) ; g(4,6)=f(2,3);g(4,7)=f(2,3.5)    g(5,0)=f(2.5,0);g(5,1)</a:t>
            </a:r>
            <a:r>
              <a:rPr lang="zh-CN" altLang="en-US" sz="2206"/>
              <a:t>＝</a:t>
            </a:r>
            <a:r>
              <a:rPr lang="en-US" altLang="zh-CN" sz="2206"/>
              <a:t>f(2.5,0.5);g(5,2)=f(2.5,1); g(5,3)=f(2.5,1.5);</a:t>
            </a:r>
            <a:r>
              <a:rPr lang="zh-CN" altLang="en-US" sz="2206"/>
              <a:t> </a:t>
            </a:r>
            <a:r>
              <a:rPr lang="en-US" altLang="zh-CN" sz="2206"/>
              <a:t>g(5,4)=f(2.5,2);</a:t>
            </a:r>
            <a:r>
              <a:rPr lang="en-US" altLang="zh-CN" sz="2206" b="1">
                <a:solidFill>
                  <a:srgbClr val="FF0000"/>
                </a:solidFill>
              </a:rPr>
              <a:t>g(5,5)=f(2.5,2.5);</a:t>
            </a:r>
            <a:r>
              <a:rPr lang="en-US" altLang="zh-CN" sz="2206"/>
              <a:t> g(5,6)=f(2.5,3)       g(5,7)=f(2.5,3.5)</a:t>
            </a:r>
          </a:p>
          <a:p>
            <a:pPr>
              <a:lnSpc>
                <a:spcPct val="130000"/>
              </a:lnSpc>
            </a:pPr>
            <a:r>
              <a:rPr lang="en-US" altLang="zh-CN" sz="2206"/>
              <a:t>g(6,0)=f(3,0) ;g(6,1)</a:t>
            </a:r>
            <a:r>
              <a:rPr lang="zh-CN" altLang="en-US" sz="2206"/>
              <a:t>＝</a:t>
            </a:r>
            <a:r>
              <a:rPr lang="en-US" altLang="zh-CN" sz="2206"/>
              <a:t>f(3,0.5);g(6,2)=f(3,1);g(6,3)=f(3,1.5)</a:t>
            </a:r>
            <a:r>
              <a:rPr lang="zh-CN" altLang="en-US" sz="2206"/>
              <a:t>    </a:t>
            </a:r>
            <a:r>
              <a:rPr lang="en-US" altLang="zh-CN" sz="2206"/>
              <a:t>g(6,4)=f(3,2);g(6,5)=f(3,2.5);</a:t>
            </a:r>
            <a:r>
              <a:rPr lang="en-US" altLang="zh-CN" sz="2206" b="1">
                <a:solidFill>
                  <a:srgbClr val="FF0000"/>
                </a:solidFill>
              </a:rPr>
              <a:t>g(6,6)=f(3,3)</a:t>
            </a:r>
            <a:r>
              <a:rPr lang="en-US" altLang="zh-CN" sz="2206"/>
              <a:t>;g(6,7)=f(3,3.5)        g(7,0)=f(3.5,0);g(7,1)f(3.5,0.5);g(7,2)=f(3.5,1)        g(7,3)=f(3.5,1.5);</a:t>
            </a:r>
            <a:r>
              <a:rPr lang="zh-CN" altLang="en-US" sz="2206"/>
              <a:t> </a:t>
            </a:r>
            <a:r>
              <a:rPr lang="en-US" altLang="zh-CN" sz="2206"/>
              <a:t>g(7,4)=f(3.5,2) ;g(7,5)=f(3.5,2.5); g(7,6)=f(3.5,3) </a:t>
            </a:r>
            <a:r>
              <a:rPr lang="en-US" altLang="zh-CN" sz="2206" b="1">
                <a:solidFill>
                  <a:srgbClr val="FF0000"/>
                </a:solidFill>
              </a:rPr>
              <a:t> g(7,7)=f(3.5,3.5)</a:t>
            </a:r>
            <a:r>
              <a:rPr lang="en-US" altLang="zh-CN" sz="2206"/>
              <a:t>  </a:t>
            </a:r>
          </a:p>
        </p:txBody>
      </p:sp>
      <p:sp>
        <p:nvSpPr>
          <p:cNvPr id="4"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5" name="文本框 4"/>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3847584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774700" y="1102232"/>
            <a:ext cx="9525000" cy="2003112"/>
          </a:xfrm>
          <a:prstGeom prst="rect">
            <a:avLst/>
          </a:prstGeom>
        </p:spPr>
        <p:txBody>
          <a:bodyPr vert="horz" wrap="square" lIns="0" tIns="0" rIns="0" bIns="0" rtlCol="0">
            <a:spAutoFit/>
          </a:bodyPr>
          <a:lstStyle/>
          <a:p>
            <a:pPr marL="12700" defTabSz="0">
              <a:lnSpc>
                <a:spcPct val="100000"/>
              </a:lnSpc>
              <a:tabLst>
                <a:tab pos="327025" algn="l"/>
              </a:tabLst>
            </a:pPr>
            <a:r>
              <a:rPr sz="1700" spc="575" dirty="0">
                <a:solidFill>
                  <a:srgbClr val="EE2B0A"/>
                </a:solidFill>
                <a:latin typeface="Times New Roman" panose="02020603050405020304" charset="0"/>
                <a:cs typeface="Segoe UI Symbol" panose="020B0502040204020203"/>
              </a:rPr>
              <a:t>•	</a:t>
            </a:r>
            <a:r>
              <a:rPr sz="3200" b="1" spc="-15" dirty="0">
                <a:latin typeface="Times New Roman" panose="02020603050405020304" charset="0"/>
                <a:cs typeface="新宋体" panose="02010609030101010101" charset="-122"/>
              </a:rPr>
              <a:t>教材</a:t>
            </a:r>
            <a:endParaRPr sz="3200" dirty="0">
              <a:latin typeface="Times New Roman" panose="02020603050405020304" charset="0"/>
              <a:cs typeface="新宋体" panose="02010609030101010101" charset="-122"/>
            </a:endParaRPr>
          </a:p>
          <a:p>
            <a:pPr marL="469900" marR="26035" defTabSz="0">
              <a:lnSpc>
                <a:spcPct val="100000"/>
              </a:lnSpc>
              <a:spcBef>
                <a:spcPts val="1675"/>
              </a:spcBef>
              <a:buClr>
                <a:srgbClr val="EE2B0A"/>
              </a:buClr>
              <a:buSzPct val="71000"/>
              <a:buFont typeface="Segoe UI Symbol" panose="020B0502040204020203"/>
              <a:buChar char="✓"/>
              <a:tabLst>
                <a:tab pos="848360" algn="l"/>
              </a:tabLst>
            </a:pPr>
            <a:r>
              <a:rPr sz="2800" b="1" spc="-20" dirty="0">
                <a:latin typeface="Times New Roman" panose="02020603050405020304" charset="0"/>
                <a:cs typeface="新宋体" panose="02010609030101010101" charset="-122"/>
              </a:rPr>
              <a:t>Rafae</a:t>
            </a:r>
            <a:r>
              <a:rPr sz="2800" b="1" spc="-15" dirty="0">
                <a:latin typeface="Times New Roman" panose="02020603050405020304" charset="0"/>
                <a:cs typeface="新宋体" panose="02010609030101010101" charset="-122"/>
              </a:rPr>
              <a:t>l </a:t>
            </a:r>
            <a:r>
              <a:rPr sz="2800" b="1" spc="-20" dirty="0">
                <a:latin typeface="Times New Roman" panose="02020603050405020304" charset="0"/>
                <a:cs typeface="新宋体" panose="02010609030101010101" charset="-122"/>
              </a:rPr>
              <a:t>C</a:t>
            </a:r>
            <a:r>
              <a:rPr sz="2800" b="1" spc="-15" dirty="0">
                <a:latin typeface="Times New Roman" panose="02020603050405020304" charset="0"/>
                <a:cs typeface="新宋体" panose="02010609030101010101" charset="-122"/>
              </a:rPr>
              <a:t>. </a:t>
            </a:r>
            <a:r>
              <a:rPr sz="2800" b="1" spc="-20" dirty="0">
                <a:latin typeface="Times New Roman" panose="02020603050405020304" charset="0"/>
                <a:cs typeface="新宋体" panose="02010609030101010101" charset="-122"/>
              </a:rPr>
              <a:t>Gonzalez</a:t>
            </a:r>
            <a:r>
              <a:rPr sz="2800" b="1" spc="-15" dirty="0">
                <a:latin typeface="Times New Roman" panose="02020603050405020304" charset="0"/>
                <a:cs typeface="新宋体" panose="02010609030101010101" charset="-122"/>
              </a:rPr>
              <a:t>, </a:t>
            </a:r>
            <a:r>
              <a:rPr sz="2800" b="1" spc="-20" dirty="0">
                <a:latin typeface="Times New Roman" panose="02020603050405020304" charset="0"/>
                <a:cs typeface="新宋体" panose="02010609030101010101" charset="-122"/>
              </a:rPr>
              <a:t>Richar</a:t>
            </a:r>
            <a:r>
              <a:rPr sz="2800" b="1" spc="-15" dirty="0">
                <a:latin typeface="Times New Roman" panose="02020603050405020304" charset="0"/>
                <a:cs typeface="新宋体" panose="02010609030101010101" charset="-122"/>
              </a:rPr>
              <a:t>d </a:t>
            </a:r>
            <a:r>
              <a:rPr sz="2800" b="1" spc="-20" dirty="0">
                <a:latin typeface="Times New Roman" panose="02020603050405020304" charset="0"/>
                <a:cs typeface="新宋体" panose="02010609030101010101" charset="-122"/>
              </a:rPr>
              <a:t>E</a:t>
            </a:r>
            <a:r>
              <a:rPr sz="2800" b="1" spc="-15" dirty="0">
                <a:latin typeface="Times New Roman" panose="02020603050405020304" charset="0"/>
                <a:cs typeface="新宋体" panose="02010609030101010101" charset="-122"/>
              </a:rPr>
              <a:t>. </a:t>
            </a:r>
            <a:r>
              <a:rPr sz="2800" b="1" spc="-20" dirty="0">
                <a:latin typeface="Times New Roman" panose="02020603050405020304" charset="0"/>
                <a:cs typeface="新宋体" panose="02010609030101010101" charset="-122"/>
              </a:rPr>
              <a:t>Woods </a:t>
            </a:r>
            <a:r>
              <a:rPr sz="2800" b="1" spc="-15" dirty="0">
                <a:latin typeface="Times New Roman" panose="02020603050405020304" charset="0"/>
                <a:cs typeface="新宋体" panose="02010609030101010101" charset="-122"/>
              </a:rPr>
              <a:t>著，阮秋琦、阮宇智等译，数字图像处理(</a:t>
            </a:r>
            <a:r>
              <a:rPr sz="2800" b="1" spc="-15" dirty="0" smtClean="0">
                <a:latin typeface="Times New Roman" panose="02020603050405020304" charset="0"/>
                <a:cs typeface="新宋体" panose="02010609030101010101" charset="-122"/>
              </a:rPr>
              <a:t>第</a:t>
            </a:r>
            <a:r>
              <a:rPr lang="zh-CN" altLang="en-US" sz="2800" b="1" spc="-15" dirty="0" smtClean="0">
                <a:latin typeface="Times New Roman" panose="02020603050405020304" charset="0"/>
                <a:cs typeface="新宋体" panose="02010609030101010101" charset="-122"/>
              </a:rPr>
              <a:t>四</a:t>
            </a:r>
            <a:r>
              <a:rPr sz="2800" b="1" spc="-15" dirty="0" smtClean="0">
                <a:latin typeface="Times New Roman" panose="02020603050405020304" charset="0"/>
                <a:cs typeface="新宋体" panose="02010609030101010101" charset="-122"/>
              </a:rPr>
              <a:t>版</a:t>
            </a:r>
            <a:r>
              <a:rPr sz="2800" b="1" spc="-15" dirty="0">
                <a:latin typeface="Times New Roman" panose="02020603050405020304" charset="0"/>
                <a:cs typeface="新宋体" panose="02010609030101010101" charset="-122"/>
              </a:rPr>
              <a:t>)，电子工业出版社，20</a:t>
            </a:r>
            <a:r>
              <a:rPr lang="en-US" sz="2800" b="1" spc="-15" dirty="0">
                <a:latin typeface="Times New Roman" panose="02020603050405020304" charset="0"/>
                <a:cs typeface="新宋体" panose="02010609030101010101" charset="-122"/>
              </a:rPr>
              <a:t>11</a:t>
            </a:r>
            <a:r>
              <a:rPr sz="2800" b="1" spc="-15" dirty="0">
                <a:latin typeface="Times New Roman" panose="02020603050405020304" charset="0"/>
                <a:cs typeface="新宋体" panose="02010609030101010101" charset="-122"/>
              </a:rPr>
              <a:t>年</a:t>
            </a:r>
            <a:r>
              <a:rPr lang="en-US" altLang="zh-CN" sz="2800" b="1" spc="-15" dirty="0">
                <a:latin typeface="Times New Roman" panose="02020603050405020304" charset="0"/>
                <a:cs typeface="新宋体" panose="02010609030101010101" charset="-122"/>
              </a:rPr>
              <a:t>6</a:t>
            </a:r>
            <a:r>
              <a:rPr lang="zh-CN" altLang="en-US" sz="2800" b="1" spc="-15" dirty="0">
                <a:latin typeface="Times New Roman" panose="02020603050405020304" charset="0"/>
                <a:cs typeface="新宋体" panose="02010609030101010101" charset="-122"/>
              </a:rPr>
              <a:t>月</a:t>
            </a:r>
            <a:r>
              <a:rPr sz="2800" b="1" spc="-15" dirty="0">
                <a:latin typeface="Times New Roman" panose="02020603050405020304" charset="0"/>
                <a:cs typeface="新宋体" panose="02010609030101010101" charset="-122"/>
              </a:rPr>
              <a:t> </a:t>
            </a:r>
            <a:endParaRPr sz="2800" dirty="0">
              <a:latin typeface="Times New Roman" panose="02020603050405020304" charset="0"/>
              <a:cs typeface="新宋体" panose="02010609030101010101" charset="-122"/>
            </a:endParaRPr>
          </a:p>
        </p:txBody>
      </p:sp>
      <p:sp>
        <p:nvSpPr>
          <p:cNvPr id="3" name="灯片编号占位符 2"/>
          <p:cNvSpPr>
            <a:spLocks noGrp="1"/>
          </p:cNvSpPr>
          <p:nvPr>
            <p:ph type="sldNum" sz="quarter" idx="12"/>
          </p:nvPr>
        </p:nvSpPr>
        <p:spPr/>
        <p:txBody>
          <a:bodyPr/>
          <a:lstStyle/>
          <a:p>
            <a:fld id="{B6F15528-21DE-4FAA-801E-634DDDAF4B2B}" type="slidenum">
              <a:rPr/>
              <a:t>15</a:t>
            </a:fld>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49" name="组合 116741"/>
          <p:cNvGrpSpPr>
            <a:grpSpLocks/>
          </p:cNvGrpSpPr>
          <p:nvPr/>
        </p:nvGrpSpPr>
        <p:grpSpPr bwMode="auto">
          <a:xfrm>
            <a:off x="1374454" y="2025514"/>
            <a:ext cx="4924605" cy="4469435"/>
            <a:chOff x="567" y="391"/>
            <a:chExt cx="2813" cy="2553"/>
          </a:xfrm>
        </p:grpSpPr>
        <p:graphicFrame>
          <p:nvGraphicFramePr>
            <p:cNvPr id="27650" name="对象 116739"/>
            <p:cNvGraphicFramePr>
              <a:graphicFrameLocks/>
            </p:cNvGraphicFramePr>
            <p:nvPr/>
          </p:nvGraphicFramePr>
          <p:xfrm>
            <a:off x="567" y="391"/>
            <a:ext cx="2494" cy="2170"/>
          </p:xfrm>
          <a:graphic>
            <a:graphicData uri="http://schemas.openxmlformats.org/presentationml/2006/ole">
              <mc:AlternateContent xmlns:mc="http://schemas.openxmlformats.org/markup-compatibility/2006">
                <mc:Choice xmlns:v="urn:schemas-microsoft-com:vml" Requires="v">
                  <p:oleObj spid="_x0000_s16462" r:id="rId3" imgW="2343477" imgH="2038095" progId="Paint.Picture">
                    <p:embed/>
                  </p:oleObj>
                </mc:Choice>
                <mc:Fallback>
                  <p:oleObj r:id="rId3" imgW="2343477" imgH="2038095" progId="Paint.Picture">
                    <p:embed/>
                    <p:pic>
                      <p:nvPicPr>
                        <p:cNvPr id="27650" name="对象 11673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 y="391"/>
                          <a:ext cx="2494" cy="2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7651" name="文本框 116740"/>
            <p:cNvSpPr txBox="1">
              <a:spLocks noChangeArrowheads="1"/>
            </p:cNvSpPr>
            <p:nvPr/>
          </p:nvSpPr>
          <p:spPr bwMode="auto">
            <a:xfrm>
              <a:off x="930" y="2659"/>
              <a:ext cx="2450"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647"/>
                <a:t>放大后</a:t>
              </a:r>
              <a:r>
                <a:rPr lang="en-US" altLang="zh-CN" sz="2647"/>
                <a:t>8×8</a:t>
              </a:r>
              <a:r>
                <a:rPr lang="zh-CN" altLang="en-US" sz="2647"/>
                <a:t>的新图</a:t>
              </a:r>
            </a:p>
          </p:txBody>
        </p:sp>
      </p:grpSp>
      <p:grpSp>
        <p:nvGrpSpPr>
          <p:cNvPr id="27652" name="组合 111625"/>
          <p:cNvGrpSpPr>
            <a:grpSpLocks/>
          </p:cNvGrpSpPr>
          <p:nvPr/>
        </p:nvGrpSpPr>
        <p:grpSpPr bwMode="auto">
          <a:xfrm>
            <a:off x="6405850" y="2820314"/>
            <a:ext cx="3653626" cy="3436545"/>
            <a:chOff x="1610" y="1661"/>
            <a:chExt cx="2087" cy="1963"/>
          </a:xfrm>
        </p:grpSpPr>
        <p:graphicFrame>
          <p:nvGraphicFramePr>
            <p:cNvPr id="27653" name="对象 111623"/>
            <p:cNvGraphicFramePr>
              <a:graphicFrameLocks/>
            </p:cNvGraphicFramePr>
            <p:nvPr/>
          </p:nvGraphicFramePr>
          <p:xfrm>
            <a:off x="1610" y="1661"/>
            <a:ext cx="1950" cy="1814"/>
          </p:xfrm>
          <a:graphic>
            <a:graphicData uri="http://schemas.openxmlformats.org/presentationml/2006/ole">
              <mc:AlternateContent xmlns:mc="http://schemas.openxmlformats.org/markup-compatibility/2006">
                <mc:Choice xmlns:v="urn:schemas-microsoft-com:vml" Requires="v">
                  <p:oleObj spid="_x0000_s16463" r:id="rId5" imgW="1514686" imgH="1409897" progId="Paint.Picture">
                    <p:embed/>
                  </p:oleObj>
                </mc:Choice>
                <mc:Fallback>
                  <p:oleObj r:id="rId5" imgW="1514686" imgH="1409897" progId="Paint.Picture">
                    <p:embed/>
                    <p:pic>
                      <p:nvPicPr>
                        <p:cNvPr id="27653" name="对象 1116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0" y="1661"/>
                          <a:ext cx="1950" cy="1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7654" name="文本框 111624"/>
            <p:cNvSpPr txBox="1">
              <a:spLocks noChangeArrowheads="1"/>
            </p:cNvSpPr>
            <p:nvPr/>
          </p:nvSpPr>
          <p:spPr bwMode="auto">
            <a:xfrm>
              <a:off x="2064" y="3339"/>
              <a:ext cx="1633"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647"/>
                <a:t>4×4</a:t>
              </a:r>
              <a:r>
                <a:rPr lang="zh-CN" altLang="en-US" sz="2647"/>
                <a:t>的以原图</a:t>
              </a:r>
              <a:r>
                <a:rPr lang="en-US" altLang="zh-CN" sz="2647" i="1"/>
                <a:t>f</a:t>
              </a:r>
            </a:p>
          </p:txBody>
        </p:sp>
      </p:grpSp>
      <p:sp>
        <p:nvSpPr>
          <p:cNvPr id="8"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9" name="文本框 8"/>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21828977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19809"/>
          <p:cNvSpPr>
            <a:spLocks noGrp="1" noChangeArrowheads="1"/>
          </p:cNvSpPr>
          <p:nvPr>
            <p:ph type="title"/>
          </p:nvPr>
        </p:nvSpPr>
        <p:spPr>
          <a:xfrm>
            <a:off x="267503" y="2029771"/>
            <a:ext cx="9726957" cy="608654"/>
          </a:xfrm>
        </p:spPr>
        <p:txBody>
          <a:bodyPr/>
          <a:lstStyle/>
          <a:p>
            <a:pPr algn="l"/>
            <a:r>
              <a:rPr lang="en-US" altLang="zh-CN" sz="3000" b="1" dirty="0">
                <a:latin typeface="Times New Roman" panose="02020603050405020304" pitchFamily="18" charset="0"/>
                <a:ea typeface="+mn-ea"/>
                <a:cs typeface="Times New Roman" panose="02020603050405020304" pitchFamily="18" charset="0"/>
              </a:rPr>
              <a:t>2)</a:t>
            </a:r>
            <a:r>
              <a:rPr lang="zh-CN" altLang="en-US" sz="3000" b="1" dirty="0">
                <a:latin typeface="Times New Roman" panose="02020603050405020304" pitchFamily="18" charset="0"/>
                <a:ea typeface="+mn-ea"/>
                <a:cs typeface="Times New Roman" panose="02020603050405020304" pitchFamily="18" charset="0"/>
              </a:rPr>
              <a:t>线形</a:t>
            </a:r>
            <a:r>
              <a:rPr lang="zh-CN" altLang="en-US" sz="3000" b="1" dirty="0" smtClean="0">
                <a:latin typeface="Times New Roman" panose="02020603050405020304" pitchFamily="18" charset="0"/>
                <a:ea typeface="+mn-ea"/>
                <a:cs typeface="Times New Roman" panose="02020603050405020304" pitchFamily="18" charset="0"/>
              </a:rPr>
              <a:t>插值</a:t>
            </a:r>
            <a:r>
              <a:rPr lang="en-US" altLang="zh-CN" sz="3000" b="1" dirty="0" smtClean="0">
                <a:latin typeface="Times New Roman" panose="02020603050405020304" pitchFamily="18" charset="0"/>
                <a:ea typeface="+mn-ea"/>
                <a:cs typeface="Times New Roman" panose="02020603050405020304" pitchFamily="18" charset="0"/>
              </a:rPr>
              <a:t>:</a:t>
            </a:r>
            <a:r>
              <a:rPr lang="zh-CN" altLang="en-US" sz="3000" dirty="0" smtClean="0">
                <a:latin typeface="Times New Roman" panose="02020603050405020304" pitchFamily="18" charset="0"/>
                <a:ea typeface="+mn-ea"/>
                <a:cs typeface="Times New Roman" panose="02020603050405020304" pitchFamily="18" charset="0"/>
              </a:rPr>
              <a:t>是</a:t>
            </a:r>
            <a:r>
              <a:rPr lang="zh-CN" altLang="en-US" sz="3000" dirty="0">
                <a:latin typeface="Times New Roman" panose="02020603050405020304" pitchFamily="18" charset="0"/>
                <a:ea typeface="+mn-ea"/>
                <a:cs typeface="Times New Roman" panose="02020603050405020304" pitchFamily="18" charset="0"/>
              </a:rPr>
              <a:t>使用原图中两个值来构造所求坐标处的值。</a:t>
            </a:r>
          </a:p>
        </p:txBody>
      </p:sp>
      <p:sp>
        <p:nvSpPr>
          <p:cNvPr id="28674" name="文本占位符 119810"/>
          <p:cNvSpPr>
            <a:spLocks noGrp="1" noChangeArrowheads="1"/>
          </p:cNvSpPr>
          <p:nvPr>
            <p:ph type="body" sz="half" idx="1"/>
          </p:nvPr>
        </p:nvSpPr>
        <p:spPr>
          <a:xfrm>
            <a:off x="328655" y="2713078"/>
            <a:ext cx="9604652" cy="2711771"/>
          </a:xfrm>
        </p:spPr>
        <p:txBody>
          <a:bodyPr/>
          <a:lstStyle/>
          <a:p>
            <a:pPr marL="0" indent="0">
              <a:lnSpc>
                <a:spcPct val="130000"/>
              </a:lnSpc>
              <a:buNone/>
            </a:pPr>
            <a:r>
              <a:rPr lang="zh-CN" altLang="en-US" sz="2647" dirty="0">
                <a:latin typeface="Times New Roman" panose="02020603050405020304" pitchFamily="18" charset="0"/>
              </a:rPr>
              <a:t>如果已经知道了两点</a:t>
            </a:r>
            <a:r>
              <a:rPr lang="en-US" altLang="zh-CN" sz="2647" i="1" dirty="0">
                <a:latin typeface="Times New Roman" panose="02020603050405020304" pitchFamily="18" charset="0"/>
              </a:rPr>
              <a:t>x</a:t>
            </a:r>
            <a:r>
              <a:rPr lang="en-US" altLang="zh-CN" sz="2647" i="1" baseline="-25000" dirty="0">
                <a:latin typeface="Times New Roman" panose="02020603050405020304" pitchFamily="18" charset="0"/>
              </a:rPr>
              <a:t>0</a:t>
            </a:r>
            <a:r>
              <a:rPr lang="en-US" altLang="zh-CN" sz="2647" dirty="0">
                <a:latin typeface="Times New Roman" panose="02020603050405020304" pitchFamily="18" charset="0"/>
              </a:rPr>
              <a:t>,</a:t>
            </a:r>
            <a:r>
              <a:rPr lang="en-US" altLang="zh-CN" sz="2647" i="1" dirty="0">
                <a:latin typeface="Times New Roman" panose="02020603050405020304" pitchFamily="18" charset="0"/>
              </a:rPr>
              <a:t>x</a:t>
            </a:r>
            <a:r>
              <a:rPr lang="en-US" altLang="zh-CN" sz="2647" i="1" baseline="-25000" dirty="0">
                <a:latin typeface="Times New Roman" panose="02020603050405020304" pitchFamily="18" charset="0"/>
              </a:rPr>
              <a:t>2</a:t>
            </a:r>
            <a:r>
              <a:rPr lang="zh-CN" altLang="en-US" sz="2647" dirty="0">
                <a:latin typeface="Times New Roman" panose="02020603050405020304" pitchFamily="18" charset="0"/>
              </a:rPr>
              <a:t>处的函数值</a:t>
            </a:r>
            <a:r>
              <a:rPr lang="en-US" altLang="zh-CN" sz="2647" i="1" dirty="0">
                <a:latin typeface="Times New Roman" panose="02020603050405020304" pitchFamily="18" charset="0"/>
              </a:rPr>
              <a:t>f </a:t>
            </a:r>
            <a:r>
              <a:rPr lang="en-US" altLang="zh-CN" sz="2647" dirty="0">
                <a:latin typeface="Times New Roman" panose="02020603050405020304" pitchFamily="18" charset="0"/>
              </a:rPr>
              <a:t>(</a:t>
            </a:r>
            <a:r>
              <a:rPr lang="en-US" altLang="zh-CN" sz="2647" i="1" dirty="0">
                <a:latin typeface="Times New Roman" panose="02020603050405020304" pitchFamily="18" charset="0"/>
              </a:rPr>
              <a:t>x</a:t>
            </a:r>
            <a:r>
              <a:rPr lang="en-US" altLang="zh-CN" sz="2647" i="1" baseline="-25000" dirty="0">
                <a:latin typeface="Times New Roman" panose="02020603050405020304" pitchFamily="18" charset="0"/>
              </a:rPr>
              <a:t>0</a:t>
            </a:r>
            <a:r>
              <a:rPr lang="en-US" altLang="zh-CN" sz="2647" dirty="0">
                <a:latin typeface="Times New Roman" panose="02020603050405020304" pitchFamily="18" charset="0"/>
              </a:rPr>
              <a:t>),</a:t>
            </a:r>
            <a:r>
              <a:rPr lang="en-US" altLang="zh-CN" sz="2647" i="1" dirty="0">
                <a:latin typeface="Times New Roman" panose="02020603050405020304" pitchFamily="18" charset="0"/>
              </a:rPr>
              <a:t>f </a:t>
            </a:r>
            <a:r>
              <a:rPr lang="en-US" altLang="zh-CN" sz="2647" dirty="0">
                <a:latin typeface="Times New Roman" panose="02020603050405020304" pitchFamily="18" charset="0"/>
              </a:rPr>
              <a:t>(</a:t>
            </a:r>
            <a:r>
              <a:rPr lang="en-US" altLang="zh-CN" sz="2647" i="1" dirty="0">
                <a:latin typeface="Times New Roman" panose="02020603050405020304" pitchFamily="18" charset="0"/>
              </a:rPr>
              <a:t>x</a:t>
            </a:r>
            <a:r>
              <a:rPr lang="en-US" altLang="zh-CN" sz="2647" i="1" baseline="-25000" dirty="0">
                <a:latin typeface="Times New Roman" panose="02020603050405020304" pitchFamily="18" charset="0"/>
              </a:rPr>
              <a:t>2</a:t>
            </a:r>
            <a:r>
              <a:rPr lang="en-US" altLang="zh-CN" sz="2647" dirty="0">
                <a:latin typeface="Times New Roman" panose="02020603050405020304" pitchFamily="18" charset="0"/>
              </a:rPr>
              <a:t>)</a:t>
            </a:r>
            <a:r>
              <a:rPr lang="zh-CN" altLang="en-US" sz="2647" dirty="0">
                <a:latin typeface="Times New Roman" panose="02020603050405020304" pitchFamily="18" charset="0"/>
              </a:rPr>
              <a:t>，现在要求</a:t>
            </a:r>
            <a:r>
              <a:rPr lang="en-US" altLang="zh-CN" sz="2647" i="1" dirty="0">
                <a:latin typeface="Times New Roman" panose="02020603050405020304" pitchFamily="18" charset="0"/>
              </a:rPr>
              <a:t>x</a:t>
            </a:r>
            <a:r>
              <a:rPr lang="en-US" altLang="zh-CN" sz="2647" i="1" baseline="-25000" dirty="0">
                <a:latin typeface="Times New Roman" panose="02020603050405020304" pitchFamily="18" charset="0"/>
              </a:rPr>
              <a:t>1</a:t>
            </a:r>
            <a:r>
              <a:rPr lang="zh-CN" altLang="en-US" sz="2647" dirty="0">
                <a:latin typeface="Times New Roman" panose="02020603050405020304" pitchFamily="18" charset="0"/>
              </a:rPr>
              <a:t>处的函数值</a:t>
            </a:r>
            <a:r>
              <a:rPr lang="en-US" altLang="zh-CN" sz="2647" i="1" dirty="0">
                <a:latin typeface="Times New Roman" panose="02020603050405020304" pitchFamily="18" charset="0"/>
              </a:rPr>
              <a:t>f </a:t>
            </a:r>
            <a:r>
              <a:rPr lang="en-US" altLang="zh-CN" sz="2647" dirty="0">
                <a:latin typeface="Times New Roman" panose="02020603050405020304" pitchFamily="18" charset="0"/>
              </a:rPr>
              <a:t>(</a:t>
            </a:r>
            <a:r>
              <a:rPr lang="en-US" altLang="zh-CN" sz="2647" i="1" dirty="0">
                <a:latin typeface="Times New Roman" panose="02020603050405020304" pitchFamily="18" charset="0"/>
              </a:rPr>
              <a:t>x</a:t>
            </a:r>
            <a:r>
              <a:rPr lang="en-US" altLang="zh-CN" sz="2647" i="1" baseline="-25000" dirty="0">
                <a:latin typeface="Times New Roman" panose="02020603050405020304" pitchFamily="18" charset="0"/>
              </a:rPr>
              <a:t>1</a:t>
            </a:r>
            <a:r>
              <a:rPr lang="en-US" altLang="zh-CN" sz="2647" dirty="0">
                <a:latin typeface="Times New Roman" panose="02020603050405020304" pitchFamily="18" charset="0"/>
              </a:rPr>
              <a:t>)</a:t>
            </a:r>
            <a:r>
              <a:rPr lang="zh-CN" altLang="en-US" sz="2647" dirty="0">
                <a:latin typeface="Times New Roman" panose="02020603050405020304" pitchFamily="18" charset="0"/>
              </a:rPr>
              <a:t>，此时假设函数是线性的，公式：</a:t>
            </a:r>
          </a:p>
        </p:txBody>
      </p:sp>
      <p:graphicFrame>
        <p:nvGraphicFramePr>
          <p:cNvPr id="28675" name="内容占位符 119814"/>
          <p:cNvGraphicFramePr>
            <a:graphicFrameLocks noGrp="1"/>
          </p:cNvGraphicFramePr>
          <p:nvPr>
            <p:ph sz="half" idx="2"/>
            <p:extLst>
              <p:ext uri="{D42A27DB-BD31-4B8C-83A1-F6EECF244321}">
                <p14:modId xmlns:p14="http://schemas.microsoft.com/office/powerpoint/2010/main" val="2015944831"/>
              </p:ext>
            </p:extLst>
          </p:nvPr>
        </p:nvGraphicFramePr>
        <p:xfrm>
          <a:off x="541767" y="3921894"/>
          <a:ext cx="5719334" cy="929601"/>
        </p:xfrm>
        <a:graphic>
          <a:graphicData uri="http://schemas.openxmlformats.org/presentationml/2006/ole">
            <mc:AlternateContent xmlns:mc="http://schemas.openxmlformats.org/markup-compatibility/2006">
              <mc:Choice xmlns:v="urn:schemas-microsoft-com:vml" Requires="v">
                <p:oleObj spid="_x0000_s17448" r:id="rId3" imgW="2374187" imgH="431930" progId="Equation.DSMT4">
                  <p:embed/>
                </p:oleObj>
              </mc:Choice>
              <mc:Fallback>
                <p:oleObj r:id="rId3" imgW="2374187" imgH="431930" progId="Equation.DSMT4">
                  <p:embed/>
                  <p:pic>
                    <p:nvPicPr>
                      <p:cNvPr id="28675" name="内容占位符 119814"/>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767" y="3921894"/>
                        <a:ext cx="5719334" cy="929601"/>
                      </a:xfrm>
                      <a:prstGeom prst="rect">
                        <a:avLst/>
                      </a:prstGeom>
                      <a:ln>
                        <a:noFill/>
                      </a:ln>
                      <a:extLst/>
                    </p:spPr>
                  </p:pic>
                </p:oleObj>
              </mc:Fallback>
            </mc:AlternateContent>
          </a:graphicData>
        </a:graphic>
      </p:graphicFrame>
      <p:sp>
        <p:nvSpPr>
          <p:cNvPr id="5"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6" name="文本框 5"/>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pic>
        <p:nvPicPr>
          <p:cNvPr id="2" name="图片 1"/>
          <p:cNvPicPr>
            <a:picLocks noChangeAspect="1"/>
          </p:cNvPicPr>
          <p:nvPr/>
        </p:nvPicPr>
        <p:blipFill>
          <a:blip r:embed="rId5"/>
          <a:stretch>
            <a:fillRect/>
          </a:stretch>
        </p:blipFill>
        <p:spPr>
          <a:xfrm>
            <a:off x="6261100" y="4589056"/>
            <a:ext cx="4267596" cy="2913346"/>
          </a:xfrm>
          <a:prstGeom prst="rect">
            <a:avLst/>
          </a:prstGeom>
        </p:spPr>
      </p:pic>
      <p:sp>
        <p:nvSpPr>
          <p:cNvPr id="3" name="椭圆 2"/>
          <p:cNvSpPr/>
          <p:nvPr/>
        </p:nvSpPr>
        <p:spPr>
          <a:xfrm>
            <a:off x="8394898" y="5441994"/>
            <a:ext cx="216000" cy="21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p:cNvSpPr/>
              <p:nvPr/>
            </p:nvSpPr>
            <p:spPr>
              <a:xfrm>
                <a:off x="564762" y="5376308"/>
                <a:ext cx="5117106" cy="72487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sz="2400" i="1" smtClean="0">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baseline="-25000" smtClean="0">
                              <a:latin typeface="Cambria Math" panose="02040503050406030204" pitchFamily="18" charset="0"/>
                            </a:rPr>
                            <m:t>1</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𝑥</m:t>
                          </m:r>
                          <m:r>
                            <a:rPr lang="en-US" altLang="zh-CN" sz="2400" b="0" i="1" baseline="-25000" smtClean="0">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baseline="-25000">
                              <a:latin typeface="Cambria Math" panose="02040503050406030204" pitchFamily="18" charset="0"/>
                            </a:rPr>
                            <m:t>0</m:t>
                          </m:r>
                        </m:num>
                        <m:den>
                          <m:r>
                            <a:rPr lang="en-US" altLang="zh-CN" sz="2400" i="1">
                              <a:latin typeface="Cambria Math" panose="02040503050406030204" pitchFamily="18" charset="0"/>
                            </a:rPr>
                            <m:t>𝑥</m:t>
                          </m:r>
                          <m:r>
                            <a:rPr lang="en-US" altLang="zh-CN" sz="2400" i="1" baseline="-25000">
                              <a:latin typeface="Cambria Math" panose="02040503050406030204" pitchFamily="18" charset="0"/>
                            </a:rPr>
                            <m:t>2</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b="0" i="1" baseline="-25000" smtClean="0">
                              <a:latin typeface="Cambria Math" panose="02040503050406030204" pitchFamily="18" charset="0"/>
                            </a:rPr>
                            <m:t>0</m:t>
                          </m:r>
                        </m:den>
                      </m:f>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baseline="-25000" smtClean="0">
                          <a:latin typeface="Cambria Math" panose="02040503050406030204" pitchFamily="18" charset="0"/>
                        </a:rPr>
                        <m:t>2</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𝑥</m:t>
                          </m:r>
                          <m:r>
                            <a:rPr lang="en-US" altLang="zh-CN" sz="2400" i="1" baseline="-25000">
                              <a:latin typeface="Cambria Math" panose="02040503050406030204" pitchFamily="18" charset="0"/>
                            </a:rPr>
                            <m:t>2</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baseline="-25000">
                              <a:latin typeface="Cambria Math" panose="02040503050406030204" pitchFamily="18" charset="0"/>
                            </a:rPr>
                            <m:t>1</m:t>
                          </m:r>
                        </m:num>
                        <m:den>
                          <m:r>
                            <a:rPr lang="en-US" altLang="zh-CN" sz="2400" i="1">
                              <a:latin typeface="Cambria Math" panose="02040503050406030204" pitchFamily="18" charset="0"/>
                            </a:rPr>
                            <m:t>𝑥</m:t>
                          </m:r>
                          <m:r>
                            <a:rPr lang="en-US" altLang="zh-CN" sz="2400" i="1" baseline="-25000">
                              <a:latin typeface="Cambria Math" panose="02040503050406030204" pitchFamily="18" charset="0"/>
                            </a:rPr>
                            <m:t>2</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b="0" i="1" baseline="-25000" smtClean="0">
                              <a:latin typeface="Cambria Math" panose="02040503050406030204" pitchFamily="18" charset="0"/>
                            </a:rPr>
                            <m:t>0</m:t>
                          </m:r>
                        </m:den>
                      </m:f>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baseline="-25000" smtClean="0">
                          <a:latin typeface="Cambria Math" panose="02040503050406030204" pitchFamily="18" charset="0"/>
                        </a:rPr>
                        <m:t>0</m:t>
                      </m:r>
                      <m:r>
                        <a:rPr lang="en-US" altLang="zh-CN" sz="2400" i="1">
                          <a:latin typeface="Cambria Math" panose="02040503050406030204" pitchFamily="18" charset="0"/>
                        </a:rPr>
                        <m:t>)</m:t>
                      </m:r>
                    </m:oMath>
                  </m:oMathPara>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564762" y="5376308"/>
                <a:ext cx="5117106" cy="724878"/>
              </a:xfrm>
              <a:prstGeom prst="rect">
                <a:avLst/>
              </a:prstGeom>
              <a:blipFill>
                <a:blip r:embed="rId6"/>
                <a:stretch>
                  <a:fillRect b="-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430126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占位符 122882"/>
          <p:cNvSpPr>
            <a:spLocks noGrp="1" noChangeArrowheads="1"/>
          </p:cNvSpPr>
          <p:nvPr>
            <p:ph type="body" sz="half" idx="1"/>
          </p:nvPr>
        </p:nvSpPr>
        <p:spPr>
          <a:xfrm>
            <a:off x="293707" y="2558485"/>
            <a:ext cx="9970391" cy="4421249"/>
          </a:xfrm>
        </p:spPr>
        <p:txBody>
          <a:bodyPr/>
          <a:lstStyle/>
          <a:p>
            <a:pPr marL="0" indent="0">
              <a:lnSpc>
                <a:spcPct val="150000"/>
              </a:lnSpc>
              <a:spcBef>
                <a:spcPct val="0"/>
              </a:spcBef>
              <a:buNone/>
            </a:pPr>
            <a:r>
              <a:rPr lang="zh-CN" altLang="en-US" sz="2400" dirty="0">
                <a:latin typeface="Times New Roman" panose="02020603050405020304" pitchFamily="18" charset="0"/>
                <a:cs typeface="Times New Roman" panose="02020603050405020304" pitchFamily="18" charset="0"/>
              </a:rPr>
              <a:t>在图像处理中需要将线形插值扩展到二维的情况，即采用双线形插值(</a:t>
            </a:r>
            <a:r>
              <a:rPr lang="en-US" altLang="zh-CN" sz="2400" dirty="0">
                <a:latin typeface="Times New Roman" panose="02020603050405020304" pitchFamily="18" charset="0"/>
                <a:cs typeface="Times New Roman" panose="02020603050405020304" pitchFamily="18" charset="0"/>
              </a:rPr>
              <a:t>Bilinear Intrepolation</a:t>
            </a:r>
            <a:r>
              <a:rPr lang="zh-CN" altLang="en-US" sz="2400" dirty="0" smtClean="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sp>
        <p:nvSpPr>
          <p:cNvPr id="5" name="标题 119809"/>
          <p:cNvSpPr txBox="1">
            <a:spLocks noChangeArrowheads="1"/>
          </p:cNvSpPr>
          <p:nvPr/>
        </p:nvSpPr>
        <p:spPr>
          <a:xfrm>
            <a:off x="267503" y="1970690"/>
            <a:ext cx="9726957" cy="608654"/>
          </a:xfrm>
          <a:prstGeom prst="rect">
            <a:avLst/>
          </a:prstGeom>
        </p:spPr>
        <p:txBody>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a:r>
              <a:rPr lang="en-US" altLang="zh-CN" sz="3000" b="1" smtClean="0">
                <a:latin typeface="Times New Roman" panose="02020603050405020304" pitchFamily="18" charset="0"/>
                <a:ea typeface="+mn-ea"/>
                <a:cs typeface="Times New Roman" panose="02020603050405020304" pitchFamily="18" charset="0"/>
              </a:rPr>
              <a:t>3)</a:t>
            </a:r>
            <a:r>
              <a:rPr lang="zh-CN" altLang="en-US" sz="3000" b="1" smtClean="0">
                <a:latin typeface="Times New Roman" panose="02020603050405020304" pitchFamily="18" charset="0"/>
                <a:ea typeface="+mn-ea"/>
                <a:cs typeface="Times New Roman" panose="02020603050405020304" pitchFamily="18" charset="0"/>
              </a:rPr>
              <a:t>双线形插值</a:t>
            </a:r>
            <a:endParaRPr lang="zh-CN" altLang="en-US" sz="3000">
              <a:latin typeface="Times New Roman" panose="02020603050405020304" pitchFamily="18" charset="0"/>
              <a:ea typeface="+mn-ea"/>
              <a:cs typeface="Times New Roman" panose="02020603050405020304" pitchFamily="18" charset="0"/>
            </a:endParaRPr>
          </a:p>
        </p:txBody>
      </p:sp>
      <p:sp>
        <p:nvSpPr>
          <p:cNvPr id="6"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7" name="文本框 6"/>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15177665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19809"/>
          <p:cNvSpPr txBox="1">
            <a:spLocks noChangeArrowheads="1"/>
          </p:cNvSpPr>
          <p:nvPr/>
        </p:nvSpPr>
        <p:spPr>
          <a:xfrm>
            <a:off x="267503" y="1970690"/>
            <a:ext cx="9726957" cy="608654"/>
          </a:xfrm>
          <a:prstGeom prst="rect">
            <a:avLst/>
          </a:prstGeom>
        </p:spPr>
        <p:txBody>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a:r>
              <a:rPr lang="en-US" altLang="zh-CN" sz="3000" b="1" dirty="0" smtClean="0">
                <a:latin typeface="Times New Roman" panose="02020603050405020304" pitchFamily="18" charset="0"/>
                <a:ea typeface="+mn-ea"/>
                <a:cs typeface="Times New Roman" panose="02020603050405020304" pitchFamily="18" charset="0"/>
              </a:rPr>
              <a:t>3)</a:t>
            </a:r>
            <a:r>
              <a:rPr lang="zh-CN" altLang="en-US" sz="3000" b="1" dirty="0" smtClean="0">
                <a:latin typeface="Times New Roman" panose="02020603050405020304" pitchFamily="18" charset="0"/>
                <a:ea typeface="+mn-ea"/>
                <a:cs typeface="Times New Roman" panose="02020603050405020304" pitchFamily="18" charset="0"/>
              </a:rPr>
              <a:t>双线形插值</a:t>
            </a:r>
            <a:endParaRPr lang="zh-CN" altLang="en-US" sz="3000" dirty="0">
              <a:latin typeface="Times New Roman" panose="02020603050405020304" pitchFamily="18" charset="0"/>
              <a:ea typeface="+mn-ea"/>
              <a:cs typeface="Times New Roman" panose="02020603050405020304" pitchFamily="18" charset="0"/>
            </a:endParaRPr>
          </a:p>
        </p:txBody>
      </p:sp>
      <p:sp>
        <p:nvSpPr>
          <p:cNvPr id="9"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10" name="文本框 9"/>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pic>
        <p:nvPicPr>
          <p:cNvPr id="5" name="图片 4"/>
          <p:cNvPicPr>
            <a:picLocks noChangeAspect="1"/>
          </p:cNvPicPr>
          <p:nvPr/>
        </p:nvPicPr>
        <p:blipFill>
          <a:blip r:embed="rId2"/>
          <a:stretch>
            <a:fillRect/>
          </a:stretch>
        </p:blipFill>
        <p:spPr>
          <a:xfrm>
            <a:off x="6644014" y="2413523"/>
            <a:ext cx="3572566" cy="3414056"/>
          </a:xfrm>
          <a:prstGeom prst="rect">
            <a:avLst/>
          </a:prstGeom>
        </p:spPr>
      </p:pic>
      <p:sp>
        <p:nvSpPr>
          <p:cNvPr id="13" name="矩形 12"/>
          <p:cNvSpPr/>
          <p:nvPr/>
        </p:nvSpPr>
        <p:spPr>
          <a:xfrm>
            <a:off x="305604" y="2595925"/>
            <a:ext cx="6311600" cy="3231654"/>
          </a:xfrm>
          <a:prstGeom prst="rect">
            <a:avLst/>
          </a:prstGeom>
        </p:spPr>
        <p:txBody>
          <a:bodyPr wrap="square">
            <a:spAutoFit/>
          </a:bodyPr>
          <a:lstStyle/>
          <a:p>
            <a:pPr>
              <a:spcBef>
                <a:spcPct val="50000"/>
              </a:spcBef>
            </a:pPr>
            <a:r>
              <a:rPr lang="zh-CN" altLang="en-US" sz="2400" dirty="0">
                <a:latin typeface="Times New Roman" panose="02020603050405020304" pitchFamily="18" charset="0"/>
                <a:cs typeface="Times New Roman" panose="02020603050405020304" pitchFamily="18" charset="0"/>
              </a:rPr>
              <a:t>在图像处理中需要将线形插值扩展到二维的情况，即采用双线形插值(</a:t>
            </a:r>
            <a:r>
              <a:rPr lang="en-US" altLang="zh-CN" sz="2400" dirty="0">
                <a:latin typeface="Times New Roman" panose="02020603050405020304" pitchFamily="18" charset="0"/>
                <a:cs typeface="Times New Roman" panose="02020603050405020304" pitchFamily="18" charset="0"/>
              </a:rPr>
              <a:t>Bilinear Intrepolation</a:t>
            </a:r>
            <a:r>
              <a:rPr lang="zh-CN" altLang="en-US" sz="2400" dirty="0" smtClean="0">
                <a:latin typeface="Times New Roman" panose="02020603050405020304" pitchFamily="18" charset="0"/>
                <a:cs typeface="Times New Roman" panose="02020603050405020304" pitchFamily="18" charset="0"/>
              </a:rPr>
              <a:t>)，</a:t>
            </a:r>
            <a:r>
              <a:rPr lang="zh-CN" altLang="en-US" sz="2400" dirty="0" smtClean="0">
                <a:solidFill>
                  <a:prstClr val="black"/>
                </a:solidFill>
                <a:cs typeface="Times New Roman" panose="02020603050405020304" pitchFamily="18" charset="0"/>
              </a:rPr>
              <a:t>通</a:t>
            </a:r>
            <a:r>
              <a:rPr lang="zh-CN" altLang="en-US" sz="2400" dirty="0">
                <a:solidFill>
                  <a:prstClr val="black"/>
                </a:solidFill>
                <a:cs typeface="Times New Roman" panose="02020603050405020304" pitchFamily="18" charset="0"/>
              </a:rPr>
              <a:t>过三次运算的到</a:t>
            </a:r>
            <a:r>
              <a:rPr lang="zh-CN" altLang="en-US" sz="2400" dirty="0" smtClean="0">
                <a:solidFill>
                  <a:prstClr val="black"/>
                </a:solidFill>
                <a:cs typeface="Times New Roman" panose="02020603050405020304" pitchFamily="18" charset="0"/>
              </a:rPr>
              <a:t>。</a:t>
            </a:r>
            <a:endParaRPr lang="en-US" altLang="zh-CN" sz="2400" dirty="0" smtClean="0">
              <a:solidFill>
                <a:prstClr val="black"/>
              </a:solidFill>
              <a:cs typeface="Times New Roman" panose="02020603050405020304" pitchFamily="18" charset="0"/>
            </a:endParaRPr>
          </a:p>
          <a:p>
            <a:pPr>
              <a:spcBef>
                <a:spcPct val="50000"/>
              </a:spcBef>
            </a:pPr>
            <a:r>
              <a:rPr lang="zh-CN" altLang="en-US" sz="2400" dirty="0" smtClean="0">
                <a:solidFill>
                  <a:prstClr val="black"/>
                </a:solidFill>
                <a:cs typeface="Times New Roman" panose="02020603050405020304" pitchFamily="18" charset="0"/>
              </a:rPr>
              <a:t>效果尚可，但是插值方法具</a:t>
            </a:r>
            <a:r>
              <a:rPr lang="zh-CN" altLang="en-US" sz="2400" dirty="0">
                <a:solidFill>
                  <a:prstClr val="black"/>
                </a:solidFill>
                <a:cs typeface="Times New Roman" panose="02020603050405020304" pitchFamily="18" charset="0"/>
              </a:rPr>
              <a:t>有低通滤波性质</a:t>
            </a:r>
            <a:r>
              <a:rPr lang="zh-CN" altLang="en-US" sz="2400" dirty="0" smtClean="0">
                <a:solidFill>
                  <a:prstClr val="black"/>
                </a:solidFill>
                <a:cs typeface="Times New Roman" panose="02020603050405020304" pitchFamily="18" charset="0"/>
              </a:rPr>
              <a:t>，导致高</a:t>
            </a:r>
            <a:r>
              <a:rPr lang="zh-CN" altLang="en-US" sz="2400" dirty="0">
                <a:solidFill>
                  <a:prstClr val="black"/>
                </a:solidFill>
                <a:cs typeface="Times New Roman" panose="02020603050405020304" pitchFamily="18" charset="0"/>
              </a:rPr>
              <a:t>频分量受到损失</a:t>
            </a:r>
            <a:r>
              <a:rPr lang="zh-CN" altLang="en-US" sz="2400" dirty="0" smtClean="0">
                <a:solidFill>
                  <a:prstClr val="black"/>
                </a:solidFill>
                <a:cs typeface="Times New Roman" panose="02020603050405020304" pitchFamily="18" charset="0"/>
              </a:rPr>
              <a:t>，可能导致图</a:t>
            </a:r>
            <a:r>
              <a:rPr lang="zh-CN" altLang="en-US" sz="2400" dirty="0">
                <a:solidFill>
                  <a:prstClr val="black"/>
                </a:solidFill>
                <a:cs typeface="Times New Roman" panose="02020603050405020304" pitchFamily="18" charset="0"/>
              </a:rPr>
              <a:t>像轮廓模糊</a:t>
            </a:r>
            <a:r>
              <a:rPr lang="zh-CN" altLang="en-US" sz="2400" dirty="0" smtClean="0">
                <a:solidFill>
                  <a:prstClr val="black"/>
                </a:solidFill>
                <a:cs typeface="Times New Roman" panose="02020603050405020304" pitchFamily="18" charset="0"/>
              </a:rPr>
              <a:t>。</a:t>
            </a:r>
            <a:r>
              <a:rPr lang="zh-CN" altLang="en-US" sz="2400" dirty="0" smtClean="0">
                <a:solidFill>
                  <a:srgbClr val="FF0000"/>
                </a:solidFill>
                <a:cs typeface="Times New Roman" panose="02020603050405020304" pitchFamily="18" charset="0"/>
              </a:rPr>
              <a:t>另</a:t>
            </a:r>
            <a:r>
              <a:rPr lang="zh-CN" altLang="en-US" sz="2400" dirty="0">
                <a:solidFill>
                  <a:srgbClr val="FF0000"/>
                </a:solidFill>
                <a:cs typeface="Times New Roman" panose="02020603050405020304" pitchFamily="18" charset="0"/>
              </a:rPr>
              <a:t>外，图像处理中还使用双曲线插值</a:t>
            </a:r>
            <a:r>
              <a:rPr lang="zh-CN" altLang="en-US" sz="2400" dirty="0" smtClean="0">
                <a:solidFill>
                  <a:srgbClr val="FF0000"/>
                </a:solidFill>
                <a:cs typeface="Times New Roman" panose="02020603050405020304" pitchFamily="18" charset="0"/>
              </a:rPr>
              <a:t>，三</a:t>
            </a:r>
            <a:r>
              <a:rPr lang="zh-CN" altLang="en-US" sz="2400" dirty="0">
                <a:solidFill>
                  <a:srgbClr val="FF0000"/>
                </a:solidFill>
                <a:cs typeface="Times New Roman" panose="02020603050405020304" pitchFamily="18" charset="0"/>
              </a:rPr>
              <a:t>次内插法解决图像缩放及图像旋转后的灰度填充。</a:t>
            </a:r>
          </a:p>
        </p:txBody>
      </p:sp>
      <mc:AlternateContent xmlns:mc="http://schemas.openxmlformats.org/markup-compatibility/2006" xmlns:a14="http://schemas.microsoft.com/office/drawing/2010/main">
        <mc:Choice Requires="a14">
          <p:sp>
            <p:nvSpPr>
              <p:cNvPr id="14" name="文本框 13"/>
              <p:cNvSpPr txBox="1"/>
              <p:nvPr/>
            </p:nvSpPr>
            <p:spPr>
              <a:xfrm>
                <a:off x="6298828" y="5880539"/>
                <a:ext cx="4530383" cy="5271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𝑅</m:t>
                          </m:r>
                          <m:r>
                            <a:rPr lang="en-US" altLang="zh-CN" sz="2000" b="0" i="1" baseline="-25000" smtClean="0">
                              <a:latin typeface="Cambria Math" panose="02040503050406030204" pitchFamily="18" charset="0"/>
                            </a:rPr>
                            <m:t>1</m:t>
                          </m:r>
                        </m:e>
                      </m:d>
                      <m:r>
                        <a:rPr lang="en-US" altLang="zh-CN" sz="2000" i="1"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𝑥</m:t>
                          </m:r>
                          <m:r>
                            <a:rPr lang="en-US" altLang="zh-CN" sz="2000" b="0" i="1" baseline="-25000" smtClean="0">
                              <a:latin typeface="Cambria Math" panose="02040503050406030204" pitchFamily="18" charset="0"/>
                            </a:rPr>
                            <m:t>2</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num>
                        <m:den>
                          <m:r>
                            <a:rPr lang="en-US" altLang="zh-CN" sz="2000" b="0" i="1" smtClean="0">
                              <a:latin typeface="Cambria Math" panose="02040503050406030204" pitchFamily="18" charset="0"/>
                            </a:rPr>
                            <m:t>𝑥</m:t>
                          </m:r>
                          <m:r>
                            <a:rPr lang="en-US" altLang="zh-CN" sz="2000" b="0" i="1" baseline="-25000" smtClean="0">
                              <a:latin typeface="Cambria Math" panose="02040503050406030204" pitchFamily="18" charset="0"/>
                            </a:rPr>
                            <m:t>2</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baseline="-25000" smtClean="0">
                              <a:latin typeface="Cambria Math" panose="02040503050406030204" pitchFamily="18" charset="0"/>
                            </a:rPr>
                            <m:t>1</m:t>
                          </m:r>
                        </m:den>
                      </m:f>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𝑄</m:t>
                      </m:r>
                      <m:r>
                        <a:rPr lang="en-US" altLang="zh-CN" sz="2000" b="0" i="1" baseline="-25000" smtClean="0">
                          <a:latin typeface="Cambria Math" panose="02040503050406030204" pitchFamily="18" charset="0"/>
                        </a:rPr>
                        <m:t>11</m:t>
                      </m:r>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b="0" i="1" baseline="-25000" smtClean="0">
                              <a:latin typeface="Cambria Math" panose="02040503050406030204" pitchFamily="18" charset="0"/>
                            </a:rPr>
                            <m:t>1</m:t>
                          </m:r>
                        </m:num>
                        <m:den>
                          <m:r>
                            <a:rPr lang="en-US" altLang="zh-CN" sz="2000" i="1">
                              <a:latin typeface="Cambria Math" panose="02040503050406030204" pitchFamily="18" charset="0"/>
                            </a:rPr>
                            <m:t>𝑥</m:t>
                          </m:r>
                          <m:r>
                            <a:rPr lang="en-US" altLang="zh-CN" sz="2000" i="1" baseline="-25000">
                              <a:latin typeface="Cambria Math" panose="02040503050406030204" pitchFamily="18" charset="0"/>
                            </a:rPr>
                            <m:t>2</m:t>
                          </m:r>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baseline="-25000">
                              <a:latin typeface="Cambria Math" panose="02040503050406030204" pitchFamily="18" charset="0"/>
                            </a:rPr>
                            <m:t>1</m:t>
                          </m:r>
                        </m:den>
                      </m:f>
                      <m:r>
                        <a:rPr lang="en-US" altLang="zh-CN" sz="2000" i="1">
                          <a:latin typeface="Cambria Math" panose="02040503050406030204" pitchFamily="18" charset="0"/>
                        </a:rPr>
                        <m:t>𝑓</m:t>
                      </m:r>
                      <m:r>
                        <a:rPr lang="en-US" altLang="zh-CN" sz="2000" i="1">
                          <a:latin typeface="Cambria Math" panose="02040503050406030204" pitchFamily="18" charset="0"/>
                        </a:rPr>
                        <m:t>(</m:t>
                      </m:r>
                      <m:r>
                        <a:rPr lang="en-US" altLang="zh-CN" sz="2000" i="1">
                          <a:latin typeface="Cambria Math" panose="02040503050406030204" pitchFamily="18" charset="0"/>
                        </a:rPr>
                        <m:t>𝑄</m:t>
                      </m:r>
                      <m:r>
                        <a:rPr lang="en-US" altLang="zh-CN" sz="2000" b="0" i="1" baseline="-25000" smtClean="0">
                          <a:latin typeface="Cambria Math" panose="02040503050406030204" pitchFamily="18" charset="0"/>
                        </a:rPr>
                        <m:t>2</m:t>
                      </m:r>
                      <m:r>
                        <a:rPr lang="en-US" altLang="zh-CN" sz="2000" i="1" baseline="-25000">
                          <a:latin typeface="Cambria Math" panose="02040503050406030204" pitchFamily="18" charset="0"/>
                        </a:rPr>
                        <m:t>1</m:t>
                      </m:r>
                      <m:r>
                        <a:rPr lang="en-US" altLang="zh-CN" sz="2000" i="1">
                          <a:latin typeface="Cambria Math" panose="02040503050406030204" pitchFamily="18" charset="0"/>
                        </a:rPr>
                        <m:t>)</m:t>
                      </m:r>
                    </m:oMath>
                  </m:oMathPara>
                </a14:m>
                <a:endParaRPr lang="en-US" altLang="zh-CN" sz="2400" dirty="0" smtClean="0"/>
              </a:p>
            </p:txBody>
          </p:sp>
        </mc:Choice>
        <mc:Fallback xmlns="">
          <p:sp>
            <p:nvSpPr>
              <p:cNvPr id="14" name="文本框 13"/>
              <p:cNvSpPr txBox="1">
                <a:spLocks noRot="1" noChangeAspect="1" noMove="1" noResize="1" noEditPoints="1" noAdjustHandles="1" noChangeArrowheads="1" noChangeShapeType="1" noTextEdit="1"/>
              </p:cNvSpPr>
              <p:nvPr/>
            </p:nvSpPr>
            <p:spPr>
              <a:xfrm>
                <a:off x="6298828" y="5880539"/>
                <a:ext cx="4530383" cy="527132"/>
              </a:xfrm>
              <a:prstGeom prst="rect">
                <a:avLst/>
              </a:prstGeom>
              <a:blipFill>
                <a:blip r:embed="rId3"/>
                <a:stretch>
                  <a:fillRect l="-135" b="-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393700" y="6059915"/>
                <a:ext cx="4876800" cy="69551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𝑃</m:t>
                          </m:r>
                        </m:e>
                      </m:d>
                      <m:r>
                        <a:rPr lang="en-US" altLang="zh-CN" sz="2400" i="1" smtClean="0">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𝑦</m:t>
                          </m:r>
                          <m:r>
                            <a:rPr lang="en-US" altLang="zh-CN" sz="2400" b="0" i="1" baseline="-25000"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num>
                        <m:den>
                          <m:r>
                            <a:rPr lang="en-US" altLang="zh-CN" sz="2400" b="0" i="1" smtClean="0">
                              <a:latin typeface="Cambria Math" panose="02040503050406030204" pitchFamily="18" charset="0"/>
                            </a:rPr>
                            <m:t>𝑦</m:t>
                          </m:r>
                          <m:r>
                            <a:rPr lang="en-US" altLang="zh-CN" sz="2400" b="0" i="1" baseline="-25000"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baseline="-25000" smtClean="0">
                              <a:latin typeface="Cambria Math" panose="02040503050406030204" pitchFamily="18" charset="0"/>
                            </a:rPr>
                            <m:t>1</m:t>
                          </m:r>
                        </m:den>
                      </m:f>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𝑅</m:t>
                      </m:r>
                      <m:r>
                        <a:rPr lang="en-US" altLang="zh-CN" sz="2400" b="0" i="1" baseline="-25000" smtClean="0">
                          <a:latin typeface="Cambria Math" panose="02040503050406030204" pitchFamily="18" charset="0"/>
                        </a:rPr>
                        <m:t>1</m:t>
                      </m:r>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𝑦</m:t>
                          </m:r>
                          <m:r>
                            <a:rPr lang="en-US" altLang="zh-CN" sz="2400" i="1">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baseline="-25000" smtClean="0">
                              <a:latin typeface="Cambria Math" panose="02040503050406030204" pitchFamily="18" charset="0"/>
                            </a:rPr>
                            <m:t>1</m:t>
                          </m:r>
                        </m:num>
                        <m:den>
                          <m:r>
                            <a:rPr lang="en-US" altLang="zh-CN" sz="2400" b="0" i="1" smtClean="0">
                              <a:latin typeface="Cambria Math" panose="02040503050406030204" pitchFamily="18" charset="0"/>
                            </a:rPr>
                            <m:t>𝑦</m:t>
                          </m:r>
                          <m:r>
                            <a:rPr lang="en-US" altLang="zh-CN" sz="2400" i="1" baseline="-25000">
                              <a:latin typeface="Cambria Math" panose="02040503050406030204" pitchFamily="18" charset="0"/>
                            </a:rPr>
                            <m:t>2</m:t>
                          </m:r>
                          <m:r>
                            <a:rPr lang="en-US" altLang="zh-CN" sz="2400" i="1">
                              <a:latin typeface="Cambria Math" panose="02040503050406030204" pitchFamily="18" charset="0"/>
                            </a:rPr>
                            <m:t>−</m:t>
                          </m:r>
                          <m:r>
                            <a:rPr lang="en-US" altLang="zh-CN" sz="2400" b="0" i="1" smtClean="0">
                              <a:latin typeface="Cambria Math" panose="02040503050406030204" pitchFamily="18" charset="0"/>
                            </a:rPr>
                            <m:t>𝑦</m:t>
                          </m:r>
                          <m:r>
                            <a:rPr lang="en-US" altLang="zh-CN" sz="2400" i="1" baseline="-25000">
                              <a:latin typeface="Cambria Math" panose="02040503050406030204" pitchFamily="18" charset="0"/>
                            </a:rPr>
                            <m:t>1</m:t>
                          </m:r>
                        </m:den>
                      </m:f>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b="0" i="1" smtClean="0">
                          <a:latin typeface="Cambria Math" panose="02040503050406030204" pitchFamily="18" charset="0"/>
                        </a:rPr>
                        <m:t>𝑅</m:t>
                      </m:r>
                      <m:r>
                        <a:rPr lang="en-US" altLang="zh-CN" sz="2400" b="0" i="1" baseline="-25000" smtClean="0">
                          <a:latin typeface="Cambria Math" panose="02040503050406030204" pitchFamily="18" charset="0"/>
                        </a:rPr>
                        <m:t>2</m:t>
                      </m:r>
                      <m:r>
                        <a:rPr lang="en-US" altLang="zh-CN" sz="2400" i="1">
                          <a:latin typeface="Cambria Math" panose="02040503050406030204" pitchFamily="18" charset="0"/>
                        </a:rPr>
                        <m:t>)</m:t>
                      </m:r>
                    </m:oMath>
                  </m:oMathPara>
                </a14:m>
                <a:endParaRPr lang="zh-CN" altLang="en-US" sz="240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393700" y="6059915"/>
                <a:ext cx="4876800" cy="695511"/>
              </a:xfrm>
              <a:prstGeom prst="rect">
                <a:avLst/>
              </a:prstGeom>
              <a:blipFill>
                <a:blip r:embed="rId4"/>
                <a:stretch>
                  <a:fillRect l="-125" b="-8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303713" y="1460275"/>
                <a:ext cx="4147482" cy="56669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𝑅</m:t>
                          </m:r>
                          <m:r>
                            <a:rPr lang="en-US" altLang="zh-CN" i="1" baseline="-25000">
                              <a:latin typeface="Cambria Math" panose="02040503050406030204" pitchFamily="18" charset="0"/>
                            </a:rPr>
                            <m:t>2</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baseline="-25000">
                              <a:latin typeface="Cambria Math" panose="02040503050406030204" pitchFamily="18" charset="0"/>
                            </a:rPr>
                            <m:t>2</m:t>
                          </m:r>
                          <m:r>
                            <a:rPr lang="en-US" altLang="zh-CN" i="1">
                              <a:latin typeface="Cambria Math" panose="02040503050406030204" pitchFamily="18" charset="0"/>
                            </a:rPr>
                            <m:t>−</m:t>
                          </m:r>
                          <m:r>
                            <a:rPr lang="en-US" altLang="zh-CN" i="1">
                              <a:latin typeface="Cambria Math" panose="02040503050406030204" pitchFamily="18" charset="0"/>
                            </a:rPr>
                            <m:t>𝑥</m:t>
                          </m:r>
                        </m:num>
                        <m:den>
                          <m:r>
                            <a:rPr lang="en-US" altLang="zh-CN" i="1">
                              <a:latin typeface="Cambria Math" panose="02040503050406030204" pitchFamily="18" charset="0"/>
                            </a:rPr>
                            <m:t>𝑥</m:t>
                          </m:r>
                          <m:r>
                            <a:rPr lang="en-US" altLang="zh-CN" i="1" baseline="-25000">
                              <a:latin typeface="Cambria Math" panose="02040503050406030204" pitchFamily="18" charset="0"/>
                            </a:rPr>
                            <m:t>2</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baseline="-25000">
                              <a:latin typeface="Cambria Math" panose="02040503050406030204" pitchFamily="18" charset="0"/>
                            </a:rPr>
                            <m:t>1</m:t>
                          </m:r>
                        </m:den>
                      </m:f>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𝑄</m:t>
                      </m:r>
                      <m:r>
                        <a:rPr lang="en-US" altLang="zh-CN" i="1" baseline="-25000">
                          <a:latin typeface="Cambria Math" panose="02040503050406030204" pitchFamily="18" charset="0"/>
                        </a:rPr>
                        <m:t>11</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baseline="-25000">
                              <a:latin typeface="Cambria Math" panose="02040503050406030204" pitchFamily="18" charset="0"/>
                            </a:rPr>
                            <m:t>1</m:t>
                          </m:r>
                        </m:num>
                        <m:den>
                          <m:r>
                            <a:rPr lang="en-US" altLang="zh-CN" i="1">
                              <a:latin typeface="Cambria Math" panose="02040503050406030204" pitchFamily="18" charset="0"/>
                            </a:rPr>
                            <m:t>𝑥</m:t>
                          </m:r>
                          <m:r>
                            <a:rPr lang="en-US" altLang="zh-CN" i="1" baseline="-25000">
                              <a:latin typeface="Cambria Math" panose="02040503050406030204" pitchFamily="18" charset="0"/>
                            </a:rPr>
                            <m:t>2</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baseline="-25000">
                              <a:latin typeface="Cambria Math" panose="02040503050406030204" pitchFamily="18" charset="0"/>
                            </a:rPr>
                            <m:t>1</m:t>
                          </m:r>
                        </m:den>
                      </m:f>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𝑄</m:t>
                      </m:r>
                      <m:r>
                        <a:rPr lang="en-US" altLang="zh-CN" i="1" baseline="-25000">
                          <a:latin typeface="Cambria Math" panose="02040503050406030204" pitchFamily="18" charset="0"/>
                        </a:rPr>
                        <m:t>22</m:t>
                      </m:r>
                      <m:r>
                        <a:rPr lang="en-US" altLang="zh-CN" i="1">
                          <a:latin typeface="Cambria Math" panose="02040503050406030204" pitchFamily="18" charset="0"/>
                        </a:rPr>
                        <m:t>)</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6303713" y="1460275"/>
                <a:ext cx="4147482" cy="56669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92357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en-US" altLang="zh-CN" smtClean="0"/>
              <a:t>154</a:t>
            </a:fld>
            <a:endParaRPr lang="zh-CN"/>
          </a:p>
        </p:txBody>
      </p:sp>
      <p:sp>
        <p:nvSpPr>
          <p:cNvPr id="3" name="标题 119809"/>
          <p:cNvSpPr txBox="1">
            <a:spLocks noChangeArrowheads="1"/>
          </p:cNvSpPr>
          <p:nvPr/>
        </p:nvSpPr>
        <p:spPr>
          <a:xfrm>
            <a:off x="267503" y="1970690"/>
            <a:ext cx="9726957" cy="608654"/>
          </a:xfrm>
          <a:prstGeom prst="rect">
            <a:avLst/>
          </a:prstGeom>
        </p:spPr>
        <p:txBody>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a:r>
              <a:rPr lang="en-US" altLang="zh-CN" sz="3000" b="1" dirty="0" smtClean="0">
                <a:latin typeface="Times New Roman" panose="02020603050405020304" pitchFamily="18" charset="0"/>
                <a:ea typeface="+mn-ea"/>
                <a:cs typeface="Times New Roman" panose="02020603050405020304" pitchFamily="18" charset="0"/>
              </a:rPr>
              <a:t>3)</a:t>
            </a:r>
            <a:r>
              <a:rPr lang="zh-CN" altLang="en-US" sz="3000" b="1" dirty="0" smtClean="0">
                <a:latin typeface="Times New Roman" panose="02020603050405020304" pitchFamily="18" charset="0"/>
                <a:ea typeface="+mn-ea"/>
                <a:cs typeface="Times New Roman" panose="02020603050405020304" pitchFamily="18" charset="0"/>
              </a:rPr>
              <a:t>双线形插值</a:t>
            </a:r>
            <a:endParaRPr lang="zh-CN" altLang="en-US" sz="3000" dirty="0">
              <a:latin typeface="Times New Roman" panose="02020603050405020304" pitchFamily="18" charset="0"/>
              <a:ea typeface="+mn-ea"/>
              <a:cs typeface="Times New Roman" panose="02020603050405020304" pitchFamily="18" charset="0"/>
            </a:endParaRPr>
          </a:p>
        </p:txBody>
      </p:sp>
      <p:sp>
        <p:nvSpPr>
          <p:cNvPr id="4"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5" name="文本框 4"/>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pic>
        <p:nvPicPr>
          <p:cNvPr id="6" name="图片 5"/>
          <p:cNvPicPr>
            <a:picLocks noChangeAspect="1"/>
          </p:cNvPicPr>
          <p:nvPr/>
        </p:nvPicPr>
        <p:blipFill>
          <a:blip r:embed="rId2"/>
          <a:stretch>
            <a:fillRect/>
          </a:stretch>
        </p:blipFill>
        <p:spPr>
          <a:xfrm>
            <a:off x="6946900" y="129928"/>
            <a:ext cx="3572566" cy="3414056"/>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241300" y="3601709"/>
                <a:ext cx="9881279" cy="1552605"/>
              </a:xfrm>
              <a:prstGeom prst="rect">
                <a:avLst/>
              </a:prstGeom>
              <a:noFill/>
            </p:spPr>
            <p:txBody>
              <a:bodyPr wrap="square" lIns="0" tIns="0" rIns="0" bIns="0" rtlCol="0">
                <a:spAutoFit/>
              </a:bodyPr>
              <a:lstStyle/>
              <a:p>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𝑃</m:t>
                        </m:r>
                      </m:e>
                    </m:d>
                    <m:r>
                      <a:rPr lang="en-US" altLang="zh-CN" sz="2400" i="1" smtClean="0">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𝑄</m:t>
                            </m:r>
                            <m:r>
                              <a:rPr lang="en-US" altLang="zh-CN" sz="2400" i="1" baseline="-25000">
                                <a:latin typeface="Cambria Math" panose="02040503050406030204" pitchFamily="18" charset="0"/>
                              </a:rPr>
                              <m:t>1</m:t>
                            </m:r>
                            <m:r>
                              <a:rPr lang="en-US" altLang="zh-CN" sz="2400" b="0" i="1" baseline="-25000" smtClean="0">
                                <a:latin typeface="Cambria Math" panose="02040503050406030204" pitchFamily="18" charset="0"/>
                              </a:rPr>
                              <m:t>1</m:t>
                            </m:r>
                          </m:e>
                        </m:d>
                      </m:num>
                      <m:den>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baseline="-25000"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baseline="-25000" smtClean="0">
                                <a:latin typeface="Cambria Math" panose="02040503050406030204" pitchFamily="18" charset="0"/>
                              </a:rPr>
                              <m:t>1</m:t>
                            </m:r>
                          </m:e>
                        </m:d>
                        <m:d>
                          <m:dPr>
                            <m:ctrlPr>
                              <a:rPr lang="en-US" altLang="zh-CN" sz="2400" i="1">
                                <a:latin typeface="Cambria Math" panose="02040503050406030204" pitchFamily="18" charset="0"/>
                              </a:rPr>
                            </m:ctrlPr>
                          </m:dPr>
                          <m:e>
                            <m:r>
                              <a:rPr lang="en-US" altLang="zh-CN" sz="2400" i="1">
                                <a:latin typeface="Cambria Math" panose="02040503050406030204" pitchFamily="18" charset="0"/>
                              </a:rPr>
                              <m:t>𝑦</m:t>
                            </m:r>
                            <m:r>
                              <a:rPr lang="en-US" altLang="zh-CN" sz="2400" i="1" baseline="-25000">
                                <a:latin typeface="Cambria Math" panose="02040503050406030204" pitchFamily="18" charset="0"/>
                              </a:rPr>
                              <m:t>2</m:t>
                            </m:r>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baseline="-25000">
                                <a:latin typeface="Cambria Math" panose="02040503050406030204" pitchFamily="18" charset="0"/>
                              </a:rPr>
                              <m:t>1</m:t>
                            </m:r>
                          </m:e>
                        </m:d>
                      </m:den>
                    </m:f>
                    <m:d>
                      <m:dPr>
                        <m:ctrlPr>
                          <a:rPr lang="en-US" altLang="zh-CN" sz="2400" i="1" smtClean="0">
                            <a:latin typeface="Cambria Math" panose="02040503050406030204" pitchFamily="18" charset="0"/>
                          </a:rPr>
                        </m:ctrlPr>
                      </m:dPr>
                      <m:e>
                        <m:r>
                          <a:rPr lang="en-US" altLang="zh-CN" sz="2400" i="1">
                            <a:latin typeface="Cambria Math" panose="02040503050406030204" pitchFamily="18" charset="0"/>
                          </a:rPr>
                          <m:t>𝑦</m:t>
                        </m:r>
                        <m:r>
                          <a:rPr lang="en-US" altLang="zh-CN" sz="2400" i="1" baseline="-25000">
                            <a:latin typeface="Cambria Math" panose="02040503050406030204" pitchFamily="18" charset="0"/>
                          </a:rPr>
                          <m:t>2</m:t>
                        </m:r>
                        <m:r>
                          <a:rPr lang="en-US" altLang="zh-CN" sz="2400" i="1">
                            <a:latin typeface="Cambria Math" panose="02040503050406030204" pitchFamily="18" charset="0"/>
                          </a:rPr>
                          <m:t>−</m:t>
                        </m:r>
                        <m:r>
                          <a:rPr lang="en-US" altLang="zh-CN" sz="2400" i="1">
                            <a:latin typeface="Cambria Math" panose="02040503050406030204" pitchFamily="18" charset="0"/>
                          </a:rPr>
                          <m:t>𝑦</m:t>
                        </m:r>
                      </m:e>
                    </m:d>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i="1" baseline="-25000">
                            <a:latin typeface="Cambria Math" panose="02040503050406030204" pitchFamily="18" charset="0"/>
                          </a:rPr>
                          <m:t>2</m:t>
                        </m:r>
                        <m:r>
                          <a:rPr lang="en-US" altLang="zh-CN" sz="2400" i="1">
                            <a:latin typeface="Cambria Math" panose="02040503050406030204" pitchFamily="18" charset="0"/>
                          </a:rPr>
                          <m:t>−</m:t>
                        </m:r>
                        <m:r>
                          <a:rPr lang="en-US" altLang="zh-CN" sz="2400" b="0" i="1" smtClean="0">
                            <a:latin typeface="Cambria Math" panose="02040503050406030204" pitchFamily="18" charset="0"/>
                          </a:rPr>
                          <m:t>𝑥</m:t>
                        </m:r>
                      </m:e>
                    </m:d>
                  </m:oMath>
                </a14:m>
                <a:r>
                  <a:rPr lang="en-US" altLang="zh-CN" sz="2400" dirty="0" smtClean="0"/>
                  <a:t>+</a:t>
                </a: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𝑄</m:t>
                            </m:r>
                            <m:r>
                              <a:rPr lang="en-US" altLang="zh-CN" sz="2400" b="0" i="1" baseline="-25000" smtClean="0">
                                <a:latin typeface="Cambria Math" panose="02040503050406030204" pitchFamily="18" charset="0"/>
                              </a:rPr>
                              <m:t>2</m:t>
                            </m:r>
                            <m:r>
                              <a:rPr lang="en-US" altLang="zh-CN" sz="2400" i="1" baseline="-25000">
                                <a:latin typeface="Cambria Math" panose="02040503050406030204" pitchFamily="18" charset="0"/>
                              </a:rPr>
                              <m:t>1</m:t>
                            </m:r>
                          </m:e>
                        </m:d>
                      </m:num>
                      <m:den>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baseline="-25000">
                                <a:latin typeface="Cambria Math" panose="02040503050406030204" pitchFamily="18" charset="0"/>
                              </a:rPr>
                              <m:t>2</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baseline="-25000">
                                <a:latin typeface="Cambria Math" panose="02040503050406030204" pitchFamily="18" charset="0"/>
                              </a:rPr>
                              <m:t>1</m:t>
                            </m:r>
                          </m:e>
                        </m:d>
                        <m:d>
                          <m:dPr>
                            <m:ctrlPr>
                              <a:rPr lang="en-US" altLang="zh-CN" sz="2400" i="1">
                                <a:latin typeface="Cambria Math" panose="02040503050406030204" pitchFamily="18" charset="0"/>
                              </a:rPr>
                            </m:ctrlPr>
                          </m:dPr>
                          <m:e>
                            <m:r>
                              <a:rPr lang="en-US" altLang="zh-CN" sz="2400" i="1">
                                <a:latin typeface="Cambria Math" panose="02040503050406030204" pitchFamily="18" charset="0"/>
                              </a:rPr>
                              <m:t>𝑦</m:t>
                            </m:r>
                            <m:r>
                              <a:rPr lang="en-US" altLang="zh-CN" sz="2400" i="1" baseline="-25000">
                                <a:latin typeface="Cambria Math" panose="02040503050406030204" pitchFamily="18" charset="0"/>
                              </a:rPr>
                              <m:t>2</m:t>
                            </m:r>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baseline="-25000">
                                <a:latin typeface="Cambria Math" panose="02040503050406030204" pitchFamily="18" charset="0"/>
                              </a:rPr>
                              <m:t>1</m:t>
                            </m:r>
                          </m:e>
                        </m:d>
                      </m:den>
                    </m:f>
                    <m:d>
                      <m:dPr>
                        <m:ctrlPr>
                          <a:rPr lang="en-US" altLang="zh-CN" sz="2400" i="1">
                            <a:latin typeface="Cambria Math" panose="02040503050406030204" pitchFamily="18" charset="0"/>
                          </a:rPr>
                        </m:ctrlPr>
                      </m:dPr>
                      <m:e>
                        <m:r>
                          <a:rPr lang="en-US" altLang="zh-CN" sz="2400" i="1">
                            <a:latin typeface="Cambria Math" panose="02040503050406030204" pitchFamily="18" charset="0"/>
                          </a:rPr>
                          <m:t>𝑦</m:t>
                        </m:r>
                        <m:r>
                          <a:rPr lang="en-US" altLang="zh-CN" sz="2400" i="1" baseline="-25000">
                            <a:latin typeface="Cambria Math" panose="02040503050406030204" pitchFamily="18" charset="0"/>
                          </a:rPr>
                          <m:t>2</m:t>
                        </m:r>
                        <m:r>
                          <a:rPr lang="en-US" altLang="zh-CN" sz="2400" i="1">
                            <a:latin typeface="Cambria Math" panose="02040503050406030204" pitchFamily="18" charset="0"/>
                          </a:rPr>
                          <m:t>−</m:t>
                        </m:r>
                        <m:r>
                          <a:rPr lang="en-US" altLang="zh-CN" sz="2400" i="1">
                            <a:latin typeface="Cambria Math" panose="02040503050406030204" pitchFamily="18" charset="0"/>
                          </a:rPr>
                          <m:t>𝑦</m:t>
                        </m:r>
                      </m:e>
                    </m:d>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b="0" i="1" baseline="-25000" smtClean="0">
                            <a:latin typeface="Cambria Math" panose="02040503050406030204" pitchFamily="18" charset="0"/>
                          </a:rPr>
                          <m:t>1</m:t>
                        </m:r>
                      </m:e>
                    </m:d>
                  </m:oMath>
                </a14:m>
                <a:endParaRPr lang="en-US" altLang="zh-CN" sz="2400" dirty="0" smtClean="0"/>
              </a:p>
              <a:p>
                <a:endParaRPr lang="en-US" altLang="zh-CN" sz="2400" dirty="0" smtClean="0"/>
              </a:p>
              <a:p>
                <a:r>
                  <a:rPr lang="en-US" altLang="zh-CN" sz="2400" dirty="0" smtClean="0"/>
                  <a:t>          +</a:t>
                </a: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𝑄</m:t>
                            </m:r>
                            <m:r>
                              <a:rPr lang="en-US" altLang="zh-CN" sz="2400" i="1" baseline="-25000">
                                <a:latin typeface="Cambria Math" panose="02040503050406030204" pitchFamily="18" charset="0"/>
                              </a:rPr>
                              <m:t>1</m:t>
                            </m:r>
                            <m:r>
                              <a:rPr lang="en-US" altLang="zh-CN" sz="2400" b="0" i="1" baseline="-25000" smtClean="0">
                                <a:latin typeface="Cambria Math" panose="02040503050406030204" pitchFamily="18" charset="0"/>
                              </a:rPr>
                              <m:t>2</m:t>
                            </m:r>
                          </m:e>
                        </m:d>
                      </m:num>
                      <m:den>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baseline="-25000">
                                <a:latin typeface="Cambria Math" panose="02040503050406030204" pitchFamily="18" charset="0"/>
                              </a:rPr>
                              <m:t>2</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baseline="-25000">
                                <a:latin typeface="Cambria Math" panose="02040503050406030204" pitchFamily="18" charset="0"/>
                              </a:rPr>
                              <m:t>1</m:t>
                            </m:r>
                          </m:e>
                        </m:d>
                        <m:d>
                          <m:dPr>
                            <m:ctrlPr>
                              <a:rPr lang="en-US" altLang="zh-CN" sz="2400" i="1">
                                <a:latin typeface="Cambria Math" panose="02040503050406030204" pitchFamily="18" charset="0"/>
                              </a:rPr>
                            </m:ctrlPr>
                          </m:dPr>
                          <m:e>
                            <m:r>
                              <a:rPr lang="en-US" altLang="zh-CN" sz="2400" i="1">
                                <a:latin typeface="Cambria Math" panose="02040503050406030204" pitchFamily="18" charset="0"/>
                              </a:rPr>
                              <m:t>𝑦</m:t>
                            </m:r>
                            <m:r>
                              <a:rPr lang="en-US" altLang="zh-CN" sz="2400" i="1" baseline="-25000">
                                <a:latin typeface="Cambria Math" panose="02040503050406030204" pitchFamily="18" charset="0"/>
                              </a:rPr>
                              <m:t>2</m:t>
                            </m:r>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baseline="-25000">
                                <a:latin typeface="Cambria Math" panose="02040503050406030204" pitchFamily="18" charset="0"/>
                              </a:rPr>
                              <m:t>1</m:t>
                            </m:r>
                          </m:e>
                        </m:d>
                      </m:den>
                    </m:f>
                    <m:d>
                      <m:dPr>
                        <m:ctrlPr>
                          <a:rPr lang="en-US" altLang="zh-CN" sz="2400" i="1">
                            <a:latin typeface="Cambria Math" panose="02040503050406030204" pitchFamily="18" charset="0"/>
                          </a:rPr>
                        </m:ctrlPr>
                      </m:dPr>
                      <m:e>
                        <m:r>
                          <a:rPr lang="en-US" altLang="zh-CN" sz="2400" i="1">
                            <a:latin typeface="Cambria Math" panose="02040503050406030204" pitchFamily="18" charset="0"/>
                          </a:rPr>
                          <m:t>𝑦</m:t>
                        </m:r>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b="0" i="1" baseline="-25000" smtClean="0">
                            <a:latin typeface="Cambria Math" panose="02040503050406030204" pitchFamily="18" charset="0"/>
                          </a:rPr>
                          <m:t>1</m:t>
                        </m:r>
                      </m:e>
                    </m:d>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baseline="-25000">
                            <a:latin typeface="Cambria Math" panose="02040503050406030204" pitchFamily="18" charset="0"/>
                          </a:rPr>
                          <m:t>2</m:t>
                        </m:r>
                        <m:r>
                          <a:rPr lang="en-US" altLang="zh-CN" sz="2400" i="1">
                            <a:latin typeface="Cambria Math" panose="02040503050406030204" pitchFamily="18" charset="0"/>
                          </a:rPr>
                          <m:t>−</m:t>
                        </m:r>
                        <m:r>
                          <a:rPr lang="en-US" altLang="zh-CN" sz="2400" i="1">
                            <a:latin typeface="Cambria Math" panose="02040503050406030204" pitchFamily="18" charset="0"/>
                          </a:rPr>
                          <m:t>𝑥</m:t>
                        </m:r>
                      </m:e>
                    </m:d>
                  </m:oMath>
                </a14:m>
                <a:r>
                  <a:rPr lang="en-US" altLang="zh-CN" sz="2400" dirty="0"/>
                  <a:t>+</a:t>
                </a: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𝑄</m:t>
                            </m:r>
                            <m:r>
                              <a:rPr lang="en-US" altLang="zh-CN" sz="2400" i="1" baseline="-25000">
                                <a:latin typeface="Cambria Math" panose="02040503050406030204" pitchFamily="18" charset="0"/>
                              </a:rPr>
                              <m:t>21</m:t>
                            </m:r>
                          </m:e>
                        </m:d>
                      </m:num>
                      <m:den>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baseline="-25000">
                                <a:latin typeface="Cambria Math" panose="02040503050406030204" pitchFamily="18" charset="0"/>
                              </a:rPr>
                              <m:t>2</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baseline="-25000">
                                <a:latin typeface="Cambria Math" panose="02040503050406030204" pitchFamily="18" charset="0"/>
                              </a:rPr>
                              <m:t>1</m:t>
                            </m:r>
                          </m:e>
                        </m:d>
                        <m:d>
                          <m:dPr>
                            <m:ctrlPr>
                              <a:rPr lang="en-US" altLang="zh-CN" sz="2400" i="1">
                                <a:latin typeface="Cambria Math" panose="02040503050406030204" pitchFamily="18" charset="0"/>
                              </a:rPr>
                            </m:ctrlPr>
                          </m:dPr>
                          <m:e>
                            <m:r>
                              <a:rPr lang="en-US" altLang="zh-CN" sz="2400" i="1">
                                <a:latin typeface="Cambria Math" panose="02040503050406030204" pitchFamily="18" charset="0"/>
                              </a:rPr>
                              <m:t>𝑦</m:t>
                            </m:r>
                            <m:r>
                              <a:rPr lang="en-US" altLang="zh-CN" sz="2400" i="1" baseline="-25000">
                                <a:latin typeface="Cambria Math" panose="02040503050406030204" pitchFamily="18" charset="0"/>
                              </a:rPr>
                              <m:t>2</m:t>
                            </m:r>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baseline="-25000">
                                <a:latin typeface="Cambria Math" panose="02040503050406030204" pitchFamily="18" charset="0"/>
                              </a:rPr>
                              <m:t>1</m:t>
                            </m:r>
                          </m:e>
                        </m:d>
                      </m:den>
                    </m:f>
                    <m:d>
                      <m:dPr>
                        <m:ctrlPr>
                          <a:rPr lang="en-US" altLang="zh-CN" sz="2400" i="1">
                            <a:latin typeface="Cambria Math" panose="02040503050406030204" pitchFamily="18" charset="0"/>
                          </a:rPr>
                        </m:ctrlPr>
                      </m:dPr>
                      <m:e>
                        <m:r>
                          <a:rPr lang="en-US" altLang="zh-CN" sz="2400" i="1">
                            <a:latin typeface="Cambria Math" panose="02040503050406030204" pitchFamily="18" charset="0"/>
                          </a:rPr>
                          <m:t>𝑦</m:t>
                        </m:r>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b="0" i="1" baseline="-25000" smtClean="0">
                            <a:latin typeface="Cambria Math" panose="02040503050406030204" pitchFamily="18" charset="0"/>
                          </a:rPr>
                          <m:t>1</m:t>
                        </m:r>
                      </m:e>
                    </m:d>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baseline="-25000">
                            <a:latin typeface="Cambria Math" panose="02040503050406030204" pitchFamily="18" charset="0"/>
                          </a:rPr>
                          <m:t>1</m:t>
                        </m:r>
                      </m:e>
                    </m:d>
                  </m:oMath>
                </a14:m>
                <a:endParaRPr lang="zh-CN" altLang="en-US" sz="2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241300" y="3601709"/>
                <a:ext cx="9881279" cy="1552605"/>
              </a:xfrm>
              <a:prstGeom prst="rect">
                <a:avLst/>
              </a:prstGeom>
              <a:blipFill>
                <a:blip r:embed="rId3"/>
                <a:stretch>
                  <a:fillRect l="-62" b="-2745"/>
                </a:stretch>
              </a:blipFill>
            </p:spPr>
            <p:txBody>
              <a:bodyPr/>
              <a:lstStyle/>
              <a:p>
                <a:r>
                  <a:rPr lang="zh-CN" altLang="en-US">
                    <a:noFill/>
                  </a:rPr>
                  <a:t> </a:t>
                </a:r>
              </a:p>
            </p:txBody>
          </p:sp>
        </mc:Fallback>
      </mc:AlternateContent>
      <p:sp>
        <p:nvSpPr>
          <p:cNvPr id="9" name="矩形 8"/>
          <p:cNvSpPr/>
          <p:nvPr/>
        </p:nvSpPr>
        <p:spPr>
          <a:xfrm>
            <a:off x="328886" y="2897653"/>
            <a:ext cx="6500892" cy="461665"/>
          </a:xfrm>
          <a:prstGeom prst="rect">
            <a:avLst/>
          </a:prstGeom>
        </p:spPr>
        <p:txBody>
          <a:bodyPr wrap="square">
            <a:spAutoFit/>
          </a:bodyPr>
          <a:lstStyle/>
          <a:p>
            <a:r>
              <a:rPr lang="zh-CN" altLang="en-US" sz="2400" b="1" dirty="0" smtClean="0"/>
              <a:t>公</a:t>
            </a:r>
            <a:r>
              <a:rPr lang="zh-CN" altLang="en-US" sz="2400" b="1" dirty="0"/>
              <a:t>式需要大量浮点运算，需要优化</a:t>
            </a:r>
          </a:p>
        </p:txBody>
      </p:sp>
      <mc:AlternateContent xmlns:mc="http://schemas.openxmlformats.org/markup-compatibility/2006" xmlns:a14="http://schemas.microsoft.com/office/drawing/2010/main">
        <mc:Choice Requires="a14">
          <p:sp>
            <p:nvSpPr>
              <p:cNvPr id="10" name="文本框 9"/>
              <p:cNvSpPr txBox="1"/>
              <p:nvPr/>
            </p:nvSpPr>
            <p:spPr>
              <a:xfrm>
                <a:off x="165100" y="5484181"/>
                <a:ext cx="9457099" cy="1384995"/>
              </a:xfrm>
              <a:prstGeom prst="rect">
                <a:avLst/>
              </a:prstGeom>
              <a:noFill/>
            </p:spPr>
            <p:txBody>
              <a:bodyPr wrap="square" lIns="0" tIns="0" rIns="0" bIns="0" rtlCol="0">
                <a:spAutoFit/>
              </a:bodyPr>
              <a:lstStyle/>
              <a:p>
                <a:r>
                  <a:rPr lang="zh-CN" altLang="en-US" sz="2600" dirty="0" smtClean="0"/>
                  <a:t>上式中的分母都是</a:t>
                </a:r>
                <a:r>
                  <a:rPr lang="en-US" altLang="zh-CN" sz="2600" dirty="0" smtClean="0"/>
                  <a:t>1</a:t>
                </a:r>
                <a:r>
                  <a:rPr lang="zh-CN" altLang="en-US" sz="2600" dirty="0" smtClean="0"/>
                  <a:t>，可以简化为</a:t>
                </a:r>
                <a:endParaRPr lang="en-US" altLang="zh-CN" sz="2600" dirty="0" smtClean="0"/>
              </a:p>
              <a:p>
                <a:endParaRPr lang="en-US" altLang="zh-CN" sz="1050" i="1" dirty="0" smtClean="0">
                  <a:latin typeface="Cambria Math" panose="02040503050406030204" pitchFamily="18" charset="0"/>
                </a:endParaRPr>
              </a:p>
              <a:p>
                <a14:m>
                  <m:oMath xmlns:m="http://schemas.openxmlformats.org/officeDocument/2006/math">
                    <m:r>
                      <a:rPr lang="en-US" altLang="zh-CN" sz="2600" i="1">
                        <a:latin typeface="Cambria Math" panose="02040503050406030204" pitchFamily="18" charset="0"/>
                      </a:rPr>
                      <m:t>𝑓</m:t>
                    </m:r>
                    <m:d>
                      <m:dPr>
                        <m:ctrlPr>
                          <a:rPr lang="en-US" altLang="zh-CN" sz="2600" i="1">
                            <a:latin typeface="Cambria Math" panose="02040503050406030204" pitchFamily="18" charset="0"/>
                          </a:rPr>
                        </m:ctrlPr>
                      </m:dPr>
                      <m:e>
                        <m:r>
                          <a:rPr lang="en-US" altLang="zh-CN" sz="2600" i="1">
                            <a:latin typeface="Cambria Math" panose="02040503050406030204" pitchFamily="18" charset="0"/>
                          </a:rPr>
                          <m:t>𝑃</m:t>
                        </m:r>
                      </m:e>
                    </m:d>
                    <m:r>
                      <a:rPr lang="en-US" altLang="zh-CN" sz="2600" i="1">
                        <a:latin typeface="Cambria Math" panose="02040503050406030204" pitchFamily="18" charset="0"/>
                      </a:rPr>
                      <m:t>=</m:t>
                    </m:r>
                    <m:r>
                      <a:rPr lang="en-US" altLang="zh-CN" sz="2600" i="1">
                        <a:latin typeface="Cambria Math" panose="02040503050406030204" pitchFamily="18" charset="0"/>
                      </a:rPr>
                      <m:t>𝑓</m:t>
                    </m:r>
                    <m:d>
                      <m:dPr>
                        <m:ctrlPr>
                          <a:rPr lang="en-US" altLang="zh-CN" sz="2600" i="1">
                            <a:latin typeface="Cambria Math" panose="02040503050406030204" pitchFamily="18" charset="0"/>
                          </a:rPr>
                        </m:ctrlPr>
                      </m:dPr>
                      <m:e>
                        <m:r>
                          <a:rPr lang="en-US" altLang="zh-CN" sz="2600" i="1">
                            <a:latin typeface="Cambria Math" panose="02040503050406030204" pitchFamily="18" charset="0"/>
                          </a:rPr>
                          <m:t>𝑄</m:t>
                        </m:r>
                        <m:r>
                          <a:rPr lang="en-US" altLang="zh-CN" sz="2600" i="1" baseline="-25000">
                            <a:latin typeface="Cambria Math" panose="02040503050406030204" pitchFamily="18" charset="0"/>
                          </a:rPr>
                          <m:t>11</m:t>
                        </m:r>
                      </m:e>
                    </m:d>
                    <m:d>
                      <m:dPr>
                        <m:ctrlPr>
                          <a:rPr lang="en-US" altLang="zh-CN" sz="2600" i="1">
                            <a:latin typeface="Cambria Math" panose="02040503050406030204" pitchFamily="18" charset="0"/>
                          </a:rPr>
                        </m:ctrlPr>
                      </m:dPr>
                      <m:e>
                        <m:r>
                          <a:rPr lang="en-US" altLang="zh-CN" sz="2600" i="1">
                            <a:latin typeface="Cambria Math" panose="02040503050406030204" pitchFamily="18" charset="0"/>
                          </a:rPr>
                          <m:t>𝑦</m:t>
                        </m:r>
                        <m:r>
                          <a:rPr lang="en-US" altLang="zh-CN" sz="2600" i="1" baseline="-25000">
                            <a:latin typeface="Cambria Math" panose="02040503050406030204" pitchFamily="18" charset="0"/>
                          </a:rPr>
                          <m:t>2</m:t>
                        </m:r>
                        <m:r>
                          <a:rPr lang="en-US" altLang="zh-CN" sz="2600" i="1">
                            <a:latin typeface="Cambria Math" panose="02040503050406030204" pitchFamily="18" charset="0"/>
                          </a:rPr>
                          <m:t>−</m:t>
                        </m:r>
                        <m:r>
                          <a:rPr lang="en-US" altLang="zh-CN" sz="2600" i="1">
                            <a:latin typeface="Cambria Math" panose="02040503050406030204" pitchFamily="18" charset="0"/>
                          </a:rPr>
                          <m:t>𝑦</m:t>
                        </m:r>
                      </m:e>
                    </m:d>
                    <m:d>
                      <m:dPr>
                        <m:ctrlPr>
                          <a:rPr lang="en-US" altLang="zh-CN" sz="2600" i="1">
                            <a:latin typeface="Cambria Math" panose="02040503050406030204" pitchFamily="18" charset="0"/>
                          </a:rPr>
                        </m:ctrlPr>
                      </m:dPr>
                      <m:e>
                        <m:r>
                          <a:rPr lang="en-US" altLang="zh-CN" sz="2600" i="1">
                            <a:latin typeface="Cambria Math" panose="02040503050406030204" pitchFamily="18" charset="0"/>
                          </a:rPr>
                          <m:t>𝑥</m:t>
                        </m:r>
                        <m:r>
                          <a:rPr lang="en-US" altLang="zh-CN" sz="2600" i="1" baseline="-25000">
                            <a:latin typeface="Cambria Math" panose="02040503050406030204" pitchFamily="18" charset="0"/>
                          </a:rPr>
                          <m:t>2</m:t>
                        </m:r>
                        <m:r>
                          <a:rPr lang="en-US" altLang="zh-CN" sz="2600" i="1">
                            <a:latin typeface="Cambria Math" panose="02040503050406030204" pitchFamily="18" charset="0"/>
                          </a:rPr>
                          <m:t>−</m:t>
                        </m:r>
                        <m:r>
                          <a:rPr lang="en-US" altLang="zh-CN" sz="2600" i="1">
                            <a:latin typeface="Cambria Math" panose="02040503050406030204" pitchFamily="18" charset="0"/>
                          </a:rPr>
                          <m:t>𝑥</m:t>
                        </m:r>
                      </m:e>
                    </m:d>
                  </m:oMath>
                </a14:m>
                <a:r>
                  <a:rPr lang="en-US" altLang="zh-CN" sz="2600" dirty="0" smtClean="0"/>
                  <a:t>+</a:t>
                </a:r>
                <a14:m>
                  <m:oMath xmlns:m="http://schemas.openxmlformats.org/officeDocument/2006/math">
                    <m:r>
                      <a:rPr lang="en-US" altLang="zh-CN" sz="2600" i="1">
                        <a:latin typeface="Cambria Math" panose="02040503050406030204" pitchFamily="18" charset="0"/>
                      </a:rPr>
                      <m:t>𝑓</m:t>
                    </m:r>
                    <m:d>
                      <m:dPr>
                        <m:ctrlPr>
                          <a:rPr lang="en-US" altLang="zh-CN" sz="2600" i="1">
                            <a:latin typeface="Cambria Math" panose="02040503050406030204" pitchFamily="18" charset="0"/>
                          </a:rPr>
                        </m:ctrlPr>
                      </m:dPr>
                      <m:e>
                        <m:r>
                          <a:rPr lang="en-US" altLang="zh-CN" sz="2600" i="1">
                            <a:latin typeface="Cambria Math" panose="02040503050406030204" pitchFamily="18" charset="0"/>
                          </a:rPr>
                          <m:t>𝑄</m:t>
                        </m:r>
                        <m:r>
                          <a:rPr lang="en-US" altLang="zh-CN" sz="2600" b="0" i="1" baseline="-25000" smtClean="0">
                            <a:latin typeface="Cambria Math" panose="02040503050406030204" pitchFamily="18" charset="0"/>
                          </a:rPr>
                          <m:t>2</m:t>
                        </m:r>
                        <m:r>
                          <a:rPr lang="en-US" altLang="zh-CN" sz="2600" i="1" baseline="-25000">
                            <a:latin typeface="Cambria Math" panose="02040503050406030204" pitchFamily="18" charset="0"/>
                          </a:rPr>
                          <m:t>1</m:t>
                        </m:r>
                      </m:e>
                    </m:d>
                    <m:d>
                      <m:dPr>
                        <m:ctrlPr>
                          <a:rPr lang="en-US" altLang="zh-CN" sz="2600" i="1">
                            <a:latin typeface="Cambria Math" panose="02040503050406030204" pitchFamily="18" charset="0"/>
                          </a:rPr>
                        </m:ctrlPr>
                      </m:dPr>
                      <m:e>
                        <m:r>
                          <a:rPr lang="en-US" altLang="zh-CN" sz="2600" i="1">
                            <a:latin typeface="Cambria Math" panose="02040503050406030204" pitchFamily="18" charset="0"/>
                          </a:rPr>
                          <m:t>𝑦</m:t>
                        </m:r>
                        <m:r>
                          <a:rPr lang="en-US" altLang="zh-CN" sz="2600" i="1" baseline="-25000">
                            <a:latin typeface="Cambria Math" panose="02040503050406030204" pitchFamily="18" charset="0"/>
                          </a:rPr>
                          <m:t>2</m:t>
                        </m:r>
                        <m:r>
                          <a:rPr lang="en-US" altLang="zh-CN" sz="2600" i="1">
                            <a:latin typeface="Cambria Math" panose="02040503050406030204" pitchFamily="18" charset="0"/>
                          </a:rPr>
                          <m:t>−</m:t>
                        </m:r>
                        <m:r>
                          <a:rPr lang="en-US" altLang="zh-CN" sz="2600" i="1">
                            <a:latin typeface="Cambria Math" panose="02040503050406030204" pitchFamily="18" charset="0"/>
                          </a:rPr>
                          <m:t>𝑦</m:t>
                        </m:r>
                      </m:e>
                    </m:d>
                    <m:d>
                      <m:dPr>
                        <m:ctrlPr>
                          <a:rPr lang="en-US" altLang="zh-CN" sz="2600" i="1">
                            <a:latin typeface="Cambria Math" panose="02040503050406030204" pitchFamily="18" charset="0"/>
                          </a:rPr>
                        </m:ctrlPr>
                      </m:dPr>
                      <m:e>
                        <m:r>
                          <a:rPr lang="en-US" altLang="zh-CN" sz="2600" i="1">
                            <a:latin typeface="Cambria Math" panose="02040503050406030204" pitchFamily="18" charset="0"/>
                          </a:rPr>
                          <m:t>𝑥</m:t>
                        </m:r>
                        <m:r>
                          <a:rPr lang="en-US" altLang="zh-CN" sz="2600" i="1">
                            <a:latin typeface="Cambria Math" panose="02040503050406030204" pitchFamily="18" charset="0"/>
                          </a:rPr>
                          <m:t>−</m:t>
                        </m:r>
                        <m:r>
                          <a:rPr lang="en-US" altLang="zh-CN" sz="2600" i="1">
                            <a:latin typeface="Cambria Math" panose="02040503050406030204" pitchFamily="18" charset="0"/>
                          </a:rPr>
                          <m:t>𝑥</m:t>
                        </m:r>
                        <m:r>
                          <a:rPr lang="en-US" altLang="zh-CN" sz="2600" i="1" baseline="-25000">
                            <a:latin typeface="Cambria Math" panose="02040503050406030204" pitchFamily="18" charset="0"/>
                          </a:rPr>
                          <m:t>1</m:t>
                        </m:r>
                      </m:e>
                    </m:d>
                  </m:oMath>
                </a14:m>
                <a:endParaRPr lang="en-US" altLang="zh-CN" sz="2600" dirty="0" smtClean="0"/>
              </a:p>
              <a:p>
                <a:r>
                  <a:rPr lang="en-US" altLang="zh-CN" sz="2600" dirty="0"/>
                  <a:t> </a:t>
                </a:r>
                <a:r>
                  <a:rPr lang="en-US" altLang="zh-CN" sz="2600" dirty="0" smtClean="0"/>
                  <a:t>        +</a:t>
                </a:r>
                <a14:m>
                  <m:oMath xmlns:m="http://schemas.openxmlformats.org/officeDocument/2006/math">
                    <m:r>
                      <a:rPr lang="en-US" altLang="zh-CN" sz="2600" i="1">
                        <a:latin typeface="Cambria Math" panose="02040503050406030204" pitchFamily="18" charset="0"/>
                      </a:rPr>
                      <m:t>𝑓</m:t>
                    </m:r>
                    <m:d>
                      <m:dPr>
                        <m:ctrlPr>
                          <a:rPr lang="en-US" altLang="zh-CN" sz="2600" i="1">
                            <a:latin typeface="Cambria Math" panose="02040503050406030204" pitchFamily="18" charset="0"/>
                          </a:rPr>
                        </m:ctrlPr>
                      </m:dPr>
                      <m:e>
                        <m:r>
                          <a:rPr lang="en-US" altLang="zh-CN" sz="2600" i="1">
                            <a:latin typeface="Cambria Math" panose="02040503050406030204" pitchFamily="18" charset="0"/>
                          </a:rPr>
                          <m:t>𝑄</m:t>
                        </m:r>
                        <m:r>
                          <a:rPr lang="en-US" altLang="zh-CN" sz="2600" i="1" baseline="-25000">
                            <a:latin typeface="Cambria Math" panose="02040503050406030204" pitchFamily="18" charset="0"/>
                          </a:rPr>
                          <m:t>1</m:t>
                        </m:r>
                        <m:r>
                          <a:rPr lang="en-US" altLang="zh-CN" sz="2600" b="0" i="1" baseline="-25000" smtClean="0">
                            <a:latin typeface="Cambria Math" panose="02040503050406030204" pitchFamily="18" charset="0"/>
                          </a:rPr>
                          <m:t>2</m:t>
                        </m:r>
                      </m:e>
                    </m:d>
                    <m:d>
                      <m:dPr>
                        <m:ctrlPr>
                          <a:rPr lang="en-US" altLang="zh-CN" sz="2600" i="1">
                            <a:latin typeface="Cambria Math" panose="02040503050406030204" pitchFamily="18" charset="0"/>
                          </a:rPr>
                        </m:ctrlPr>
                      </m:dPr>
                      <m:e>
                        <m:r>
                          <a:rPr lang="en-US" altLang="zh-CN" sz="2600" i="1">
                            <a:latin typeface="Cambria Math" panose="02040503050406030204" pitchFamily="18" charset="0"/>
                          </a:rPr>
                          <m:t>𝑦</m:t>
                        </m:r>
                        <m:r>
                          <a:rPr lang="en-US" altLang="zh-CN" sz="2600" i="1">
                            <a:latin typeface="Cambria Math" panose="02040503050406030204" pitchFamily="18" charset="0"/>
                          </a:rPr>
                          <m:t>−</m:t>
                        </m:r>
                        <m:r>
                          <a:rPr lang="en-US" altLang="zh-CN" sz="2600" i="1">
                            <a:latin typeface="Cambria Math" panose="02040503050406030204" pitchFamily="18" charset="0"/>
                          </a:rPr>
                          <m:t>𝑦</m:t>
                        </m:r>
                        <m:r>
                          <a:rPr lang="en-US" altLang="zh-CN" sz="2600" i="1" baseline="-25000">
                            <a:latin typeface="Cambria Math" panose="02040503050406030204" pitchFamily="18" charset="0"/>
                          </a:rPr>
                          <m:t>1</m:t>
                        </m:r>
                      </m:e>
                    </m:d>
                    <m:d>
                      <m:dPr>
                        <m:ctrlPr>
                          <a:rPr lang="en-US" altLang="zh-CN" sz="2600" i="1">
                            <a:latin typeface="Cambria Math" panose="02040503050406030204" pitchFamily="18" charset="0"/>
                          </a:rPr>
                        </m:ctrlPr>
                      </m:dPr>
                      <m:e>
                        <m:r>
                          <a:rPr lang="en-US" altLang="zh-CN" sz="2600" i="1">
                            <a:latin typeface="Cambria Math" panose="02040503050406030204" pitchFamily="18" charset="0"/>
                          </a:rPr>
                          <m:t>𝑥</m:t>
                        </m:r>
                        <m:r>
                          <a:rPr lang="en-US" altLang="zh-CN" sz="2600" i="1" baseline="-25000">
                            <a:latin typeface="Cambria Math" panose="02040503050406030204" pitchFamily="18" charset="0"/>
                          </a:rPr>
                          <m:t>2</m:t>
                        </m:r>
                        <m:r>
                          <a:rPr lang="en-US" altLang="zh-CN" sz="2600" i="1">
                            <a:latin typeface="Cambria Math" panose="02040503050406030204" pitchFamily="18" charset="0"/>
                          </a:rPr>
                          <m:t>−</m:t>
                        </m:r>
                        <m:r>
                          <a:rPr lang="en-US" altLang="zh-CN" sz="2600" i="1">
                            <a:latin typeface="Cambria Math" panose="02040503050406030204" pitchFamily="18" charset="0"/>
                          </a:rPr>
                          <m:t>𝑥</m:t>
                        </m:r>
                      </m:e>
                    </m:d>
                  </m:oMath>
                </a14:m>
                <a:r>
                  <a:rPr lang="en-US" altLang="zh-CN" sz="2600" dirty="0" smtClean="0"/>
                  <a:t>+</a:t>
                </a:r>
                <a14:m>
                  <m:oMath xmlns:m="http://schemas.openxmlformats.org/officeDocument/2006/math">
                    <m:r>
                      <a:rPr lang="en-US" altLang="zh-CN" sz="2600" i="1">
                        <a:latin typeface="Cambria Math" panose="02040503050406030204" pitchFamily="18" charset="0"/>
                      </a:rPr>
                      <m:t>𝑓</m:t>
                    </m:r>
                    <m:d>
                      <m:dPr>
                        <m:ctrlPr>
                          <a:rPr lang="en-US" altLang="zh-CN" sz="2600" i="1">
                            <a:latin typeface="Cambria Math" panose="02040503050406030204" pitchFamily="18" charset="0"/>
                          </a:rPr>
                        </m:ctrlPr>
                      </m:dPr>
                      <m:e>
                        <m:r>
                          <a:rPr lang="en-US" altLang="zh-CN" sz="2600" i="1">
                            <a:latin typeface="Cambria Math" panose="02040503050406030204" pitchFamily="18" charset="0"/>
                          </a:rPr>
                          <m:t>𝑄</m:t>
                        </m:r>
                        <m:r>
                          <a:rPr lang="en-US" altLang="zh-CN" sz="2600" b="0" i="1" baseline="-25000" smtClean="0">
                            <a:latin typeface="Cambria Math" panose="02040503050406030204" pitchFamily="18" charset="0"/>
                          </a:rPr>
                          <m:t>22</m:t>
                        </m:r>
                      </m:e>
                    </m:d>
                    <m:d>
                      <m:dPr>
                        <m:ctrlPr>
                          <a:rPr lang="en-US" altLang="zh-CN" sz="2600" i="1">
                            <a:latin typeface="Cambria Math" panose="02040503050406030204" pitchFamily="18" charset="0"/>
                          </a:rPr>
                        </m:ctrlPr>
                      </m:dPr>
                      <m:e>
                        <m:r>
                          <a:rPr lang="en-US" altLang="zh-CN" sz="2600" i="1">
                            <a:latin typeface="Cambria Math" panose="02040503050406030204" pitchFamily="18" charset="0"/>
                          </a:rPr>
                          <m:t>𝑦</m:t>
                        </m:r>
                        <m:r>
                          <a:rPr lang="en-US" altLang="zh-CN" sz="2600" i="1">
                            <a:latin typeface="Cambria Math" panose="02040503050406030204" pitchFamily="18" charset="0"/>
                          </a:rPr>
                          <m:t>−</m:t>
                        </m:r>
                        <m:r>
                          <a:rPr lang="en-US" altLang="zh-CN" sz="2600" i="1">
                            <a:latin typeface="Cambria Math" panose="02040503050406030204" pitchFamily="18" charset="0"/>
                          </a:rPr>
                          <m:t>𝑦</m:t>
                        </m:r>
                        <m:r>
                          <a:rPr lang="en-US" altLang="zh-CN" sz="2600" i="1" baseline="-25000">
                            <a:latin typeface="Cambria Math" panose="02040503050406030204" pitchFamily="18" charset="0"/>
                          </a:rPr>
                          <m:t>1</m:t>
                        </m:r>
                      </m:e>
                    </m:d>
                    <m:d>
                      <m:dPr>
                        <m:ctrlPr>
                          <a:rPr lang="en-US" altLang="zh-CN" sz="2600" i="1">
                            <a:latin typeface="Cambria Math" panose="02040503050406030204" pitchFamily="18" charset="0"/>
                          </a:rPr>
                        </m:ctrlPr>
                      </m:dPr>
                      <m:e>
                        <m:r>
                          <a:rPr lang="en-US" altLang="zh-CN" sz="2600" i="1">
                            <a:latin typeface="Cambria Math" panose="02040503050406030204" pitchFamily="18" charset="0"/>
                          </a:rPr>
                          <m:t>𝑥</m:t>
                        </m:r>
                        <m:r>
                          <a:rPr lang="en-US" altLang="zh-CN" sz="2600" i="1">
                            <a:latin typeface="Cambria Math" panose="02040503050406030204" pitchFamily="18" charset="0"/>
                          </a:rPr>
                          <m:t>−</m:t>
                        </m:r>
                        <m:r>
                          <a:rPr lang="en-US" altLang="zh-CN" sz="2600" i="1">
                            <a:latin typeface="Cambria Math" panose="02040503050406030204" pitchFamily="18" charset="0"/>
                          </a:rPr>
                          <m:t>𝑥</m:t>
                        </m:r>
                        <m:r>
                          <a:rPr lang="en-US" altLang="zh-CN" sz="2600" i="1" baseline="-25000">
                            <a:latin typeface="Cambria Math" panose="02040503050406030204" pitchFamily="18" charset="0"/>
                          </a:rPr>
                          <m:t>1</m:t>
                        </m:r>
                      </m:e>
                    </m:d>
                  </m:oMath>
                </a14:m>
                <a:endParaRPr lang="zh-CN" altLang="en-US" sz="26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165100" y="5484181"/>
                <a:ext cx="9457099" cy="1384995"/>
              </a:xfrm>
              <a:prstGeom prst="rect">
                <a:avLst/>
              </a:prstGeom>
              <a:blipFill>
                <a:blip r:embed="rId4"/>
                <a:stretch>
                  <a:fillRect l="-2128" t="-8370" b="-118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29930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文本框 128004"/>
          <p:cNvSpPr txBox="1">
            <a:spLocks noChangeArrowheads="1"/>
          </p:cNvSpPr>
          <p:nvPr/>
        </p:nvSpPr>
        <p:spPr bwMode="auto">
          <a:xfrm>
            <a:off x="241300" y="2722314"/>
            <a:ext cx="9659603" cy="296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pPr>
            <a:r>
              <a:rPr lang="zh-CN" altLang="en-US" sz="2867" dirty="0">
                <a:ea typeface="+mn-ea"/>
                <a:cs typeface="Times New Roman" panose="02020603050405020304" pitchFamily="18" charset="0"/>
              </a:rPr>
              <a:t>立方卷积插值算法利用待采样点周围16个点的灰度值作三次插值</a:t>
            </a:r>
            <a:r>
              <a:rPr lang="en-US" altLang="zh-CN" sz="2867" dirty="0">
                <a:ea typeface="+mn-ea"/>
                <a:cs typeface="Times New Roman" panose="02020603050405020304" pitchFamily="18" charset="0"/>
              </a:rPr>
              <a:t>(</a:t>
            </a:r>
            <a:r>
              <a:rPr lang="en-US" altLang="zh-CN" sz="2206" dirty="0">
                <a:solidFill>
                  <a:srgbClr val="FF0000"/>
                </a:solidFill>
                <a:ea typeface="+mn-ea"/>
                <a:cs typeface="Times New Roman" panose="02020603050405020304" pitchFamily="18" charset="0"/>
              </a:rPr>
              <a:t>4x4</a:t>
            </a:r>
            <a:r>
              <a:rPr lang="zh-CN" altLang="en-US" sz="2206" dirty="0">
                <a:solidFill>
                  <a:srgbClr val="FF0000"/>
                </a:solidFill>
                <a:ea typeface="+mn-ea"/>
                <a:cs typeface="Times New Roman" panose="02020603050405020304" pitchFamily="18" charset="0"/>
              </a:rPr>
              <a:t>邻域</a:t>
            </a:r>
            <a:r>
              <a:rPr lang="en-US" altLang="zh-CN" sz="2867" dirty="0">
                <a:ea typeface="+mn-ea"/>
                <a:cs typeface="Times New Roman" panose="02020603050405020304" pitchFamily="18" charset="0"/>
              </a:rPr>
              <a:t>)</a:t>
            </a:r>
            <a:r>
              <a:rPr lang="zh-CN" altLang="en-US" sz="2867" dirty="0">
                <a:ea typeface="+mn-ea"/>
                <a:cs typeface="Times New Roman" panose="02020603050405020304" pitchFamily="18" charset="0"/>
              </a:rPr>
              <a:t>，不仅考虑到4 个直接相邻点的灰度影响，而且考虑到各邻点间</a:t>
            </a:r>
            <a:r>
              <a:rPr lang="zh-CN" altLang="en-US" sz="2867" b="1" dirty="0">
                <a:solidFill>
                  <a:srgbClr val="FF0000"/>
                </a:solidFill>
                <a:ea typeface="+mn-ea"/>
                <a:cs typeface="Times New Roman" panose="02020603050405020304" pitchFamily="18" charset="0"/>
              </a:rPr>
              <a:t>灰度值变化率</a:t>
            </a:r>
            <a:r>
              <a:rPr lang="zh-CN" altLang="en-US" sz="2867" dirty="0">
                <a:ea typeface="+mn-ea"/>
                <a:cs typeface="Times New Roman" panose="02020603050405020304" pitchFamily="18" charset="0"/>
              </a:rPr>
              <a:t>的影响。</a:t>
            </a:r>
          </a:p>
          <a:p>
            <a:pPr>
              <a:lnSpc>
                <a:spcPct val="120000"/>
              </a:lnSpc>
              <a:spcBef>
                <a:spcPct val="50000"/>
              </a:spcBef>
            </a:pPr>
            <a:r>
              <a:rPr lang="zh-CN" altLang="en-US" sz="2867" dirty="0">
                <a:ea typeface="+mn-ea"/>
                <a:cs typeface="Times New Roman" panose="02020603050405020304" pitchFamily="18" charset="0"/>
              </a:rPr>
              <a:t>三次运算可以得到更接近高分辨率图像的放大效果，但也运算量也急剧增加。</a:t>
            </a:r>
          </a:p>
        </p:txBody>
      </p:sp>
      <p:sp>
        <p:nvSpPr>
          <p:cNvPr id="72707" name="标题 122881"/>
          <p:cNvSpPr>
            <a:spLocks noGrp="1" noChangeArrowheads="1"/>
          </p:cNvSpPr>
          <p:nvPr/>
        </p:nvSpPr>
        <p:spPr bwMode="auto">
          <a:xfrm>
            <a:off x="241300" y="1878043"/>
            <a:ext cx="8593989" cy="68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3088" b="1" dirty="0">
                <a:solidFill>
                  <a:schemeClr val="tx2"/>
                </a:solidFill>
                <a:ea typeface="+mn-ea"/>
                <a:cs typeface="Times New Roman" panose="02020603050405020304" pitchFamily="18" charset="0"/>
                <a:sym typeface="宋体" panose="02010600030101010101" pitchFamily="2" charset="-122"/>
              </a:rPr>
              <a:t>4</a:t>
            </a:r>
            <a:r>
              <a:rPr lang="zh-CN" altLang="en-US" sz="3088" b="1" dirty="0">
                <a:solidFill>
                  <a:schemeClr val="tx2"/>
                </a:solidFill>
                <a:ea typeface="+mn-ea"/>
                <a:cs typeface="Times New Roman" panose="02020603050405020304" pitchFamily="18" charset="0"/>
                <a:sym typeface="宋体" panose="02010600030101010101" pitchFamily="2" charset="-122"/>
              </a:rPr>
              <a:t>)BiCubic</a:t>
            </a:r>
            <a:r>
              <a:rPr lang="zh-CN" altLang="en-US" sz="3088" b="1" dirty="0" smtClean="0">
                <a:solidFill>
                  <a:schemeClr val="tx2"/>
                </a:solidFill>
                <a:ea typeface="+mn-ea"/>
                <a:cs typeface="Times New Roman" panose="02020603050405020304" pitchFamily="18" charset="0"/>
                <a:sym typeface="宋体" panose="02010600030101010101" pitchFamily="2" charset="-122"/>
              </a:rPr>
              <a:t>插值</a:t>
            </a:r>
            <a:r>
              <a:rPr lang="en-US" altLang="zh-CN" sz="3088" b="1" dirty="0" smtClean="0">
                <a:solidFill>
                  <a:schemeClr val="tx2"/>
                </a:solidFill>
                <a:ea typeface="+mn-ea"/>
                <a:cs typeface="Times New Roman" panose="02020603050405020304" pitchFamily="18" charset="0"/>
                <a:sym typeface="宋体" panose="02010600030101010101" pitchFamily="2" charset="-122"/>
              </a:rPr>
              <a:t>-</a:t>
            </a:r>
            <a:r>
              <a:rPr lang="zh-CN" altLang="en-US" sz="3088" b="1" dirty="0" smtClean="0">
                <a:solidFill>
                  <a:schemeClr val="tx2"/>
                </a:solidFill>
                <a:ea typeface="+mn-ea"/>
                <a:cs typeface="Times New Roman" panose="02020603050405020304" pitchFamily="18" charset="0"/>
                <a:sym typeface="宋体" panose="02010600030101010101" pitchFamily="2" charset="-122"/>
              </a:rPr>
              <a:t>三次线性插值 </a:t>
            </a:r>
            <a:endParaRPr lang="zh-CN" altLang="en-US" sz="3088" b="1" dirty="0">
              <a:solidFill>
                <a:schemeClr val="tx2"/>
              </a:solidFill>
              <a:ea typeface="+mn-ea"/>
              <a:cs typeface="Times New Roman" panose="02020603050405020304" pitchFamily="18" charset="0"/>
              <a:sym typeface="宋体" panose="02010600030101010101" pitchFamily="2" charset="-122"/>
            </a:endParaRPr>
          </a:p>
        </p:txBody>
      </p:sp>
      <p:sp>
        <p:nvSpPr>
          <p:cNvPr id="5"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6" name="文本框 5"/>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35558431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文本框 128004"/>
          <p:cNvSpPr txBox="1">
            <a:spLocks noChangeArrowheads="1"/>
          </p:cNvSpPr>
          <p:nvPr/>
        </p:nvSpPr>
        <p:spPr bwMode="auto">
          <a:xfrm>
            <a:off x="315244" y="2595850"/>
            <a:ext cx="9035154" cy="38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pPr>
            <a:r>
              <a:rPr lang="zh-CN" altLang="en-US" sz="2867" dirty="0">
                <a:ea typeface="+mn-ea"/>
                <a:cs typeface="Times New Roman" panose="02020603050405020304" pitchFamily="18" charset="0"/>
              </a:rPr>
              <a:t>算法原理：</a:t>
            </a:r>
          </a:p>
          <a:p>
            <a:pPr>
              <a:lnSpc>
                <a:spcPct val="120000"/>
              </a:lnSpc>
              <a:spcBef>
                <a:spcPct val="50000"/>
              </a:spcBef>
            </a:pPr>
            <a:r>
              <a:rPr lang="en-US" altLang="zh-CN" sz="2867" dirty="0">
                <a:ea typeface="+mn-ea"/>
                <a:cs typeface="Times New Roman" panose="02020603050405020304" pitchFamily="18" charset="0"/>
              </a:rPr>
              <a:t>1)</a:t>
            </a:r>
            <a:r>
              <a:rPr lang="zh-CN" altLang="en-US" sz="2867" dirty="0">
                <a:ea typeface="+mn-ea"/>
                <a:cs typeface="Times New Roman" panose="02020603050405020304" pitchFamily="18" charset="0"/>
              </a:rPr>
              <a:t>构造</a:t>
            </a:r>
            <a:r>
              <a:rPr lang="en-US" altLang="zh-CN" sz="2867" dirty="0" err="1">
                <a:ea typeface="+mn-ea"/>
                <a:cs typeface="Times New Roman" panose="02020603050405020304" pitchFamily="18" charset="0"/>
              </a:rPr>
              <a:t>bicubic</a:t>
            </a:r>
            <a:r>
              <a:rPr lang="zh-CN" altLang="en-US" sz="2867" dirty="0">
                <a:ea typeface="+mn-ea"/>
                <a:cs typeface="Times New Roman" panose="02020603050405020304" pitchFamily="18" charset="0"/>
              </a:rPr>
              <a:t>函数</a:t>
            </a:r>
          </a:p>
          <a:p>
            <a:pPr>
              <a:lnSpc>
                <a:spcPct val="120000"/>
              </a:lnSpc>
              <a:spcBef>
                <a:spcPct val="50000"/>
              </a:spcBef>
            </a:pPr>
            <a:endParaRPr lang="zh-CN" altLang="en-US" sz="2867" dirty="0">
              <a:ea typeface="+mn-ea"/>
              <a:cs typeface="Times New Roman" panose="02020603050405020304" pitchFamily="18" charset="0"/>
            </a:endParaRPr>
          </a:p>
          <a:p>
            <a:pPr>
              <a:lnSpc>
                <a:spcPct val="120000"/>
              </a:lnSpc>
              <a:spcBef>
                <a:spcPct val="50000"/>
              </a:spcBef>
            </a:pPr>
            <a:endParaRPr lang="zh-CN" altLang="en-US" sz="2867" dirty="0">
              <a:ea typeface="+mn-ea"/>
              <a:cs typeface="Times New Roman" panose="02020603050405020304" pitchFamily="18" charset="0"/>
            </a:endParaRPr>
          </a:p>
          <a:p>
            <a:pPr>
              <a:lnSpc>
                <a:spcPct val="120000"/>
              </a:lnSpc>
              <a:spcBef>
                <a:spcPct val="50000"/>
              </a:spcBef>
            </a:pPr>
            <a:endParaRPr lang="zh-CN" altLang="en-US" sz="882" dirty="0">
              <a:ea typeface="+mn-ea"/>
              <a:cs typeface="Times New Roman" panose="02020603050405020304" pitchFamily="18" charset="0"/>
            </a:endParaRPr>
          </a:p>
          <a:p>
            <a:pPr>
              <a:lnSpc>
                <a:spcPct val="120000"/>
              </a:lnSpc>
              <a:spcBef>
                <a:spcPct val="50000"/>
              </a:spcBef>
            </a:pPr>
            <a:r>
              <a:rPr lang="zh-CN" altLang="en-US" sz="2867" dirty="0">
                <a:ea typeface="+mn-ea"/>
                <a:cs typeface="Times New Roman" panose="02020603050405020304" pitchFamily="18" charset="0"/>
              </a:rPr>
              <a:t>一般情况下</a:t>
            </a:r>
            <a:r>
              <a:rPr lang="en-US" altLang="zh-CN" sz="2867" i="1" dirty="0">
                <a:ea typeface="+mn-ea"/>
                <a:cs typeface="Times New Roman" panose="02020603050405020304" pitchFamily="18" charset="0"/>
              </a:rPr>
              <a:t>a</a:t>
            </a:r>
            <a:r>
              <a:rPr lang="zh-CN" altLang="en-US" sz="2867" dirty="0">
                <a:ea typeface="+mn-ea"/>
                <a:cs typeface="Times New Roman" panose="02020603050405020304" pitchFamily="18" charset="0"/>
              </a:rPr>
              <a:t>取值</a:t>
            </a:r>
            <a:r>
              <a:rPr lang="en-US" altLang="zh-CN" sz="2867" dirty="0">
                <a:ea typeface="+mn-ea"/>
                <a:cs typeface="Times New Roman" panose="02020603050405020304" pitchFamily="18" charset="0"/>
              </a:rPr>
              <a:t>-0.5</a:t>
            </a:r>
          </a:p>
        </p:txBody>
      </p:sp>
      <p:graphicFrame>
        <p:nvGraphicFramePr>
          <p:cNvPr id="73732" name="对象 1">
            <a:hlinkClick r:id="" action="ppaction://ole?verb=1"/>
          </p:cNvPr>
          <p:cNvGraphicFramePr>
            <a:graphicFrameLocks noChangeAspect="1"/>
          </p:cNvGraphicFramePr>
          <p:nvPr>
            <p:extLst>
              <p:ext uri="{D42A27DB-BD31-4B8C-83A1-F6EECF244321}">
                <p14:modId xmlns:p14="http://schemas.microsoft.com/office/powerpoint/2010/main" val="1725121354"/>
              </p:ext>
            </p:extLst>
          </p:nvPr>
        </p:nvGraphicFramePr>
        <p:xfrm>
          <a:off x="1424287" y="4025772"/>
          <a:ext cx="6860835" cy="1663127"/>
        </p:xfrm>
        <a:graphic>
          <a:graphicData uri="http://schemas.openxmlformats.org/presentationml/2006/ole">
            <mc:AlternateContent xmlns:mc="http://schemas.openxmlformats.org/markup-compatibility/2006">
              <mc:Choice xmlns:v="urn:schemas-microsoft-com:vml" Requires="v">
                <p:oleObj spid="_x0000_s31777" r:id="rId3" imgW="3251477" imgH="787637" progId="Equation.KSEE3">
                  <p:embed/>
                </p:oleObj>
              </mc:Choice>
              <mc:Fallback>
                <p:oleObj r:id="rId3" imgW="3251477" imgH="787637" progId="Equation.KSEE3">
                  <p:embed/>
                  <p:pic>
                    <p:nvPicPr>
                      <p:cNvPr id="73732" name="对象 1">
                        <a:hlinkClick r:id="" action="ppaction://ole?verb=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287" y="4025772"/>
                        <a:ext cx="6860835" cy="1663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73733" name="图片 2"/>
          <p:cNvPicPr>
            <a:picLocks noChangeAspect="1" noChangeArrowheads="1"/>
          </p:cNvPicPr>
          <p:nvPr/>
        </p:nvPicPr>
        <p:blipFill>
          <a:blip r:embed="rId5">
            <a:extLst>
              <a:ext uri="{28A0092B-C50C-407E-A947-70E740481C1C}">
                <a14:useLocalDpi xmlns:a14="http://schemas.microsoft.com/office/drawing/2010/main" val="0"/>
              </a:ext>
            </a:extLst>
          </a:blip>
          <a:srcRect t="57228" r="49992"/>
          <a:stretch>
            <a:fillRect/>
          </a:stretch>
        </p:blipFill>
        <p:spPr bwMode="auto">
          <a:xfrm>
            <a:off x="4832821" y="1665882"/>
            <a:ext cx="4327631" cy="2212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22881"/>
          <p:cNvSpPr>
            <a:spLocks noGrp="1" noChangeArrowheads="1"/>
          </p:cNvSpPr>
          <p:nvPr/>
        </p:nvSpPr>
        <p:spPr bwMode="auto">
          <a:xfrm>
            <a:off x="241300" y="1881218"/>
            <a:ext cx="8593989" cy="68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3088" b="1" dirty="0">
                <a:solidFill>
                  <a:schemeClr val="tx2"/>
                </a:solidFill>
                <a:ea typeface="+mn-ea"/>
                <a:cs typeface="Times New Roman" panose="02020603050405020304" pitchFamily="18" charset="0"/>
                <a:sym typeface="宋体" panose="02010600030101010101" pitchFamily="2" charset="-122"/>
              </a:rPr>
              <a:t>4</a:t>
            </a:r>
            <a:r>
              <a:rPr lang="zh-CN" altLang="en-US" sz="3088" b="1" dirty="0">
                <a:solidFill>
                  <a:schemeClr val="tx2"/>
                </a:solidFill>
                <a:ea typeface="+mn-ea"/>
                <a:cs typeface="Times New Roman" panose="02020603050405020304" pitchFamily="18" charset="0"/>
                <a:sym typeface="宋体" panose="02010600030101010101" pitchFamily="2" charset="-122"/>
              </a:rPr>
              <a:t>)BiCubic</a:t>
            </a:r>
            <a:r>
              <a:rPr lang="zh-CN" altLang="en-US" sz="3088" b="1" dirty="0" smtClean="0">
                <a:solidFill>
                  <a:schemeClr val="tx2"/>
                </a:solidFill>
                <a:ea typeface="+mn-ea"/>
                <a:cs typeface="Times New Roman" panose="02020603050405020304" pitchFamily="18" charset="0"/>
                <a:sym typeface="宋体" panose="02010600030101010101" pitchFamily="2" charset="-122"/>
              </a:rPr>
              <a:t>插值</a:t>
            </a:r>
            <a:r>
              <a:rPr lang="en-US" altLang="zh-CN" sz="3088" b="1" dirty="0" smtClean="0">
                <a:solidFill>
                  <a:schemeClr val="tx2"/>
                </a:solidFill>
                <a:ea typeface="+mn-ea"/>
                <a:cs typeface="Times New Roman" panose="02020603050405020304" pitchFamily="18" charset="0"/>
                <a:sym typeface="宋体" panose="02010600030101010101" pitchFamily="2" charset="-122"/>
              </a:rPr>
              <a:t>-</a:t>
            </a:r>
            <a:r>
              <a:rPr lang="zh-CN" altLang="en-US" sz="3088" b="1" dirty="0" smtClean="0">
                <a:solidFill>
                  <a:schemeClr val="tx2"/>
                </a:solidFill>
                <a:ea typeface="+mn-ea"/>
                <a:cs typeface="Times New Roman" panose="02020603050405020304" pitchFamily="18" charset="0"/>
                <a:sym typeface="宋体" panose="02010600030101010101" pitchFamily="2" charset="-122"/>
              </a:rPr>
              <a:t>三次线性插值 </a:t>
            </a:r>
            <a:endParaRPr lang="zh-CN" altLang="en-US" sz="3088" b="1" dirty="0">
              <a:solidFill>
                <a:schemeClr val="tx2"/>
              </a:solidFill>
              <a:ea typeface="+mn-ea"/>
              <a:cs typeface="Times New Roman" panose="02020603050405020304" pitchFamily="18" charset="0"/>
              <a:sym typeface="宋体" panose="02010600030101010101" pitchFamily="2" charset="-122"/>
            </a:endParaRPr>
          </a:p>
        </p:txBody>
      </p:sp>
      <p:sp>
        <p:nvSpPr>
          <p:cNvPr id="9"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10" name="文本框 9"/>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35428640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文本框 128004"/>
          <p:cNvSpPr txBox="1">
            <a:spLocks noChangeArrowheads="1"/>
          </p:cNvSpPr>
          <p:nvPr/>
        </p:nvSpPr>
        <p:spPr bwMode="auto">
          <a:xfrm>
            <a:off x="335297" y="3161664"/>
            <a:ext cx="9812003" cy="1076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pPr>
            <a:r>
              <a:rPr lang="en-US" altLang="zh-CN" sz="2800" dirty="0" smtClean="0">
                <a:ea typeface="+mn-ea"/>
                <a:cs typeface="Times New Roman" panose="02020603050405020304" pitchFamily="18" charset="0"/>
              </a:rPr>
              <a:t>2</a:t>
            </a:r>
            <a:r>
              <a:rPr lang="en-US" altLang="zh-CN" sz="2800" dirty="0">
                <a:ea typeface="+mn-ea"/>
                <a:cs typeface="Times New Roman" panose="02020603050405020304" pitchFamily="18" charset="0"/>
              </a:rPr>
              <a:t>)</a:t>
            </a:r>
            <a:r>
              <a:rPr lang="zh-CN" altLang="en-US" sz="2800" dirty="0">
                <a:ea typeface="+mn-ea"/>
                <a:cs typeface="Times New Roman" panose="02020603050405020304" pitchFamily="18" charset="0"/>
              </a:rPr>
              <a:t>计算公式：对待插值的像素点(</a:t>
            </a:r>
            <a:r>
              <a:rPr lang="zh-CN" altLang="en-US" sz="2800" i="1" dirty="0">
                <a:ea typeface="+mn-ea"/>
                <a:cs typeface="Times New Roman" panose="02020603050405020304" pitchFamily="18" charset="0"/>
              </a:rPr>
              <a:t>x</a:t>
            </a:r>
            <a:r>
              <a:rPr lang="zh-CN" altLang="en-US" sz="2800" dirty="0">
                <a:ea typeface="+mn-ea"/>
                <a:cs typeface="Times New Roman" panose="02020603050405020304" pitchFamily="18" charset="0"/>
              </a:rPr>
              <a:t>,</a:t>
            </a:r>
            <a:r>
              <a:rPr lang="zh-CN" altLang="en-US" sz="2800" i="1" dirty="0">
                <a:ea typeface="+mn-ea"/>
                <a:cs typeface="Times New Roman" panose="02020603050405020304" pitchFamily="18" charset="0"/>
              </a:rPr>
              <a:t>y</a:t>
            </a:r>
            <a:r>
              <a:rPr lang="zh-CN" altLang="en-US" sz="2800" dirty="0">
                <a:ea typeface="+mn-ea"/>
                <a:cs typeface="Times New Roman" panose="02020603050405020304" pitchFamily="18" charset="0"/>
              </a:rPr>
              <a:t>)</a:t>
            </a:r>
            <a:r>
              <a:rPr lang="en-US" altLang="zh-CN" sz="2800" dirty="0">
                <a:ea typeface="+mn-ea"/>
                <a:cs typeface="Times New Roman" panose="02020603050405020304" pitchFamily="18" charset="0"/>
              </a:rPr>
              <a:t>(</a:t>
            </a:r>
            <a:r>
              <a:rPr lang="zh-CN" altLang="en-US" sz="2000" i="1" dirty="0">
                <a:solidFill>
                  <a:srgbClr val="FF0000"/>
                </a:solidFill>
                <a:ea typeface="+mn-ea"/>
                <a:cs typeface="Times New Roman" panose="02020603050405020304" pitchFamily="18" charset="0"/>
              </a:rPr>
              <a:t>x</a:t>
            </a:r>
            <a:r>
              <a:rPr lang="zh-CN" altLang="en-US" sz="2000" dirty="0">
                <a:solidFill>
                  <a:srgbClr val="FF0000"/>
                </a:solidFill>
                <a:ea typeface="+mn-ea"/>
                <a:cs typeface="Times New Roman" panose="02020603050405020304" pitchFamily="18" charset="0"/>
              </a:rPr>
              <a:t>和</a:t>
            </a:r>
            <a:r>
              <a:rPr lang="zh-CN" altLang="en-US" sz="2000" i="1" dirty="0">
                <a:solidFill>
                  <a:srgbClr val="FF0000"/>
                </a:solidFill>
                <a:ea typeface="+mn-ea"/>
                <a:cs typeface="Times New Roman" panose="02020603050405020304" pitchFamily="18" charset="0"/>
              </a:rPr>
              <a:t>y</a:t>
            </a:r>
            <a:r>
              <a:rPr lang="zh-CN" altLang="en-US" sz="2000" dirty="0">
                <a:solidFill>
                  <a:srgbClr val="FF0000"/>
                </a:solidFill>
                <a:ea typeface="+mn-ea"/>
                <a:cs typeface="Times New Roman" panose="02020603050405020304" pitchFamily="18" charset="0"/>
              </a:rPr>
              <a:t>可以为浮点数</a:t>
            </a:r>
            <a:r>
              <a:rPr lang="en-US" altLang="zh-CN" sz="2800" dirty="0">
                <a:ea typeface="+mn-ea"/>
                <a:cs typeface="Times New Roman" panose="02020603050405020304" pitchFamily="18" charset="0"/>
              </a:rPr>
              <a:t>)</a:t>
            </a:r>
            <a:r>
              <a:rPr lang="zh-CN" altLang="en-US" sz="2800" dirty="0">
                <a:ea typeface="+mn-ea"/>
                <a:cs typeface="Times New Roman" panose="02020603050405020304" pitchFamily="18" charset="0"/>
              </a:rPr>
              <a:t>，取其附近的</a:t>
            </a:r>
            <a:r>
              <a:rPr lang="zh-CN" altLang="en-US" sz="2800" dirty="0" smtClean="0">
                <a:ea typeface="+mn-ea"/>
                <a:cs typeface="Times New Roman" panose="02020603050405020304" pitchFamily="18" charset="0"/>
              </a:rPr>
              <a:t>4</a:t>
            </a:r>
            <a:r>
              <a:rPr lang="en-US" altLang="zh-CN" sz="2800" dirty="0" smtClean="0">
                <a:ea typeface="+mn-ea"/>
                <a:cs typeface="Times New Roman" panose="02020603050405020304" pitchFamily="18" charset="0"/>
              </a:rPr>
              <a:t>×</a:t>
            </a:r>
            <a:r>
              <a:rPr lang="zh-CN" altLang="en-US" sz="2800" dirty="0" smtClean="0">
                <a:ea typeface="+mn-ea"/>
                <a:cs typeface="Times New Roman" panose="02020603050405020304" pitchFamily="18" charset="0"/>
              </a:rPr>
              <a:t>4</a:t>
            </a:r>
            <a:r>
              <a:rPr lang="zh-CN" altLang="en-US" sz="2800" dirty="0">
                <a:ea typeface="+mn-ea"/>
                <a:cs typeface="Times New Roman" panose="02020603050405020304" pitchFamily="18" charset="0"/>
              </a:rPr>
              <a:t>邻域点(</a:t>
            </a:r>
            <a:r>
              <a:rPr lang="zh-CN" altLang="en-US" sz="2800" i="1" dirty="0">
                <a:ea typeface="+mn-ea"/>
                <a:cs typeface="Times New Roman" panose="02020603050405020304" pitchFamily="18" charset="0"/>
              </a:rPr>
              <a:t>x</a:t>
            </a:r>
            <a:r>
              <a:rPr lang="zh-CN" altLang="en-US" sz="2800" baseline="-25000" dirty="0">
                <a:ea typeface="+mn-ea"/>
                <a:cs typeface="Times New Roman" panose="02020603050405020304" pitchFamily="18" charset="0"/>
              </a:rPr>
              <a:t>i</a:t>
            </a:r>
            <a:r>
              <a:rPr lang="zh-CN" altLang="en-US" sz="2800" dirty="0">
                <a:ea typeface="+mn-ea"/>
                <a:cs typeface="Times New Roman" panose="02020603050405020304" pitchFamily="18" charset="0"/>
              </a:rPr>
              <a:t>,</a:t>
            </a:r>
            <a:r>
              <a:rPr lang="zh-CN" altLang="en-US" sz="2800" i="1" dirty="0">
                <a:ea typeface="+mn-ea"/>
                <a:cs typeface="Times New Roman" panose="02020603050405020304" pitchFamily="18" charset="0"/>
              </a:rPr>
              <a:t>y</a:t>
            </a:r>
            <a:r>
              <a:rPr lang="zh-CN" altLang="en-US" sz="2800" baseline="-25000" dirty="0">
                <a:ea typeface="+mn-ea"/>
                <a:cs typeface="Times New Roman" panose="02020603050405020304" pitchFamily="18" charset="0"/>
              </a:rPr>
              <a:t>j</a:t>
            </a:r>
            <a:r>
              <a:rPr lang="zh-CN" altLang="en-US" sz="2800" dirty="0">
                <a:ea typeface="+mn-ea"/>
                <a:cs typeface="Times New Roman" panose="02020603050405020304" pitchFamily="18" charset="0"/>
              </a:rPr>
              <a:t>), </a:t>
            </a:r>
            <a:r>
              <a:rPr lang="zh-CN" altLang="en-US" sz="2800" i="1" dirty="0">
                <a:ea typeface="+mn-ea"/>
                <a:cs typeface="Times New Roman" panose="02020603050405020304" pitchFamily="18" charset="0"/>
              </a:rPr>
              <a:t>i</a:t>
            </a:r>
            <a:r>
              <a:rPr lang="zh-CN" altLang="en-US" sz="2800" dirty="0">
                <a:ea typeface="+mn-ea"/>
                <a:cs typeface="Times New Roman" panose="02020603050405020304" pitchFamily="18" charset="0"/>
              </a:rPr>
              <a:t>,</a:t>
            </a:r>
            <a:r>
              <a:rPr lang="zh-CN" altLang="en-US" sz="2800" i="1" dirty="0">
                <a:ea typeface="+mn-ea"/>
                <a:cs typeface="Times New Roman" panose="02020603050405020304" pitchFamily="18" charset="0"/>
              </a:rPr>
              <a:t>j</a:t>
            </a:r>
            <a:r>
              <a:rPr lang="zh-CN" altLang="en-US" sz="2800" dirty="0">
                <a:ea typeface="+mn-ea"/>
                <a:cs typeface="Times New Roman" panose="02020603050405020304" pitchFamily="18" charset="0"/>
              </a:rPr>
              <a:t> = 0,1,2,3。按如下公式进行插值计算</a:t>
            </a:r>
            <a:r>
              <a:rPr lang="zh-CN" altLang="en-US" sz="2800" dirty="0" smtClean="0">
                <a:ea typeface="+mn-ea"/>
                <a:cs typeface="Times New Roman" panose="02020603050405020304" pitchFamily="18" charset="0"/>
              </a:rPr>
              <a:t>：</a:t>
            </a:r>
            <a:endParaRPr lang="zh-CN" altLang="en-US" sz="2800" dirty="0">
              <a:ea typeface="+mn-ea"/>
              <a:cs typeface="Times New Roman" panose="02020603050405020304" pitchFamily="18" charset="0"/>
            </a:endParaRPr>
          </a:p>
        </p:txBody>
      </p:sp>
      <p:graphicFrame>
        <p:nvGraphicFramePr>
          <p:cNvPr id="74756" name="对象 1">
            <a:hlinkClick r:id="" action="ppaction://ole?verb=1"/>
          </p:cNvPr>
          <p:cNvGraphicFramePr>
            <a:graphicFrameLocks noChangeAspect="1"/>
          </p:cNvGraphicFramePr>
          <p:nvPr>
            <p:extLst>
              <p:ext uri="{D42A27DB-BD31-4B8C-83A1-F6EECF244321}">
                <p14:modId xmlns:p14="http://schemas.microsoft.com/office/powerpoint/2010/main" val="3978240938"/>
              </p:ext>
            </p:extLst>
          </p:nvPr>
        </p:nvGraphicFramePr>
        <p:xfrm>
          <a:off x="546100" y="4407852"/>
          <a:ext cx="6353145" cy="1034640"/>
        </p:xfrm>
        <a:graphic>
          <a:graphicData uri="http://schemas.openxmlformats.org/presentationml/2006/ole">
            <mc:AlternateContent xmlns:mc="http://schemas.openxmlformats.org/markup-compatibility/2006">
              <mc:Choice xmlns:v="urn:schemas-microsoft-com:vml" Requires="v">
                <p:oleObj spid="_x0000_s32801" r:id="rId3" imgW="2730557" imgH="444557" progId="Equation.KSEE3">
                  <p:embed/>
                </p:oleObj>
              </mc:Choice>
              <mc:Fallback>
                <p:oleObj r:id="rId3" imgW="2730557" imgH="444557" progId="Equation.KSEE3">
                  <p:embed/>
                  <p:pic>
                    <p:nvPicPr>
                      <p:cNvPr id="74756" name="对象 1">
                        <a:hlinkClick r:id="" action="ppaction://ole?verb=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100" y="4407852"/>
                        <a:ext cx="6353145" cy="103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8" name="文本框 7"/>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
        <p:nvSpPr>
          <p:cNvPr id="9" name="文本框 128004"/>
          <p:cNvSpPr txBox="1">
            <a:spLocks noChangeArrowheads="1"/>
          </p:cNvSpPr>
          <p:nvPr/>
        </p:nvSpPr>
        <p:spPr bwMode="auto">
          <a:xfrm>
            <a:off x="315244" y="2595850"/>
            <a:ext cx="9035154" cy="571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pPr>
            <a:r>
              <a:rPr lang="zh-CN" altLang="en-US" sz="2867" dirty="0">
                <a:ea typeface="+mn-ea"/>
                <a:cs typeface="Times New Roman" panose="02020603050405020304" pitchFamily="18" charset="0"/>
              </a:rPr>
              <a:t>算法原理</a:t>
            </a:r>
            <a:r>
              <a:rPr lang="zh-CN" altLang="en-US" sz="2867" dirty="0" smtClean="0">
                <a:ea typeface="+mn-ea"/>
                <a:cs typeface="Times New Roman" panose="02020603050405020304" pitchFamily="18" charset="0"/>
              </a:rPr>
              <a:t>：</a:t>
            </a:r>
            <a:endParaRPr lang="en-US" altLang="zh-CN" sz="2867" dirty="0">
              <a:ea typeface="+mn-ea"/>
              <a:cs typeface="Times New Roman" panose="02020603050405020304" pitchFamily="18" charset="0"/>
            </a:endParaRPr>
          </a:p>
        </p:txBody>
      </p:sp>
    </p:spTree>
    <p:extLst>
      <p:ext uri="{BB962C8B-B14F-4D97-AF65-F5344CB8AC3E}">
        <p14:creationId xmlns:p14="http://schemas.microsoft.com/office/powerpoint/2010/main" val="31366432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80" name="对象 2">
            <a:hlinkClick r:id="" action="ppaction://ole?verb=1"/>
          </p:cNvPr>
          <p:cNvGraphicFramePr>
            <a:graphicFrameLocks noChangeAspect="1"/>
          </p:cNvGraphicFramePr>
          <p:nvPr>
            <p:extLst>
              <p:ext uri="{D42A27DB-BD31-4B8C-83A1-F6EECF244321}">
                <p14:modId xmlns:p14="http://schemas.microsoft.com/office/powerpoint/2010/main" val="2914823189"/>
              </p:ext>
            </p:extLst>
          </p:nvPr>
        </p:nvGraphicFramePr>
        <p:xfrm>
          <a:off x="4842510" y="3662380"/>
          <a:ext cx="1008380" cy="238090"/>
        </p:xfrm>
        <a:graphic>
          <a:graphicData uri="http://schemas.openxmlformats.org/presentationml/2006/ole">
            <mc:AlternateContent xmlns:mc="http://schemas.openxmlformats.org/markup-compatibility/2006">
              <mc:Choice xmlns:v="urn:schemas-microsoft-com:vml" Requires="v">
                <p:oleObj spid="_x0000_s33856" r:id="rId3" imgW="916521" imgH="216382" progId="Equation.KSEE3">
                  <p:embed/>
                </p:oleObj>
              </mc:Choice>
              <mc:Fallback>
                <p:oleObj r:id="rId3" imgW="916521" imgH="216382" progId="Equation.KSEE3">
                  <p:embed/>
                  <p:pic>
                    <p:nvPicPr>
                      <p:cNvPr id="75780" name="对象 2">
                        <a:hlinkClick r:id="" action="ppaction://ole?verb=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2510" y="3662380"/>
                        <a:ext cx="1008380" cy="23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5781" name="对象 4">
            <a:hlinkClick r:id="" action="ppaction://ole?verb=1"/>
          </p:cNvPr>
          <p:cNvGraphicFramePr>
            <a:graphicFrameLocks noChangeAspect="1"/>
          </p:cNvGraphicFramePr>
          <p:nvPr>
            <p:extLst>
              <p:ext uri="{D42A27DB-BD31-4B8C-83A1-F6EECF244321}">
                <p14:modId xmlns:p14="http://schemas.microsoft.com/office/powerpoint/2010/main" val="1487430656"/>
              </p:ext>
            </p:extLst>
          </p:nvPr>
        </p:nvGraphicFramePr>
        <p:xfrm>
          <a:off x="480285" y="4078253"/>
          <a:ext cx="5897932" cy="2235967"/>
        </p:xfrm>
        <a:graphic>
          <a:graphicData uri="http://schemas.openxmlformats.org/presentationml/2006/ole">
            <mc:AlternateContent xmlns:mc="http://schemas.openxmlformats.org/markup-compatibility/2006">
              <mc:Choice xmlns:v="urn:schemas-microsoft-com:vml" Requires="v">
                <p:oleObj spid="_x0000_s33857" r:id="rId5" imgW="2413037" imgH="914717" progId="Equation.KSEE3">
                  <p:embed/>
                </p:oleObj>
              </mc:Choice>
              <mc:Fallback>
                <p:oleObj r:id="rId5" imgW="2413037" imgH="914717" progId="Equation.KSEE3">
                  <p:embed/>
                  <p:pic>
                    <p:nvPicPr>
                      <p:cNvPr id="75781" name="对象 4">
                        <a:hlinkClick r:id="" action="ppaction://ole?verb=1"/>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285" y="4078253"/>
                        <a:ext cx="5897932" cy="2235967"/>
                      </a:xfrm>
                      <a:prstGeom prst="rect">
                        <a:avLst/>
                      </a:prstGeom>
                      <a:noFill/>
                      <a:ln>
                        <a:noFill/>
                      </a:ln>
                    </p:spPr>
                  </p:pic>
                </p:oleObj>
              </mc:Fallback>
            </mc:AlternateContent>
          </a:graphicData>
        </a:graphic>
      </p:graphicFrame>
      <p:sp>
        <p:nvSpPr>
          <p:cNvPr id="8"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9" name="文本框 8"/>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
        <p:nvSpPr>
          <p:cNvPr id="10" name="文本框 128004"/>
          <p:cNvSpPr txBox="1">
            <a:spLocks noChangeArrowheads="1"/>
          </p:cNvSpPr>
          <p:nvPr/>
        </p:nvSpPr>
        <p:spPr bwMode="auto">
          <a:xfrm>
            <a:off x="315244" y="2595850"/>
            <a:ext cx="9035154" cy="1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pPr>
            <a:r>
              <a:rPr lang="zh-CN" altLang="en-US" sz="2867" dirty="0">
                <a:ea typeface="+mn-ea"/>
                <a:cs typeface="Times New Roman" panose="02020603050405020304" pitchFamily="18" charset="0"/>
              </a:rPr>
              <a:t>算法原理：</a:t>
            </a:r>
          </a:p>
          <a:p>
            <a:pPr>
              <a:lnSpc>
                <a:spcPct val="120000"/>
              </a:lnSpc>
              <a:spcBef>
                <a:spcPct val="50000"/>
              </a:spcBef>
            </a:pPr>
            <a:r>
              <a:rPr lang="en-US" altLang="zh-CN" sz="2867" dirty="0" smtClean="0">
                <a:ea typeface="+mn-ea"/>
                <a:cs typeface="Times New Roman" panose="02020603050405020304" pitchFamily="18" charset="0"/>
              </a:rPr>
              <a:t>3)</a:t>
            </a:r>
            <a:r>
              <a:rPr lang="zh-CN" altLang="en-US" sz="2867" dirty="0">
                <a:ea typeface="+mn-ea"/>
                <a:cs typeface="Times New Roman" panose="02020603050405020304" pitchFamily="18" charset="0"/>
              </a:rPr>
              <a:t>计</a:t>
            </a:r>
            <a:r>
              <a:rPr lang="zh-CN" altLang="en-US" sz="2867" dirty="0" smtClean="0">
                <a:ea typeface="+mn-ea"/>
                <a:cs typeface="Times New Roman" panose="02020603050405020304" pitchFamily="18" charset="0"/>
              </a:rPr>
              <a:t>算过程（一</a:t>
            </a:r>
            <a:r>
              <a:rPr lang="zh-CN" altLang="en-US" sz="2867" dirty="0">
                <a:ea typeface="+mn-ea"/>
                <a:cs typeface="Times New Roman" panose="02020603050405020304" pitchFamily="18" charset="0"/>
              </a:rPr>
              <a:t>般情况下</a:t>
            </a:r>
            <a:r>
              <a:rPr lang="en-US" altLang="zh-CN" sz="2867" i="1" dirty="0">
                <a:ea typeface="+mn-ea"/>
                <a:cs typeface="Times New Roman" panose="02020603050405020304" pitchFamily="18" charset="0"/>
              </a:rPr>
              <a:t>a</a:t>
            </a:r>
            <a:r>
              <a:rPr lang="zh-CN" altLang="en-US" sz="2867" dirty="0">
                <a:ea typeface="+mn-ea"/>
                <a:cs typeface="Times New Roman" panose="02020603050405020304" pitchFamily="18" charset="0"/>
              </a:rPr>
              <a:t>取值</a:t>
            </a:r>
            <a:r>
              <a:rPr lang="en-US" altLang="zh-CN" sz="2867" dirty="0">
                <a:ea typeface="+mn-ea"/>
                <a:cs typeface="Times New Roman" panose="02020603050405020304" pitchFamily="18" charset="0"/>
              </a:rPr>
              <a:t>-</a:t>
            </a:r>
            <a:r>
              <a:rPr lang="en-US" altLang="zh-CN" sz="2867" dirty="0" smtClean="0">
                <a:ea typeface="+mn-ea"/>
                <a:cs typeface="Times New Roman" panose="02020603050405020304" pitchFamily="18" charset="0"/>
              </a:rPr>
              <a:t>0.5</a:t>
            </a:r>
            <a:r>
              <a:rPr lang="zh-CN" altLang="en-US" sz="2867" dirty="0" smtClean="0">
                <a:ea typeface="+mn-ea"/>
                <a:cs typeface="Times New Roman" panose="02020603050405020304" pitchFamily="18" charset="0"/>
              </a:rPr>
              <a:t>）</a:t>
            </a:r>
            <a:endParaRPr lang="en-US" altLang="zh-CN" sz="2867" dirty="0">
              <a:ea typeface="+mn-ea"/>
              <a:cs typeface="Times New Roman" panose="02020603050405020304" pitchFamily="18" charset="0"/>
            </a:endParaRPr>
          </a:p>
        </p:txBody>
      </p:sp>
      <p:sp>
        <p:nvSpPr>
          <p:cNvPr id="11" name="标题 122881"/>
          <p:cNvSpPr>
            <a:spLocks noGrp="1" noChangeArrowheads="1"/>
          </p:cNvSpPr>
          <p:nvPr/>
        </p:nvSpPr>
        <p:spPr bwMode="auto">
          <a:xfrm>
            <a:off x="241300" y="1881218"/>
            <a:ext cx="8593989" cy="68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3088" b="1" dirty="0">
                <a:solidFill>
                  <a:schemeClr val="tx2"/>
                </a:solidFill>
                <a:ea typeface="+mn-ea"/>
                <a:cs typeface="Times New Roman" panose="02020603050405020304" pitchFamily="18" charset="0"/>
                <a:sym typeface="宋体" panose="02010600030101010101" pitchFamily="2" charset="-122"/>
              </a:rPr>
              <a:t>4</a:t>
            </a:r>
            <a:r>
              <a:rPr lang="zh-CN" altLang="en-US" sz="3088" b="1" dirty="0">
                <a:solidFill>
                  <a:schemeClr val="tx2"/>
                </a:solidFill>
                <a:ea typeface="+mn-ea"/>
                <a:cs typeface="Times New Roman" panose="02020603050405020304" pitchFamily="18" charset="0"/>
                <a:sym typeface="宋体" panose="02010600030101010101" pitchFamily="2" charset="-122"/>
              </a:rPr>
              <a:t>)BiCubic</a:t>
            </a:r>
            <a:r>
              <a:rPr lang="zh-CN" altLang="en-US" sz="3088" b="1" dirty="0" smtClean="0">
                <a:solidFill>
                  <a:schemeClr val="tx2"/>
                </a:solidFill>
                <a:ea typeface="+mn-ea"/>
                <a:cs typeface="Times New Roman" panose="02020603050405020304" pitchFamily="18" charset="0"/>
                <a:sym typeface="宋体" panose="02010600030101010101" pitchFamily="2" charset="-122"/>
              </a:rPr>
              <a:t>插值</a:t>
            </a:r>
            <a:r>
              <a:rPr lang="en-US" altLang="zh-CN" sz="3088" b="1" dirty="0" smtClean="0">
                <a:solidFill>
                  <a:schemeClr val="tx2"/>
                </a:solidFill>
                <a:ea typeface="+mn-ea"/>
                <a:cs typeface="Times New Roman" panose="02020603050405020304" pitchFamily="18" charset="0"/>
                <a:sym typeface="宋体" panose="02010600030101010101" pitchFamily="2" charset="-122"/>
              </a:rPr>
              <a:t>-</a:t>
            </a:r>
            <a:r>
              <a:rPr lang="zh-CN" altLang="en-US" sz="3088" b="1" dirty="0" smtClean="0">
                <a:solidFill>
                  <a:schemeClr val="tx2"/>
                </a:solidFill>
                <a:ea typeface="+mn-ea"/>
                <a:cs typeface="Times New Roman" panose="02020603050405020304" pitchFamily="18" charset="0"/>
                <a:sym typeface="宋体" panose="02010600030101010101" pitchFamily="2" charset="-122"/>
              </a:rPr>
              <a:t>三次线性插值 </a:t>
            </a:r>
            <a:endParaRPr lang="zh-CN" altLang="en-US" sz="3088" b="1" dirty="0">
              <a:solidFill>
                <a:schemeClr val="tx2"/>
              </a:solidFill>
              <a:ea typeface="+mn-ea"/>
              <a:cs typeface="Times New Roman" panose="02020603050405020304" pitchFamily="18" charset="0"/>
              <a:sym typeface="宋体" panose="02010600030101010101" pitchFamily="2" charset="-122"/>
            </a:endParaRPr>
          </a:p>
        </p:txBody>
      </p:sp>
    </p:spTree>
    <p:extLst>
      <p:ext uri="{BB962C8B-B14F-4D97-AF65-F5344CB8AC3E}">
        <p14:creationId xmlns:p14="http://schemas.microsoft.com/office/powerpoint/2010/main" val="42847334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文本占位符 130050"/>
          <p:cNvSpPr>
            <a:spLocks noGrp="1"/>
          </p:cNvSpPr>
          <p:nvPr>
            <p:ph type="body" sz="half" idx="1"/>
          </p:nvPr>
        </p:nvSpPr>
        <p:spPr>
          <a:xfrm>
            <a:off x="546100" y="2713524"/>
            <a:ext cx="9016189" cy="2210902"/>
          </a:xfrm>
        </p:spPr>
        <p:txBody>
          <a:bodyPr/>
          <a:lstStyle/>
          <a:p>
            <a:pPr marL="0" indent="0">
              <a:buNone/>
            </a:pPr>
            <a:r>
              <a:rPr lang="en-US" altLang="zh-CN" sz="2800" noProof="1">
                <a:latin typeface="Times New Roman" panose="02020603050405020304" pitchFamily="18" charset="0"/>
                <a:cs typeface="Times New Roman" panose="02020603050405020304" pitchFamily="18" charset="0"/>
              </a:rPr>
              <a:t>1</a:t>
            </a:r>
            <a:r>
              <a:rPr lang="zh-CN" altLang="en-US" sz="2800" noProof="1">
                <a:latin typeface="Times New Roman" panose="02020603050405020304" pitchFamily="18" charset="0"/>
                <a:cs typeface="Times New Roman" panose="02020603050405020304" pitchFamily="18" charset="0"/>
              </a:rPr>
              <a:t>、已知</a:t>
            </a:r>
            <a:r>
              <a:rPr lang="en-US" altLang="zh-CN" sz="2800" noProof="1">
                <a:latin typeface="Times New Roman" panose="02020603050405020304" pitchFamily="18" charset="0"/>
                <a:cs typeface="Times New Roman" panose="02020603050405020304" pitchFamily="18" charset="0"/>
              </a:rPr>
              <a:t>3×3</a:t>
            </a:r>
            <a:r>
              <a:rPr lang="zh-CN" altLang="en-US" sz="2800" noProof="1">
                <a:latin typeface="Times New Roman" panose="02020603050405020304" pitchFamily="18" charset="0"/>
                <a:cs typeface="Times New Roman" panose="02020603050405020304" pitchFamily="18" charset="0"/>
              </a:rPr>
              <a:t>的图像如图所示</a:t>
            </a:r>
          </a:p>
          <a:p>
            <a:pPr lvl="1"/>
            <a:r>
              <a:rPr lang="en-US" altLang="zh-CN" sz="2400" noProof="1">
                <a:latin typeface="Times New Roman" panose="02020603050405020304" pitchFamily="18" charset="0"/>
                <a:cs typeface="Times New Roman" panose="02020603050405020304" pitchFamily="18" charset="0"/>
              </a:rPr>
              <a:t>A</a:t>
            </a:r>
            <a:r>
              <a:rPr lang="zh-CN" altLang="en-US" sz="2400" noProof="1">
                <a:latin typeface="Times New Roman" panose="02020603050405020304" pitchFamily="18" charset="0"/>
                <a:cs typeface="Times New Roman" panose="02020603050405020304" pitchFamily="18" charset="0"/>
              </a:rPr>
              <a:t>、将此图以</a:t>
            </a:r>
            <a:r>
              <a:rPr lang="zh-CN" altLang="en-US" sz="2400" noProof="1" smtClean="0">
                <a:latin typeface="Times New Roman" panose="02020603050405020304" pitchFamily="18" charset="0"/>
                <a:cs typeface="Times New Roman" panose="02020603050405020304" pitchFamily="18" charset="0"/>
              </a:rPr>
              <a:t>图中</a:t>
            </a:r>
            <a:r>
              <a:rPr lang="zh-CN" altLang="en-US" sz="2400" noProof="1">
                <a:latin typeface="Times New Roman" panose="02020603050405020304" pitchFamily="18" charset="0"/>
                <a:cs typeface="Times New Roman" panose="02020603050405020304" pitchFamily="18" charset="0"/>
              </a:rPr>
              <a:t>心为轴顺钟向旋转</a:t>
            </a:r>
            <a:r>
              <a:rPr lang="en-US" altLang="zh-CN" sz="2400" noProof="1">
                <a:latin typeface="Times New Roman" panose="02020603050405020304" pitchFamily="18" charset="0"/>
                <a:cs typeface="Times New Roman" panose="02020603050405020304" pitchFamily="18" charset="0"/>
              </a:rPr>
              <a:t>30</a:t>
            </a:r>
            <a:r>
              <a:rPr lang="zh-CN" altLang="en-US" sz="2400" noProof="1">
                <a:latin typeface="Times New Roman" panose="02020603050405020304" pitchFamily="18" charset="0"/>
                <a:cs typeface="Times New Roman" panose="02020603050405020304" pitchFamily="18" charset="0"/>
              </a:rPr>
              <a:t>度</a:t>
            </a:r>
          </a:p>
          <a:p>
            <a:pPr lvl="1"/>
            <a:r>
              <a:rPr lang="en-US" altLang="zh-CN" sz="2400" noProof="1">
                <a:latin typeface="Times New Roman" panose="02020603050405020304" pitchFamily="18" charset="0"/>
                <a:cs typeface="Times New Roman" panose="02020603050405020304" pitchFamily="18" charset="0"/>
              </a:rPr>
              <a:t>B</a:t>
            </a:r>
            <a:r>
              <a:rPr lang="zh-CN" altLang="en-US" sz="2400" noProof="1">
                <a:latin typeface="Times New Roman" panose="02020603050405020304" pitchFamily="18" charset="0"/>
                <a:cs typeface="Times New Roman" panose="02020603050405020304" pitchFamily="18" charset="0"/>
              </a:rPr>
              <a:t>、将此图放大</a:t>
            </a:r>
            <a:r>
              <a:rPr lang="en-US" altLang="zh-CN" sz="2400" noProof="1">
                <a:latin typeface="Times New Roman" panose="02020603050405020304" pitchFamily="18" charset="0"/>
                <a:cs typeface="Times New Roman" panose="02020603050405020304" pitchFamily="18" charset="0"/>
              </a:rPr>
              <a:t>2</a:t>
            </a:r>
            <a:r>
              <a:rPr lang="zh-CN" altLang="en-US" sz="2400" noProof="1">
                <a:latin typeface="Times New Roman" panose="02020603050405020304" pitchFamily="18" charset="0"/>
                <a:cs typeface="Times New Roman" panose="02020603050405020304" pitchFamily="18" charset="0"/>
              </a:rPr>
              <a:t>倍</a:t>
            </a:r>
          </a:p>
          <a:p>
            <a:pPr lvl="1"/>
            <a:r>
              <a:rPr lang="en-US" altLang="zh-CN" sz="2400" noProof="1">
                <a:latin typeface="Times New Roman" panose="02020603050405020304" pitchFamily="18" charset="0"/>
                <a:cs typeface="Times New Roman" panose="02020603050405020304" pitchFamily="18" charset="0"/>
              </a:rPr>
              <a:t>C</a:t>
            </a:r>
            <a:r>
              <a:rPr lang="zh-CN" altLang="en-US" sz="2400" noProof="1">
                <a:latin typeface="Times New Roman" panose="02020603050405020304" pitchFamily="18" charset="0"/>
                <a:cs typeface="Times New Roman" panose="02020603050405020304" pitchFamily="18" charset="0"/>
              </a:rPr>
              <a:t>、对此图作水平镜像</a:t>
            </a:r>
          </a:p>
          <a:p>
            <a:pPr lvl="1"/>
            <a:endParaRPr lang="zh-CN" altLang="en-US" sz="2400" noProof="1">
              <a:latin typeface="Times New Roman" panose="02020603050405020304" pitchFamily="18" charset="0"/>
              <a:cs typeface="Times New Roman" panose="02020603050405020304" pitchFamily="18" charset="0"/>
            </a:endParaRPr>
          </a:p>
        </p:txBody>
      </p:sp>
      <p:graphicFrame>
        <p:nvGraphicFramePr>
          <p:cNvPr id="33795" name="内容占位符 130053"/>
          <p:cNvGraphicFramePr>
            <a:graphicFrameLocks noGrp="1"/>
          </p:cNvGraphicFramePr>
          <p:nvPr>
            <p:ph sz="quarter" idx="3"/>
            <p:extLst>
              <p:ext uri="{D42A27DB-BD31-4B8C-83A1-F6EECF244321}">
                <p14:modId xmlns:p14="http://schemas.microsoft.com/office/powerpoint/2010/main" val="186227102"/>
              </p:ext>
            </p:extLst>
          </p:nvPr>
        </p:nvGraphicFramePr>
        <p:xfrm>
          <a:off x="5379656" y="4010025"/>
          <a:ext cx="3741160" cy="3208959"/>
        </p:xfrm>
        <a:graphic>
          <a:graphicData uri="http://schemas.openxmlformats.org/presentationml/2006/ole">
            <mc:AlternateContent xmlns:mc="http://schemas.openxmlformats.org/markup-compatibility/2006">
              <mc:Choice xmlns:v="urn:schemas-microsoft-com:vml" Requires="v">
                <p:oleObj spid="_x0000_s20520" r:id="rId3" imgW="2619048" imgH="2123810" progId="Paint.Picture">
                  <p:embed/>
                </p:oleObj>
              </mc:Choice>
              <mc:Fallback>
                <p:oleObj r:id="rId3" imgW="2619048" imgH="2123810" progId="Paint.Picture">
                  <p:embed/>
                  <p:pic>
                    <p:nvPicPr>
                      <p:cNvPr id="33795" name="内容占位符 130053"/>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9656" y="4010025"/>
                        <a:ext cx="3741160" cy="3208959"/>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标题 119809"/>
          <p:cNvSpPr txBox="1">
            <a:spLocks noChangeArrowheads="1"/>
          </p:cNvSpPr>
          <p:nvPr/>
        </p:nvSpPr>
        <p:spPr>
          <a:xfrm>
            <a:off x="267503" y="1970690"/>
            <a:ext cx="9726957" cy="608654"/>
          </a:xfrm>
          <a:prstGeom prst="rect">
            <a:avLst/>
          </a:prstGeom>
        </p:spPr>
        <p:txBody>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a:r>
              <a:rPr lang="zh-CN" altLang="en-US" sz="3000" b="1" smtClean="0">
                <a:latin typeface="Times New Roman" panose="02020603050405020304" pitchFamily="18" charset="0"/>
                <a:ea typeface="+mn-ea"/>
                <a:cs typeface="Times New Roman" panose="02020603050405020304" pitchFamily="18" charset="0"/>
              </a:rPr>
              <a:t>插值实例</a:t>
            </a:r>
            <a:endParaRPr lang="zh-CN" altLang="en-US" sz="3000">
              <a:latin typeface="Times New Roman" panose="02020603050405020304" pitchFamily="18" charset="0"/>
              <a:ea typeface="+mn-ea"/>
              <a:cs typeface="Times New Roman" panose="02020603050405020304" pitchFamily="18" charset="0"/>
            </a:endParaRPr>
          </a:p>
        </p:txBody>
      </p:sp>
      <p:sp>
        <p:nvSpPr>
          <p:cNvPr id="6"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7" name="文本框 6"/>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2591097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
          <p:cNvSpPr txBox="1"/>
          <p:nvPr/>
        </p:nvSpPr>
        <p:spPr>
          <a:xfrm>
            <a:off x="317500" y="1149985"/>
            <a:ext cx="8382000" cy="4970079"/>
          </a:xfrm>
          <a:prstGeom prst="rect">
            <a:avLst/>
          </a:prstGeom>
        </p:spPr>
        <p:txBody>
          <a:bodyPr vert="horz" wrap="square" lIns="0" tIns="0" rIns="0" bIns="0" rtlCol="0">
            <a:spAutoFit/>
          </a:bodyPr>
          <a:lstStyle/>
          <a:p>
            <a:pPr marL="12700" defTabSz="0">
              <a:lnSpc>
                <a:spcPct val="100000"/>
              </a:lnSpc>
              <a:tabLst>
                <a:tab pos="327025" algn="l"/>
              </a:tabLst>
            </a:pPr>
            <a:r>
              <a:rPr sz="1700" spc="575" dirty="0">
                <a:solidFill>
                  <a:srgbClr val="EE2B0A"/>
                </a:solidFill>
                <a:latin typeface="Times New Roman" panose="02020603050405020304" charset="0"/>
                <a:cs typeface="Segoe UI Symbol" panose="020B0502040204020203"/>
              </a:rPr>
              <a:t>•	</a:t>
            </a:r>
            <a:r>
              <a:rPr sz="3200" b="1" spc="-15" dirty="0">
                <a:latin typeface="Times New Roman" panose="02020603050405020304" charset="0"/>
                <a:cs typeface="新宋体" panose="02010609030101010101" charset="-122"/>
              </a:rPr>
              <a:t>参考书</a:t>
            </a:r>
            <a:endParaRPr sz="2400" dirty="0">
              <a:latin typeface="Times New Roman" panose="02020603050405020304" charset="0"/>
              <a:cs typeface="新宋体" panose="02010609030101010101" charset="-122"/>
            </a:endParaRPr>
          </a:p>
          <a:p>
            <a:pPr marL="469900" marR="5080" defTabSz="0">
              <a:lnSpc>
                <a:spcPct val="105000"/>
              </a:lnSpc>
              <a:spcBef>
                <a:spcPts val="1115"/>
              </a:spcBef>
              <a:tabLst>
                <a:tab pos="791845" algn="l"/>
              </a:tabLst>
            </a:pPr>
            <a:r>
              <a:rPr sz="1700" spc="55" dirty="0">
                <a:solidFill>
                  <a:srgbClr val="EE2B0A"/>
                </a:solidFill>
                <a:latin typeface="Times New Roman" panose="02020603050405020304" charset="0"/>
                <a:cs typeface="Segoe UI Symbol" panose="020B0502040204020203"/>
              </a:rPr>
              <a:t>✓	</a:t>
            </a:r>
            <a:r>
              <a:rPr sz="2400" b="1" spc="-10" dirty="0">
                <a:latin typeface="Times New Roman" panose="02020603050405020304" charset="0"/>
                <a:cs typeface="新宋体" panose="02010609030101010101" charset="-122"/>
              </a:rPr>
              <a:t>章毓晋，图</a:t>
            </a:r>
            <a:r>
              <a:rPr lang="zh-CN" sz="2400" b="1" spc="-10" dirty="0">
                <a:latin typeface="Times New Roman" panose="02020603050405020304" charset="0"/>
                <a:cs typeface="新宋体" panose="02010609030101010101" charset="-122"/>
              </a:rPr>
              <a:t>像</a:t>
            </a:r>
            <a:r>
              <a:rPr sz="2400" b="1" spc="-10" dirty="0">
                <a:latin typeface="Times New Roman" panose="02020603050405020304" charset="0"/>
                <a:cs typeface="新宋体" panose="02010609030101010101" charset="-122"/>
              </a:rPr>
              <a:t>工程，清华大学出版社，2003年。</a:t>
            </a:r>
          </a:p>
          <a:p>
            <a:pPr marL="469900" marR="5080" defTabSz="0">
              <a:lnSpc>
                <a:spcPct val="105000"/>
              </a:lnSpc>
              <a:spcBef>
                <a:spcPts val="1115"/>
              </a:spcBef>
              <a:tabLst>
                <a:tab pos="791845" algn="l"/>
              </a:tabLst>
            </a:pPr>
            <a:endParaRPr sz="3200" b="1" spc="-10" dirty="0">
              <a:latin typeface="Times New Roman" panose="02020603050405020304" charset="0"/>
              <a:cs typeface="新宋体" panose="02010609030101010101" charset="-122"/>
            </a:endParaRPr>
          </a:p>
          <a:p>
            <a:pPr marL="469900" marR="5080" defTabSz="0">
              <a:lnSpc>
                <a:spcPct val="105000"/>
              </a:lnSpc>
              <a:spcBef>
                <a:spcPts val="1115"/>
              </a:spcBef>
              <a:tabLst>
                <a:tab pos="791845" algn="l"/>
              </a:tabLst>
            </a:pPr>
            <a:r>
              <a:rPr sz="1700" spc="55" dirty="0">
                <a:solidFill>
                  <a:srgbClr val="EE2B0A"/>
                </a:solidFill>
                <a:latin typeface="Times New Roman" panose="02020603050405020304" charset="0"/>
                <a:cs typeface="Segoe UI Symbol" panose="020B0502040204020203"/>
              </a:rPr>
              <a:t>✓	</a:t>
            </a:r>
            <a:r>
              <a:rPr sz="2400" b="1" spc="-10" dirty="0">
                <a:latin typeface="Times New Roman" panose="02020603050405020304" charset="0"/>
                <a:cs typeface="新宋体" panose="02010609030101010101" charset="-122"/>
              </a:rPr>
              <a:t>阮秋琦，</a:t>
            </a:r>
            <a:r>
              <a:rPr sz="2400" b="1" spc="-10" dirty="0" smtClean="0">
                <a:latin typeface="Times New Roman" panose="02020603050405020304" charset="0"/>
                <a:cs typeface="新宋体" panose="02010609030101010101" charset="-122"/>
              </a:rPr>
              <a:t>数字图像处理学，</a:t>
            </a:r>
            <a:r>
              <a:rPr sz="2400" b="1" spc="-10" dirty="0">
                <a:latin typeface="Times New Roman" panose="02020603050405020304" charset="0"/>
                <a:cs typeface="新宋体" panose="02010609030101010101" charset="-122"/>
              </a:rPr>
              <a:t>电子工业出版社，</a:t>
            </a:r>
            <a:r>
              <a:rPr sz="2400" b="1" spc="-10" dirty="0" smtClean="0">
                <a:latin typeface="Times New Roman" panose="02020603050405020304" charset="0"/>
                <a:cs typeface="新宋体" panose="02010609030101010101" charset="-122"/>
              </a:rPr>
              <a:t>2004 </a:t>
            </a:r>
            <a:r>
              <a:rPr sz="2400" b="1" spc="-10" dirty="0">
                <a:latin typeface="Times New Roman" panose="02020603050405020304" charset="0"/>
                <a:cs typeface="新宋体" panose="02010609030101010101" charset="-122"/>
              </a:rPr>
              <a:t>年。</a:t>
            </a:r>
          </a:p>
          <a:p>
            <a:pPr marL="469900" marR="5080" defTabSz="0">
              <a:lnSpc>
                <a:spcPct val="105000"/>
              </a:lnSpc>
              <a:spcBef>
                <a:spcPts val="1115"/>
              </a:spcBef>
              <a:tabLst>
                <a:tab pos="791845" algn="l"/>
              </a:tabLst>
            </a:pPr>
            <a:endParaRPr sz="3200" dirty="0">
              <a:latin typeface="Times New Roman" panose="02020603050405020304" charset="0"/>
              <a:cs typeface="新宋体" panose="02010609030101010101" charset="-122"/>
            </a:endParaRPr>
          </a:p>
          <a:p>
            <a:pPr marL="469900" marR="5080" defTabSz="0">
              <a:lnSpc>
                <a:spcPct val="105000"/>
              </a:lnSpc>
              <a:spcBef>
                <a:spcPts val="1115"/>
              </a:spcBef>
              <a:tabLst>
                <a:tab pos="791845" algn="l"/>
              </a:tabLst>
            </a:pPr>
            <a:endParaRPr sz="3200" b="1" spc="-10" dirty="0">
              <a:latin typeface="Times New Roman" panose="02020603050405020304" charset="0"/>
              <a:cs typeface="新宋体" panose="02010609030101010101" charset="-122"/>
            </a:endParaRPr>
          </a:p>
          <a:p>
            <a:pPr marL="469900" marR="5080" defTabSz="0">
              <a:lnSpc>
                <a:spcPct val="105000"/>
              </a:lnSpc>
              <a:spcBef>
                <a:spcPts val="1115"/>
              </a:spcBef>
              <a:tabLst>
                <a:tab pos="791845" algn="l"/>
              </a:tabLst>
            </a:pPr>
            <a:r>
              <a:rPr sz="2400" spc="55" dirty="0">
                <a:solidFill>
                  <a:srgbClr val="EE2B0A"/>
                </a:solidFill>
                <a:latin typeface="Times New Roman" panose="02020603050405020304" charset="0"/>
                <a:cs typeface="Segoe UI Symbol" panose="020B0502040204020203"/>
                <a:sym typeface="+mn-ea"/>
              </a:rPr>
              <a:t>✓	</a:t>
            </a:r>
            <a:r>
              <a:rPr lang="zh-CN" sz="2400" b="1" spc="-10" dirty="0">
                <a:latin typeface="Times New Roman" panose="02020603050405020304" charset="0"/>
                <a:cs typeface="新宋体" panose="02010609030101010101" charset="-122"/>
                <a:sym typeface="+mn-ea"/>
              </a:rPr>
              <a:t>左飞</a:t>
            </a:r>
            <a:r>
              <a:rPr sz="2400" b="1" spc="-10" dirty="0">
                <a:latin typeface="Times New Roman" panose="02020603050405020304" charset="0"/>
                <a:cs typeface="新宋体" panose="02010609030101010101" charset="-122"/>
                <a:sym typeface="+mn-ea"/>
              </a:rPr>
              <a:t>，</a:t>
            </a:r>
            <a:r>
              <a:rPr lang="zh-CN" sz="2400" b="1" spc="-10" dirty="0">
                <a:latin typeface="Times New Roman" panose="02020603050405020304" charset="0"/>
                <a:cs typeface="新宋体" panose="02010609030101010101" charset="-122"/>
                <a:sym typeface="+mn-ea"/>
              </a:rPr>
              <a:t>图像处理中的数学修炼</a:t>
            </a:r>
            <a:r>
              <a:rPr sz="2400" b="1" spc="-10" dirty="0">
                <a:latin typeface="Times New Roman" panose="02020603050405020304" charset="0"/>
                <a:cs typeface="新宋体" panose="02010609030101010101" charset="-122"/>
                <a:sym typeface="+mn-ea"/>
              </a:rPr>
              <a:t>，</a:t>
            </a:r>
            <a:r>
              <a:rPr lang="zh-CN" sz="2400" b="1" spc="-10" dirty="0">
                <a:latin typeface="Times New Roman" panose="02020603050405020304" charset="0"/>
                <a:cs typeface="新宋体" panose="02010609030101010101" charset="-122"/>
                <a:sym typeface="+mn-ea"/>
              </a:rPr>
              <a:t>清华大学</a:t>
            </a:r>
            <a:r>
              <a:rPr sz="2400" b="1" spc="-10" dirty="0">
                <a:latin typeface="Times New Roman" panose="02020603050405020304" charset="0"/>
                <a:cs typeface="新宋体" panose="02010609030101010101" charset="-122"/>
                <a:sym typeface="+mn-ea"/>
              </a:rPr>
              <a:t>出版社，20</a:t>
            </a:r>
            <a:r>
              <a:rPr lang="en-US" sz="2400" b="1" spc="-10" dirty="0">
                <a:latin typeface="Times New Roman" panose="02020603050405020304" charset="0"/>
                <a:cs typeface="新宋体" panose="02010609030101010101" charset="-122"/>
                <a:sym typeface="+mn-ea"/>
              </a:rPr>
              <a:t>17</a:t>
            </a:r>
            <a:r>
              <a:rPr sz="2400" b="1" spc="-10" dirty="0">
                <a:latin typeface="Times New Roman" panose="02020603050405020304" charset="0"/>
                <a:cs typeface="新宋体" panose="02010609030101010101" charset="-122"/>
                <a:sym typeface="+mn-ea"/>
              </a:rPr>
              <a:t> 年。</a:t>
            </a:r>
          </a:p>
          <a:p>
            <a:pPr marL="469900" marR="5080" defTabSz="0">
              <a:lnSpc>
                <a:spcPct val="105000"/>
              </a:lnSpc>
              <a:spcBef>
                <a:spcPts val="1115"/>
              </a:spcBef>
              <a:tabLst>
                <a:tab pos="791845" algn="l"/>
              </a:tabLst>
            </a:pPr>
            <a:endParaRPr sz="2400" dirty="0">
              <a:latin typeface="Times New Roman" panose="02020603050405020304" charset="0"/>
              <a:cs typeface="新宋体" panose="02010609030101010101" charset="-122"/>
            </a:endParaRPr>
          </a:p>
        </p:txBody>
      </p:sp>
      <p:pic>
        <p:nvPicPr>
          <p:cNvPr id="4" name="图片 3"/>
          <p:cNvPicPr>
            <a:picLocks noChangeAspect="1"/>
          </p:cNvPicPr>
          <p:nvPr/>
        </p:nvPicPr>
        <p:blipFill>
          <a:blip r:embed="rId2"/>
          <a:stretch>
            <a:fillRect/>
          </a:stretch>
        </p:blipFill>
        <p:spPr>
          <a:xfrm>
            <a:off x="8877300" y="917685"/>
            <a:ext cx="1459865" cy="2064385"/>
          </a:xfrm>
          <a:prstGeom prst="rect">
            <a:avLst/>
          </a:prstGeom>
        </p:spPr>
      </p:pic>
      <p:pic>
        <p:nvPicPr>
          <p:cNvPr id="6" name="图片 5"/>
          <p:cNvPicPr>
            <a:picLocks noChangeAspect="1"/>
          </p:cNvPicPr>
          <p:nvPr/>
        </p:nvPicPr>
        <p:blipFill>
          <a:blip r:embed="rId3"/>
          <a:srcRect l="15748" r="14811"/>
          <a:stretch>
            <a:fillRect/>
          </a:stretch>
        </p:blipFill>
        <p:spPr>
          <a:xfrm>
            <a:off x="8877300" y="2982070"/>
            <a:ext cx="1423670" cy="2051050"/>
          </a:xfrm>
          <a:prstGeom prst="rect">
            <a:avLst/>
          </a:prstGeom>
        </p:spPr>
      </p:pic>
      <p:sp>
        <p:nvSpPr>
          <p:cNvPr id="5" name="灯片编号占位符 4"/>
          <p:cNvSpPr>
            <a:spLocks noGrp="1"/>
          </p:cNvSpPr>
          <p:nvPr>
            <p:ph type="sldNum" sz="quarter" idx="12"/>
          </p:nvPr>
        </p:nvSpPr>
        <p:spPr/>
        <p:txBody>
          <a:bodyPr/>
          <a:lstStyle/>
          <a:p>
            <a:fld id="{B6F15528-21DE-4FAA-801E-634DDDAF4B2B}" type="slidenum">
              <a:rPr/>
              <a:t>16</a:t>
            </a:fld>
            <a:endParaRPr/>
          </a:p>
        </p:txBody>
      </p:sp>
      <p:pic>
        <p:nvPicPr>
          <p:cNvPr id="8" name="图片 7"/>
          <p:cNvPicPr>
            <a:picLocks noChangeAspect="1"/>
          </p:cNvPicPr>
          <p:nvPr/>
        </p:nvPicPr>
        <p:blipFill>
          <a:blip r:embed="rId4"/>
          <a:stretch>
            <a:fillRect/>
          </a:stretch>
        </p:blipFill>
        <p:spPr>
          <a:xfrm>
            <a:off x="8866705" y="5033120"/>
            <a:ext cx="1417268" cy="1796305"/>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35169"/>
          <p:cNvSpPr>
            <a:spLocks noGrp="1" noChangeArrowheads="1"/>
          </p:cNvSpPr>
          <p:nvPr>
            <p:ph type="title"/>
          </p:nvPr>
        </p:nvSpPr>
        <p:spPr>
          <a:xfrm>
            <a:off x="563456" y="2572371"/>
            <a:ext cx="8907357" cy="681007"/>
          </a:xfrm>
        </p:spPr>
        <p:txBody>
          <a:bodyPr anchor="ctr"/>
          <a:lstStyle/>
          <a:p>
            <a:pPr algn="l"/>
            <a:r>
              <a:rPr lang="en-US" altLang="zh-CN" sz="2800" b="1" dirty="0">
                <a:solidFill>
                  <a:srgbClr val="FF0000"/>
                </a:solidFill>
                <a:latin typeface="Times New Roman" panose="02020603050405020304" pitchFamily="18" charset="0"/>
                <a:ea typeface="+mn-ea"/>
                <a:cs typeface="Times New Roman" panose="02020603050405020304" pitchFamily="18" charset="0"/>
              </a:rPr>
              <a:t>1)</a:t>
            </a:r>
            <a:r>
              <a:rPr lang="zh-CN" altLang="en-US" sz="2800" b="1" dirty="0">
                <a:solidFill>
                  <a:srgbClr val="FF0000"/>
                </a:solidFill>
                <a:latin typeface="Times New Roman" panose="02020603050405020304" pitchFamily="18" charset="0"/>
                <a:ea typeface="+mn-ea"/>
                <a:cs typeface="Times New Roman" panose="02020603050405020304" pitchFamily="18" charset="0"/>
              </a:rPr>
              <a:t>首先将此图平移至以图像中心为原点的坐标系中</a:t>
            </a:r>
          </a:p>
        </p:txBody>
      </p:sp>
      <p:graphicFrame>
        <p:nvGraphicFramePr>
          <p:cNvPr id="135172" name="内容占位符 135171"/>
          <p:cNvGraphicFramePr>
            <a:graphicFrameLocks noGrp="1"/>
          </p:cNvGraphicFramePr>
          <p:nvPr>
            <p:ph idx="1"/>
            <p:extLst>
              <p:ext uri="{D42A27DB-BD31-4B8C-83A1-F6EECF244321}">
                <p14:modId xmlns:p14="http://schemas.microsoft.com/office/powerpoint/2010/main" val="2788179846"/>
              </p:ext>
            </p:extLst>
          </p:nvPr>
        </p:nvGraphicFramePr>
        <p:xfrm>
          <a:off x="4473291" y="3644159"/>
          <a:ext cx="4555217" cy="3868958"/>
        </p:xfrm>
        <a:graphic>
          <a:graphicData uri="http://schemas.openxmlformats.org/presentationml/2006/ole">
            <mc:AlternateContent xmlns:mc="http://schemas.openxmlformats.org/markup-compatibility/2006">
              <mc:Choice xmlns:v="urn:schemas-microsoft-com:vml" Requires="v">
                <p:oleObj spid="_x0000_s21544" r:id="rId3" imgW="4095238" imgH="3219899" progId="Paint.Picture">
                  <p:embed/>
                </p:oleObj>
              </mc:Choice>
              <mc:Fallback>
                <p:oleObj r:id="rId3" imgW="4095238" imgH="3219899" progId="Paint.Picture">
                  <p:embed/>
                  <p:pic>
                    <p:nvPicPr>
                      <p:cNvPr id="135172" name="内容占位符 135171"/>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3291" y="3644159"/>
                        <a:ext cx="4555217" cy="3868958"/>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标题 119809"/>
          <p:cNvSpPr txBox="1">
            <a:spLocks noChangeArrowheads="1"/>
          </p:cNvSpPr>
          <p:nvPr/>
        </p:nvSpPr>
        <p:spPr>
          <a:xfrm>
            <a:off x="267503" y="1970690"/>
            <a:ext cx="9726957" cy="608654"/>
          </a:xfrm>
          <a:prstGeom prst="rect">
            <a:avLst/>
          </a:prstGeom>
        </p:spPr>
        <p:txBody>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a:r>
              <a:rPr lang="zh-CN" altLang="en-US" sz="3000" b="1" smtClean="0">
                <a:latin typeface="Times New Roman" panose="02020603050405020304" pitchFamily="18" charset="0"/>
                <a:ea typeface="+mn-ea"/>
                <a:cs typeface="Times New Roman" panose="02020603050405020304" pitchFamily="18" charset="0"/>
              </a:rPr>
              <a:t>插值实例</a:t>
            </a:r>
            <a:endParaRPr lang="zh-CN" altLang="en-US" sz="3000">
              <a:latin typeface="Times New Roman" panose="02020603050405020304" pitchFamily="18" charset="0"/>
              <a:ea typeface="+mn-ea"/>
              <a:cs typeface="Times New Roman" panose="02020603050405020304" pitchFamily="18" charset="0"/>
            </a:endParaRPr>
          </a:p>
        </p:txBody>
      </p:sp>
      <p:sp>
        <p:nvSpPr>
          <p:cNvPr id="5"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6" name="文本框 5"/>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9302998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35170"/>
                                        </p:tgtEl>
                                        <p:attrNameLst>
                                          <p:attrName>style.visibility</p:attrName>
                                        </p:attrNameLst>
                                      </p:cBhvr>
                                      <p:to>
                                        <p:strVal val="visible"/>
                                      </p:to>
                                    </p:set>
                                    <p:anim calcmode="lin" valueType="num">
                                      <p:cBhvr>
                                        <p:cTn id="7" dur="500" fill="hold"/>
                                        <p:tgtEl>
                                          <p:spTgt spid="135170"/>
                                        </p:tgtEl>
                                        <p:attrNameLst>
                                          <p:attrName>ppt_x</p:attrName>
                                        </p:attrNameLst>
                                      </p:cBhvr>
                                      <p:tavLst>
                                        <p:tav tm="0">
                                          <p:val>
                                            <p:strVal val="#ppt_x"/>
                                          </p:val>
                                        </p:tav>
                                        <p:tav tm="100000">
                                          <p:val>
                                            <p:strVal val="#ppt_x"/>
                                          </p:val>
                                        </p:tav>
                                      </p:tavLst>
                                    </p:anim>
                                    <p:anim calcmode="lin" valueType="num">
                                      <p:cBhvr>
                                        <p:cTn id="8" dur="500" fill="hold"/>
                                        <p:tgtEl>
                                          <p:spTgt spid="13517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35172"/>
                                        </p:tgtEl>
                                        <p:attrNameLst>
                                          <p:attrName>style.visibility</p:attrName>
                                        </p:attrNameLst>
                                      </p:cBhvr>
                                      <p:to>
                                        <p:strVal val="visible"/>
                                      </p:to>
                                    </p:set>
                                    <p:anim calcmode="lin" valueType="num">
                                      <p:cBhvr>
                                        <p:cTn id="13" dur="500" fill="hold"/>
                                        <p:tgtEl>
                                          <p:spTgt spid="135172"/>
                                        </p:tgtEl>
                                        <p:attrNameLst>
                                          <p:attrName>ppt_x</p:attrName>
                                        </p:attrNameLst>
                                      </p:cBhvr>
                                      <p:tavLst>
                                        <p:tav tm="0">
                                          <p:val>
                                            <p:strVal val="0-#ppt_w/2"/>
                                          </p:val>
                                        </p:tav>
                                        <p:tav tm="100000">
                                          <p:val>
                                            <p:strVal val="#ppt_x"/>
                                          </p:val>
                                        </p:tav>
                                      </p:tavLst>
                                    </p:anim>
                                    <p:anim calcmode="lin" valueType="num">
                                      <p:cBhvr>
                                        <p:cTn id="14" dur="500" fill="hold"/>
                                        <p:tgtEl>
                                          <p:spTgt spid="1351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37217"/>
          <p:cNvSpPr>
            <a:spLocks noGrp="1" noChangeArrowheads="1"/>
          </p:cNvSpPr>
          <p:nvPr>
            <p:ph type="title"/>
          </p:nvPr>
        </p:nvSpPr>
        <p:spPr>
          <a:xfrm>
            <a:off x="500503" y="2503523"/>
            <a:ext cx="8473193" cy="681007"/>
          </a:xfrm>
        </p:spPr>
        <p:txBody>
          <a:bodyPr anchor="ctr"/>
          <a:lstStyle/>
          <a:p>
            <a:r>
              <a:rPr lang="zh-CN" altLang="en-US" sz="2647" b="1" dirty="0">
                <a:solidFill>
                  <a:schemeClr val="tx1"/>
                </a:solidFill>
                <a:latin typeface="Times New Roman" panose="02020603050405020304" pitchFamily="18" charset="0"/>
              </a:rPr>
              <a:t>新坐标系中任一点与原坐标系的点的对应关系如下</a:t>
            </a:r>
          </a:p>
        </p:txBody>
      </p:sp>
      <p:sp>
        <p:nvSpPr>
          <p:cNvPr id="137219" name="文本占位符 137218"/>
          <p:cNvSpPr>
            <a:spLocks noGrp="1" noChangeArrowheads="1"/>
          </p:cNvSpPr>
          <p:nvPr>
            <p:ph type="body" sz="half" idx="1"/>
          </p:nvPr>
        </p:nvSpPr>
        <p:spPr>
          <a:xfrm>
            <a:off x="2340429" y="3323375"/>
            <a:ext cx="2790552" cy="1286022"/>
          </a:xfrm>
        </p:spPr>
        <p:txBody>
          <a:bodyPr/>
          <a:lstStyle/>
          <a:p>
            <a:r>
              <a:rPr lang="en-US" altLang="zh-CN" sz="2647" i="1" dirty="0">
                <a:latin typeface="Times New Roman" panose="02020603050405020304" pitchFamily="18" charset="0"/>
              </a:rPr>
              <a:t>X</a:t>
            </a:r>
            <a:r>
              <a:rPr lang="en-US" altLang="zh-CN" sz="2647" baseline="-25000" dirty="0">
                <a:latin typeface="Times New Roman" panose="02020603050405020304" pitchFamily="18" charset="0"/>
              </a:rPr>
              <a:t>1</a:t>
            </a:r>
            <a:r>
              <a:rPr lang="en-US" altLang="zh-CN" sz="2647" dirty="0">
                <a:latin typeface="Times New Roman" panose="02020603050405020304" pitchFamily="18" charset="0"/>
              </a:rPr>
              <a:t>=</a:t>
            </a:r>
            <a:r>
              <a:rPr lang="en-US" altLang="zh-CN" sz="2647" i="1" dirty="0">
                <a:latin typeface="Times New Roman" panose="02020603050405020304" pitchFamily="18" charset="0"/>
              </a:rPr>
              <a:t>X</a:t>
            </a:r>
            <a:r>
              <a:rPr lang="en-US" altLang="zh-CN" sz="2647" dirty="0">
                <a:latin typeface="Times New Roman" panose="02020603050405020304" pitchFamily="18" charset="0"/>
              </a:rPr>
              <a:t>-2</a:t>
            </a:r>
          </a:p>
          <a:p>
            <a:r>
              <a:rPr lang="en-US" altLang="zh-CN" sz="2647" i="1" dirty="0" smtClean="0">
                <a:latin typeface="Times New Roman" panose="02020603050405020304" pitchFamily="18" charset="0"/>
              </a:rPr>
              <a:t>Y</a:t>
            </a:r>
            <a:r>
              <a:rPr lang="en-US" altLang="zh-CN" sz="2647" baseline="-25000" dirty="0" smtClean="0">
                <a:latin typeface="Times New Roman" panose="02020603050405020304" pitchFamily="18" charset="0"/>
              </a:rPr>
              <a:t>1</a:t>
            </a:r>
            <a:r>
              <a:rPr lang="en-US" altLang="zh-CN" sz="2647" dirty="0" smtClean="0">
                <a:latin typeface="Times New Roman" panose="02020603050405020304" pitchFamily="18" charset="0"/>
              </a:rPr>
              <a:t>=</a:t>
            </a:r>
            <a:r>
              <a:rPr lang="en-US" altLang="zh-CN" sz="2647" i="1" dirty="0" smtClean="0">
                <a:latin typeface="Times New Roman" panose="02020603050405020304" pitchFamily="18" charset="0"/>
              </a:rPr>
              <a:t>Y</a:t>
            </a:r>
            <a:r>
              <a:rPr lang="en-US" altLang="zh-CN" sz="2647" dirty="0" smtClean="0">
                <a:latin typeface="Times New Roman" panose="02020603050405020304" pitchFamily="18" charset="0"/>
              </a:rPr>
              <a:t>-2</a:t>
            </a:r>
            <a:endParaRPr lang="en-US" altLang="zh-CN" sz="2647" dirty="0">
              <a:latin typeface="Times New Roman" panose="02020603050405020304" pitchFamily="18" charset="0"/>
            </a:endParaRPr>
          </a:p>
        </p:txBody>
      </p:sp>
      <p:graphicFrame>
        <p:nvGraphicFramePr>
          <p:cNvPr id="137220" name="内容占位符 137219"/>
          <p:cNvGraphicFramePr>
            <a:graphicFrameLocks noGrp="1"/>
          </p:cNvGraphicFramePr>
          <p:nvPr>
            <p:ph sz="quarter" idx="2"/>
            <p:extLst>
              <p:ext uri="{D42A27DB-BD31-4B8C-83A1-F6EECF244321}">
                <p14:modId xmlns:p14="http://schemas.microsoft.com/office/powerpoint/2010/main" val="3809067117"/>
              </p:ext>
            </p:extLst>
          </p:nvPr>
        </p:nvGraphicFramePr>
        <p:xfrm>
          <a:off x="4737100" y="3081162"/>
          <a:ext cx="3517075" cy="1743657"/>
        </p:xfrm>
        <a:graphic>
          <a:graphicData uri="http://schemas.openxmlformats.org/presentationml/2006/ole">
            <mc:AlternateContent xmlns:mc="http://schemas.openxmlformats.org/markup-compatibility/2006">
              <mc:Choice xmlns:v="urn:schemas-microsoft-com:vml" Requires="v">
                <p:oleObj spid="_x0000_s22682" r:id="rId3" imgW="1454428" imgH="714617" progId="Equation.DSMT4">
                  <p:embed/>
                </p:oleObj>
              </mc:Choice>
              <mc:Fallback>
                <p:oleObj r:id="rId3" imgW="1454428" imgH="714617" progId="Equation.DSMT4">
                  <p:embed/>
                  <p:pic>
                    <p:nvPicPr>
                      <p:cNvPr id="137220" name="内容占位符 137219"/>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7100" y="3081162"/>
                        <a:ext cx="3517075" cy="1743657"/>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7226" name="文本框 137225"/>
          <p:cNvSpPr txBox="1">
            <a:spLocks noChangeArrowheads="1"/>
          </p:cNvSpPr>
          <p:nvPr/>
        </p:nvSpPr>
        <p:spPr bwMode="auto">
          <a:xfrm>
            <a:off x="1517619" y="4824819"/>
            <a:ext cx="7226723" cy="49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647" dirty="0"/>
              <a:t>由新图像找原图像中的对应点</a:t>
            </a:r>
            <a:r>
              <a:rPr lang="zh-CN" altLang="en-US" sz="2647" dirty="0" smtClean="0"/>
              <a:t>用</a:t>
            </a:r>
            <a:r>
              <a:rPr lang="zh-CN" altLang="en-US" sz="2647" dirty="0"/>
              <a:t>逆</a:t>
            </a:r>
            <a:r>
              <a:rPr lang="zh-CN" altLang="en-US" sz="2647" dirty="0" smtClean="0"/>
              <a:t>矩阵</a:t>
            </a:r>
            <a:endParaRPr lang="zh-CN" altLang="en-US" sz="2647" dirty="0"/>
          </a:p>
        </p:txBody>
      </p:sp>
      <p:grpSp>
        <p:nvGrpSpPr>
          <p:cNvPr id="35845" name="组合 137231"/>
          <p:cNvGrpSpPr>
            <a:grpSpLocks/>
          </p:cNvGrpSpPr>
          <p:nvPr/>
        </p:nvGrpSpPr>
        <p:grpSpPr bwMode="auto">
          <a:xfrm>
            <a:off x="2009943" y="5904976"/>
            <a:ext cx="1922224" cy="996125"/>
            <a:chOff x="748" y="2647"/>
            <a:chExt cx="1361" cy="801"/>
          </a:xfrm>
        </p:grpSpPr>
        <p:graphicFrame>
          <p:nvGraphicFramePr>
            <p:cNvPr id="35846" name="内容占位符 137226"/>
            <p:cNvGraphicFramePr>
              <a:graphicFrameLocks noGrp="1"/>
            </p:cNvGraphicFramePr>
            <p:nvPr/>
          </p:nvGraphicFramePr>
          <p:xfrm>
            <a:off x="793" y="2647"/>
            <a:ext cx="1316" cy="482"/>
          </p:xfrm>
          <a:graphic>
            <a:graphicData uri="http://schemas.openxmlformats.org/presentationml/2006/ole">
              <mc:AlternateContent xmlns:mc="http://schemas.openxmlformats.org/markup-compatibility/2006">
                <mc:Choice xmlns:v="urn:schemas-microsoft-com:vml" Requires="v">
                  <p:oleObj spid="_x0000_s22683" r:id="rId5" imgW="614180" imgH="230516" progId="Equation.DSMT4">
                    <p:embed/>
                  </p:oleObj>
                </mc:Choice>
                <mc:Fallback>
                  <p:oleObj r:id="rId5" imgW="614180" imgH="230516" progId="Equation.DSMT4">
                    <p:embed/>
                    <p:pic>
                      <p:nvPicPr>
                        <p:cNvPr id="35846" name="内容占位符 137226"/>
                        <p:cNvPicPr>
                          <a:picLocks noGrp="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 y="2647"/>
                          <a:ext cx="1316"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5847" name="对象 137228"/>
            <p:cNvGraphicFramePr>
              <a:graphicFrameLocks/>
            </p:cNvGraphicFramePr>
            <p:nvPr/>
          </p:nvGraphicFramePr>
          <p:xfrm>
            <a:off x="748" y="2976"/>
            <a:ext cx="1320" cy="472"/>
          </p:xfrm>
          <a:graphic>
            <a:graphicData uri="http://schemas.openxmlformats.org/presentationml/2006/ole">
              <mc:AlternateContent xmlns:mc="http://schemas.openxmlformats.org/markup-compatibility/2006">
                <mc:Choice xmlns:v="urn:schemas-microsoft-com:vml" Requires="v">
                  <p:oleObj spid="_x0000_s22684" r:id="rId7" imgW="626695" imgH="230415" progId="Equation.DSMT4">
                    <p:embed/>
                  </p:oleObj>
                </mc:Choice>
                <mc:Fallback>
                  <p:oleObj r:id="rId7" imgW="626695" imgH="230415" progId="Equation.DSMT4">
                    <p:embed/>
                    <p:pic>
                      <p:nvPicPr>
                        <p:cNvPr id="35847" name="对象 13722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 y="2976"/>
                          <a:ext cx="1320"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137231" name="对象 137230"/>
          <p:cNvGraphicFramePr>
            <a:graphicFrameLocks/>
          </p:cNvGraphicFramePr>
          <p:nvPr/>
        </p:nvGraphicFramePr>
        <p:xfrm>
          <a:off x="4245536" y="5568850"/>
          <a:ext cx="3175697" cy="1710394"/>
        </p:xfrm>
        <a:graphic>
          <a:graphicData uri="http://schemas.openxmlformats.org/presentationml/2006/ole">
            <mc:AlternateContent xmlns:mc="http://schemas.openxmlformats.org/markup-compatibility/2006">
              <mc:Choice xmlns:v="urn:schemas-microsoft-com:vml" Requires="v">
                <p:oleObj spid="_x0000_s22685" r:id="rId9" imgW="1380905" imgH="716178" progId="Equation.DSMT4">
                  <p:embed/>
                </p:oleObj>
              </mc:Choice>
              <mc:Fallback>
                <p:oleObj r:id="rId9" imgW="1380905" imgH="716178" progId="Equation.DSMT4">
                  <p:embed/>
                  <p:pic>
                    <p:nvPicPr>
                      <p:cNvPr id="137231" name="对象 13723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45536" y="5568850"/>
                        <a:ext cx="3175697" cy="1710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标题 119809"/>
          <p:cNvSpPr txBox="1">
            <a:spLocks noChangeArrowheads="1"/>
          </p:cNvSpPr>
          <p:nvPr/>
        </p:nvSpPr>
        <p:spPr>
          <a:xfrm>
            <a:off x="267503" y="1970690"/>
            <a:ext cx="9726957" cy="608654"/>
          </a:xfrm>
          <a:prstGeom prst="rect">
            <a:avLst/>
          </a:prstGeom>
        </p:spPr>
        <p:txBody>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a:r>
              <a:rPr lang="zh-CN" altLang="en-US" sz="3000" b="1" smtClean="0">
                <a:latin typeface="Times New Roman" panose="02020603050405020304" pitchFamily="18" charset="0"/>
                <a:ea typeface="+mn-ea"/>
                <a:cs typeface="Times New Roman" panose="02020603050405020304" pitchFamily="18" charset="0"/>
              </a:rPr>
              <a:t>插值实例</a:t>
            </a:r>
            <a:endParaRPr lang="zh-CN" altLang="en-US" sz="3000">
              <a:latin typeface="Times New Roman" panose="02020603050405020304" pitchFamily="18" charset="0"/>
              <a:ea typeface="+mn-ea"/>
              <a:cs typeface="Times New Roman" panose="02020603050405020304" pitchFamily="18" charset="0"/>
            </a:endParaRPr>
          </a:p>
        </p:txBody>
      </p:sp>
      <p:sp>
        <p:nvSpPr>
          <p:cNvPr id="11"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12" name="文本框 11"/>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9375835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7219">
                                            <p:txEl>
                                              <p:pRg st="0" end="0"/>
                                            </p:txEl>
                                          </p:spTgt>
                                        </p:tgtEl>
                                        <p:attrNameLst>
                                          <p:attrName>style.visibility</p:attrName>
                                        </p:attrNameLst>
                                      </p:cBhvr>
                                      <p:to>
                                        <p:strVal val="visible"/>
                                      </p:to>
                                    </p:set>
                                    <p:anim calcmode="lin" valueType="num">
                                      <p:cBhvr>
                                        <p:cTn id="7" dur="500" fill="hold"/>
                                        <p:tgtEl>
                                          <p:spTgt spid="137219">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1372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7219">
                                            <p:txEl>
                                              <p:pRg st="1" end="1"/>
                                            </p:txEl>
                                          </p:spTgt>
                                        </p:tgtEl>
                                        <p:attrNameLst>
                                          <p:attrName>style.visibility</p:attrName>
                                        </p:attrNameLst>
                                      </p:cBhvr>
                                      <p:to>
                                        <p:strVal val="visible"/>
                                      </p:to>
                                    </p:set>
                                    <p:anim calcmode="lin" valueType="num">
                                      <p:cBhvr>
                                        <p:cTn id="13" dur="500" fill="hold"/>
                                        <p:tgtEl>
                                          <p:spTgt spid="137219">
                                            <p:txEl>
                                              <p:pRg st="1" end="1"/>
                                            </p:txEl>
                                          </p:spTgt>
                                        </p:tgtEl>
                                        <p:attrNameLst>
                                          <p:attrName>ppt_x</p:attrName>
                                        </p:attrNameLst>
                                      </p:cBhvr>
                                      <p:tavLst>
                                        <p:tav tm="0">
                                          <p:val>
                                            <p:strVal val="0-#ppt_w/2"/>
                                          </p:val>
                                        </p:tav>
                                        <p:tav tm="100000">
                                          <p:val>
                                            <p:strVal val="#ppt_x"/>
                                          </p:val>
                                        </p:tav>
                                      </p:tavLst>
                                    </p:anim>
                                    <p:anim calcmode="lin" valueType="num">
                                      <p:cBhvr>
                                        <p:cTn id="14" dur="500" fill="hold"/>
                                        <p:tgtEl>
                                          <p:spTgt spid="1372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37220"/>
                                        </p:tgtEl>
                                        <p:attrNameLst>
                                          <p:attrName>style.visibility</p:attrName>
                                        </p:attrNameLst>
                                      </p:cBhvr>
                                      <p:to>
                                        <p:strVal val="visible"/>
                                      </p:to>
                                    </p:set>
                                    <p:anim calcmode="lin" valueType="num">
                                      <p:cBhvr>
                                        <p:cTn id="19" dur="500" fill="hold"/>
                                        <p:tgtEl>
                                          <p:spTgt spid="137220"/>
                                        </p:tgtEl>
                                        <p:attrNameLst>
                                          <p:attrName>ppt_x</p:attrName>
                                        </p:attrNameLst>
                                      </p:cBhvr>
                                      <p:tavLst>
                                        <p:tav tm="0">
                                          <p:val>
                                            <p:strVal val="#ppt_x"/>
                                          </p:val>
                                        </p:tav>
                                        <p:tav tm="100000">
                                          <p:val>
                                            <p:strVal val="#ppt_x"/>
                                          </p:val>
                                        </p:tav>
                                      </p:tavLst>
                                    </p:anim>
                                    <p:anim calcmode="lin" valueType="num">
                                      <p:cBhvr>
                                        <p:cTn id="20" dur="500" fill="hold"/>
                                        <p:tgtEl>
                                          <p:spTgt spid="13722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137226"/>
                                        </p:tgtEl>
                                        <p:attrNameLst>
                                          <p:attrName>style.visibility</p:attrName>
                                        </p:attrNameLst>
                                      </p:cBhvr>
                                      <p:to>
                                        <p:strVal val="visible"/>
                                      </p:to>
                                    </p:set>
                                    <p:anim calcmode="lin" valueType="num">
                                      <p:cBhvr>
                                        <p:cTn id="25" dur="500" fill="hold"/>
                                        <p:tgtEl>
                                          <p:spTgt spid="137226"/>
                                        </p:tgtEl>
                                        <p:attrNameLst>
                                          <p:attrName>ppt_x</p:attrName>
                                        </p:attrNameLst>
                                      </p:cBhvr>
                                      <p:tavLst>
                                        <p:tav tm="0">
                                          <p:val>
                                            <p:strVal val="0-#ppt_w/2"/>
                                          </p:val>
                                        </p:tav>
                                        <p:tav tm="100000">
                                          <p:val>
                                            <p:strVal val="#ppt_x"/>
                                          </p:val>
                                        </p:tav>
                                      </p:tavLst>
                                    </p:anim>
                                    <p:anim calcmode="lin" valueType="num">
                                      <p:cBhvr>
                                        <p:cTn id="26" dur="500" fill="hold"/>
                                        <p:tgtEl>
                                          <p:spTgt spid="137226"/>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6" fill="hold" nodeType="clickEffect">
                                  <p:stCondLst>
                                    <p:cond delay="0"/>
                                  </p:stCondLst>
                                  <p:childTnLst>
                                    <p:set>
                                      <p:cBhvr>
                                        <p:cTn id="30" dur="1" fill="hold">
                                          <p:stCondLst>
                                            <p:cond delay="0"/>
                                          </p:stCondLst>
                                        </p:cTn>
                                        <p:tgtEl>
                                          <p:spTgt spid="137231"/>
                                        </p:tgtEl>
                                        <p:attrNameLst>
                                          <p:attrName>style.visibility</p:attrName>
                                        </p:attrNameLst>
                                      </p:cBhvr>
                                      <p:to>
                                        <p:strVal val="visible"/>
                                      </p:to>
                                    </p:set>
                                    <p:anim calcmode="lin" valueType="num">
                                      <p:cBhvr>
                                        <p:cTn id="31" dur="500" fill="hold"/>
                                        <p:tgtEl>
                                          <p:spTgt spid="137231"/>
                                        </p:tgtEl>
                                        <p:attrNameLst>
                                          <p:attrName>ppt_x</p:attrName>
                                        </p:attrNameLst>
                                      </p:cBhvr>
                                      <p:tavLst>
                                        <p:tav tm="0">
                                          <p:val>
                                            <p:strVal val="1+#ppt_w/2"/>
                                          </p:val>
                                        </p:tav>
                                        <p:tav tm="100000">
                                          <p:val>
                                            <p:strVal val="#ppt_x"/>
                                          </p:val>
                                        </p:tav>
                                      </p:tavLst>
                                    </p:anim>
                                    <p:anim calcmode="lin" valueType="num">
                                      <p:cBhvr>
                                        <p:cTn id="32" dur="500" fill="hold"/>
                                        <p:tgtEl>
                                          <p:spTgt spid="1372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build="p"/>
      <p:bldP spid="137226"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6" name="文本框 156675"/>
          <p:cNvSpPr txBox="1">
            <a:spLocks noChangeArrowheads="1"/>
          </p:cNvSpPr>
          <p:nvPr/>
        </p:nvSpPr>
        <p:spPr bwMode="auto">
          <a:xfrm>
            <a:off x="469900" y="2617351"/>
            <a:ext cx="9994900"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800" dirty="0">
                <a:ea typeface="+mn-ea"/>
                <a:cs typeface="Times New Roman" panose="02020603050405020304" pitchFamily="18" charset="0"/>
              </a:rPr>
              <a:t>新图像用</a:t>
            </a:r>
            <a:r>
              <a:rPr lang="en-US" altLang="zh-CN" sz="2800" i="1" dirty="0">
                <a:ea typeface="+mn-ea"/>
                <a:cs typeface="Times New Roman" panose="02020603050405020304" pitchFamily="18" charset="0"/>
              </a:rPr>
              <a:t>g</a:t>
            </a:r>
            <a:r>
              <a:rPr lang="en-US" altLang="zh-CN" sz="2800" dirty="0">
                <a:ea typeface="+mn-ea"/>
                <a:cs typeface="Times New Roman" panose="02020603050405020304" pitchFamily="18" charset="0"/>
              </a:rPr>
              <a:t>(</a:t>
            </a:r>
            <a:r>
              <a:rPr lang="en-US" altLang="zh-CN" sz="2800" i="1" dirty="0" err="1">
                <a:ea typeface="+mn-ea"/>
                <a:cs typeface="Times New Roman" panose="02020603050405020304" pitchFamily="18" charset="0"/>
              </a:rPr>
              <a:t>u</a:t>
            </a:r>
            <a:r>
              <a:rPr lang="en-US" altLang="zh-CN" sz="2800" dirty="0" err="1">
                <a:ea typeface="+mn-ea"/>
                <a:cs typeface="Times New Roman" panose="02020603050405020304" pitchFamily="18" charset="0"/>
              </a:rPr>
              <a:t>,</a:t>
            </a:r>
            <a:r>
              <a:rPr lang="en-US" altLang="zh-CN" sz="2800" i="1" dirty="0" err="1">
                <a:ea typeface="+mn-ea"/>
                <a:cs typeface="Times New Roman" panose="02020603050405020304" pitchFamily="18" charset="0"/>
              </a:rPr>
              <a:t>y</a:t>
            </a:r>
            <a:r>
              <a:rPr lang="en-US" altLang="zh-CN" sz="2800" dirty="0">
                <a:ea typeface="+mn-ea"/>
                <a:cs typeface="Times New Roman" panose="02020603050405020304" pitchFamily="18" charset="0"/>
              </a:rPr>
              <a:t>),</a:t>
            </a:r>
            <a:r>
              <a:rPr lang="zh-CN" altLang="en-US" sz="2800" dirty="0">
                <a:ea typeface="+mn-ea"/>
                <a:cs typeface="Times New Roman" panose="02020603050405020304" pitchFamily="18" charset="0"/>
              </a:rPr>
              <a:t>表示，原图像用</a:t>
            </a:r>
            <a:r>
              <a:rPr lang="en-US" altLang="zh-CN" sz="2800" i="1" dirty="0">
                <a:ea typeface="+mn-ea"/>
                <a:cs typeface="Times New Roman" panose="02020603050405020304" pitchFamily="18" charset="0"/>
              </a:rPr>
              <a:t>f</a:t>
            </a:r>
            <a:r>
              <a:rPr lang="en-US" altLang="zh-CN" sz="2800" dirty="0">
                <a:ea typeface="+mn-ea"/>
                <a:cs typeface="Times New Roman" panose="02020603050405020304" pitchFamily="18" charset="0"/>
              </a:rPr>
              <a:t> (</a:t>
            </a:r>
            <a:r>
              <a:rPr lang="en-US" altLang="zh-CN" sz="2800" i="1" dirty="0">
                <a:ea typeface="+mn-ea"/>
                <a:cs typeface="Times New Roman" panose="02020603050405020304" pitchFamily="18" charset="0"/>
              </a:rPr>
              <a:t>x</a:t>
            </a:r>
            <a:r>
              <a:rPr lang="en-US" altLang="zh-CN" sz="2800" dirty="0">
                <a:ea typeface="+mn-ea"/>
                <a:cs typeface="Times New Roman" panose="02020603050405020304" pitchFamily="18" charset="0"/>
              </a:rPr>
              <a:t>,</a:t>
            </a:r>
            <a:r>
              <a:rPr lang="en-US" altLang="zh-CN" sz="2800" i="1" dirty="0">
                <a:ea typeface="+mn-ea"/>
                <a:cs typeface="Times New Roman" panose="02020603050405020304" pitchFamily="18" charset="0"/>
              </a:rPr>
              <a:t>y</a:t>
            </a:r>
            <a:r>
              <a:rPr lang="en-US" altLang="zh-CN" sz="2800" dirty="0">
                <a:ea typeface="+mn-ea"/>
                <a:cs typeface="Times New Roman" panose="02020603050405020304" pitchFamily="18" charset="0"/>
              </a:rPr>
              <a:t>),</a:t>
            </a:r>
            <a:r>
              <a:rPr lang="zh-CN" altLang="en-US" sz="2800" dirty="0">
                <a:ea typeface="+mn-ea"/>
                <a:cs typeface="Times New Roman" panose="02020603050405020304" pitchFamily="18" charset="0"/>
              </a:rPr>
              <a:t>表示有：</a:t>
            </a:r>
          </a:p>
          <a:p>
            <a:pPr>
              <a:spcBef>
                <a:spcPct val="50000"/>
              </a:spcBef>
            </a:pPr>
            <a:r>
              <a:rPr lang="en-US" altLang="zh-CN" sz="2800" dirty="0">
                <a:ea typeface="+mn-ea"/>
                <a:cs typeface="Times New Roman" panose="02020603050405020304" pitchFamily="18" charset="0"/>
              </a:rPr>
              <a:t>u</a:t>
            </a:r>
            <a:r>
              <a:rPr lang="en-US" altLang="zh-CN" sz="2800" baseline="-25000" dirty="0">
                <a:ea typeface="+mn-ea"/>
                <a:cs typeface="Times New Roman" panose="02020603050405020304" pitchFamily="18" charset="0"/>
              </a:rPr>
              <a:t>0</a:t>
            </a:r>
            <a:r>
              <a:rPr lang="en-US" altLang="zh-CN" sz="2800" dirty="0">
                <a:ea typeface="+mn-ea"/>
                <a:cs typeface="Times New Roman" panose="02020603050405020304" pitchFamily="18" charset="0"/>
              </a:rPr>
              <a:t>=x</a:t>
            </a:r>
            <a:r>
              <a:rPr lang="en-US" altLang="zh-CN" sz="2800" baseline="-25000" dirty="0">
                <a:ea typeface="+mn-ea"/>
                <a:cs typeface="Times New Roman" panose="02020603050405020304" pitchFamily="18" charset="0"/>
              </a:rPr>
              <a:t>2</a:t>
            </a:r>
            <a:r>
              <a:rPr lang="en-US" altLang="zh-CN" sz="2800" dirty="0">
                <a:ea typeface="+mn-ea"/>
                <a:cs typeface="Times New Roman" panose="02020603050405020304" pitchFamily="18" charset="0"/>
              </a:rPr>
              <a:t>  v</a:t>
            </a:r>
            <a:r>
              <a:rPr lang="en-US" altLang="zh-CN" sz="2800" baseline="-25000" dirty="0">
                <a:ea typeface="+mn-ea"/>
                <a:cs typeface="Times New Roman" panose="02020603050405020304" pitchFamily="18" charset="0"/>
              </a:rPr>
              <a:t>0</a:t>
            </a:r>
            <a:r>
              <a:rPr lang="en-US" altLang="zh-CN" sz="2800" dirty="0">
                <a:ea typeface="+mn-ea"/>
                <a:cs typeface="Times New Roman" panose="02020603050405020304" pitchFamily="18" charset="0"/>
              </a:rPr>
              <a:t>=y</a:t>
            </a:r>
            <a:r>
              <a:rPr lang="en-US" altLang="zh-CN" sz="2800" baseline="-25000" dirty="0">
                <a:ea typeface="+mn-ea"/>
                <a:cs typeface="Times New Roman" panose="02020603050405020304" pitchFamily="18" charset="0"/>
              </a:rPr>
              <a:t>2</a:t>
            </a:r>
            <a:r>
              <a:rPr lang="en-US" altLang="zh-CN" sz="2800" dirty="0">
                <a:ea typeface="+mn-ea"/>
                <a:cs typeface="Times New Roman" panose="02020603050405020304" pitchFamily="18" charset="0"/>
              </a:rPr>
              <a:t>    u</a:t>
            </a:r>
            <a:r>
              <a:rPr lang="en-US" altLang="zh-CN" sz="2800" baseline="-25000" dirty="0">
                <a:ea typeface="+mn-ea"/>
                <a:cs typeface="Times New Roman" panose="02020603050405020304" pitchFamily="18" charset="0"/>
              </a:rPr>
              <a:t>(-1)</a:t>
            </a:r>
            <a:r>
              <a:rPr lang="en-US" altLang="zh-CN" sz="2800" dirty="0">
                <a:ea typeface="+mn-ea"/>
                <a:cs typeface="Times New Roman" panose="02020603050405020304" pitchFamily="18" charset="0"/>
              </a:rPr>
              <a:t>=x</a:t>
            </a:r>
            <a:r>
              <a:rPr lang="en-US" altLang="zh-CN" sz="2800" baseline="-25000" dirty="0">
                <a:ea typeface="+mn-ea"/>
                <a:cs typeface="Times New Roman" panose="02020603050405020304" pitchFamily="18" charset="0"/>
              </a:rPr>
              <a:t>1 </a:t>
            </a:r>
            <a:r>
              <a:rPr lang="en-US" altLang="zh-CN" sz="2800" dirty="0">
                <a:ea typeface="+mn-ea"/>
                <a:cs typeface="Times New Roman" panose="02020603050405020304" pitchFamily="18" charset="0"/>
              </a:rPr>
              <a:t> v</a:t>
            </a:r>
            <a:r>
              <a:rPr lang="en-US" altLang="zh-CN" sz="2800" baseline="-25000" dirty="0">
                <a:ea typeface="+mn-ea"/>
                <a:cs typeface="Times New Roman" panose="02020603050405020304" pitchFamily="18" charset="0"/>
              </a:rPr>
              <a:t>(-1)</a:t>
            </a:r>
            <a:r>
              <a:rPr lang="en-US" altLang="zh-CN" sz="2800" dirty="0">
                <a:ea typeface="+mn-ea"/>
                <a:cs typeface="Times New Roman" panose="02020603050405020304" pitchFamily="18" charset="0"/>
              </a:rPr>
              <a:t>=y</a:t>
            </a:r>
            <a:r>
              <a:rPr lang="en-US" altLang="zh-CN" sz="2800" baseline="-25000" dirty="0">
                <a:ea typeface="+mn-ea"/>
                <a:cs typeface="Times New Roman" panose="02020603050405020304" pitchFamily="18" charset="0"/>
              </a:rPr>
              <a:t>1</a:t>
            </a:r>
            <a:r>
              <a:rPr lang="en-US" altLang="zh-CN" sz="2800" dirty="0">
                <a:ea typeface="+mn-ea"/>
                <a:cs typeface="Times New Roman" panose="02020603050405020304" pitchFamily="18" charset="0"/>
              </a:rPr>
              <a:t>    u</a:t>
            </a:r>
            <a:r>
              <a:rPr lang="en-US" altLang="zh-CN" sz="2800" baseline="-25000" dirty="0">
                <a:ea typeface="+mn-ea"/>
                <a:cs typeface="Times New Roman" panose="02020603050405020304" pitchFamily="18" charset="0"/>
              </a:rPr>
              <a:t>1</a:t>
            </a:r>
            <a:r>
              <a:rPr lang="en-US" altLang="zh-CN" sz="2800" dirty="0">
                <a:ea typeface="+mn-ea"/>
                <a:cs typeface="Times New Roman" panose="02020603050405020304" pitchFamily="18" charset="0"/>
              </a:rPr>
              <a:t>=x</a:t>
            </a:r>
            <a:r>
              <a:rPr lang="en-US" altLang="zh-CN" sz="2800" baseline="-25000" dirty="0">
                <a:ea typeface="+mn-ea"/>
                <a:cs typeface="Times New Roman" panose="02020603050405020304" pitchFamily="18" charset="0"/>
              </a:rPr>
              <a:t>3</a:t>
            </a:r>
            <a:r>
              <a:rPr lang="en-US" altLang="zh-CN" sz="2800" dirty="0">
                <a:ea typeface="+mn-ea"/>
                <a:cs typeface="Times New Roman" panose="02020603050405020304" pitchFamily="18" charset="0"/>
              </a:rPr>
              <a:t>   v</a:t>
            </a:r>
            <a:r>
              <a:rPr lang="en-US" altLang="zh-CN" sz="2800" baseline="-25000" dirty="0">
                <a:ea typeface="+mn-ea"/>
                <a:cs typeface="Times New Roman" panose="02020603050405020304" pitchFamily="18" charset="0"/>
              </a:rPr>
              <a:t>1</a:t>
            </a:r>
            <a:r>
              <a:rPr lang="en-US" altLang="zh-CN" sz="2800" dirty="0">
                <a:ea typeface="+mn-ea"/>
                <a:cs typeface="Times New Roman" panose="02020603050405020304" pitchFamily="18" charset="0"/>
              </a:rPr>
              <a:t>=y</a:t>
            </a:r>
            <a:r>
              <a:rPr lang="en-US" altLang="zh-CN" sz="2800" baseline="-25000" dirty="0">
                <a:ea typeface="+mn-ea"/>
                <a:cs typeface="Times New Roman" panose="02020603050405020304" pitchFamily="18" charset="0"/>
              </a:rPr>
              <a:t>3</a:t>
            </a:r>
            <a:endParaRPr lang="en-US" altLang="zh-CN" sz="2800" dirty="0">
              <a:ea typeface="+mn-ea"/>
              <a:cs typeface="Times New Roman" panose="02020603050405020304" pitchFamily="18" charset="0"/>
            </a:endParaRPr>
          </a:p>
          <a:p>
            <a:pPr>
              <a:spcBef>
                <a:spcPct val="50000"/>
              </a:spcBef>
            </a:pPr>
            <a:r>
              <a:rPr lang="en-US" altLang="zh-CN" sz="2800" dirty="0">
                <a:ea typeface="+mn-ea"/>
                <a:cs typeface="Times New Roman" panose="02020603050405020304" pitchFamily="18" charset="0"/>
              </a:rPr>
              <a:t>g(-1,-1)=f(1,1)     g(-1,0)=f(1,2)     g(-1,1)=f(1,3)</a:t>
            </a:r>
          </a:p>
          <a:p>
            <a:pPr>
              <a:spcBef>
                <a:spcPct val="50000"/>
              </a:spcBef>
            </a:pPr>
            <a:r>
              <a:rPr lang="en-US" altLang="zh-CN" sz="2800" dirty="0">
                <a:ea typeface="+mn-ea"/>
                <a:cs typeface="Times New Roman" panose="02020603050405020304" pitchFamily="18" charset="0"/>
              </a:rPr>
              <a:t>g(0,-1)=f(2,1)      g(0,0)=f(2,2)     g(0,,1)=f(2,3)</a:t>
            </a:r>
          </a:p>
          <a:p>
            <a:pPr>
              <a:spcBef>
                <a:spcPct val="50000"/>
              </a:spcBef>
            </a:pPr>
            <a:r>
              <a:rPr lang="en-US" altLang="zh-CN" sz="2800" dirty="0">
                <a:ea typeface="+mn-ea"/>
                <a:cs typeface="Times New Roman" panose="02020603050405020304" pitchFamily="18" charset="0"/>
              </a:rPr>
              <a:t>g(1,-1)=f(3,1)      g(1,0)=f(3,2)     g(1,1)=f(3,3)</a:t>
            </a:r>
          </a:p>
          <a:p>
            <a:pPr>
              <a:spcBef>
                <a:spcPct val="50000"/>
              </a:spcBef>
            </a:pPr>
            <a:r>
              <a:rPr lang="zh-CN" altLang="en-US" sz="2800" dirty="0">
                <a:ea typeface="+mn-ea"/>
                <a:cs typeface="Times New Roman" panose="02020603050405020304" pitchFamily="18" charset="0"/>
              </a:rPr>
              <a:t>平移后的图像</a:t>
            </a:r>
            <a:r>
              <a:rPr lang="zh-CN" altLang="en-US" sz="2800" dirty="0" smtClean="0">
                <a:ea typeface="+mn-ea"/>
                <a:cs typeface="Times New Roman" panose="02020603050405020304" pitchFamily="18" charset="0"/>
              </a:rPr>
              <a:t>：</a:t>
            </a:r>
            <a:endParaRPr lang="zh-CN" altLang="en-US" sz="2800" dirty="0">
              <a:ea typeface="+mn-ea"/>
              <a:cs typeface="Times New Roman" panose="02020603050405020304" pitchFamily="18" charset="0"/>
            </a:endParaRPr>
          </a:p>
        </p:txBody>
      </p:sp>
      <p:sp>
        <p:nvSpPr>
          <p:cNvPr id="3" name="标题 119809"/>
          <p:cNvSpPr txBox="1">
            <a:spLocks noChangeArrowheads="1"/>
          </p:cNvSpPr>
          <p:nvPr/>
        </p:nvSpPr>
        <p:spPr>
          <a:xfrm>
            <a:off x="267503" y="1970690"/>
            <a:ext cx="9726957" cy="608654"/>
          </a:xfrm>
          <a:prstGeom prst="rect">
            <a:avLst/>
          </a:prstGeom>
        </p:spPr>
        <p:txBody>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a:r>
              <a:rPr lang="zh-CN" altLang="en-US" sz="3000" b="1" smtClean="0">
                <a:latin typeface="Times New Roman" panose="02020603050405020304" pitchFamily="18" charset="0"/>
                <a:ea typeface="+mn-ea"/>
                <a:cs typeface="Times New Roman" panose="02020603050405020304" pitchFamily="18" charset="0"/>
              </a:rPr>
              <a:t>插值实例</a:t>
            </a:r>
            <a:endParaRPr lang="zh-CN" altLang="en-US" sz="3000">
              <a:latin typeface="Times New Roman" panose="02020603050405020304" pitchFamily="18" charset="0"/>
              <a:ea typeface="+mn-ea"/>
              <a:cs typeface="Times New Roman" panose="02020603050405020304" pitchFamily="18" charset="0"/>
            </a:endParaRPr>
          </a:p>
        </p:txBody>
      </p:sp>
      <p:sp>
        <p:nvSpPr>
          <p:cNvPr id="4"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5" name="文本框 4"/>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6855088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56676">
                                            <p:txEl>
                                              <p:pRg st="0" end="0"/>
                                            </p:txEl>
                                          </p:spTgt>
                                        </p:tgtEl>
                                        <p:attrNameLst>
                                          <p:attrName>style.visibility</p:attrName>
                                        </p:attrNameLst>
                                      </p:cBhvr>
                                      <p:to>
                                        <p:strVal val="visible"/>
                                      </p:to>
                                    </p:set>
                                    <p:anim calcmode="lin" valueType="num">
                                      <p:cBhvr>
                                        <p:cTn id="7" dur="500" fill="hold"/>
                                        <p:tgtEl>
                                          <p:spTgt spid="156676">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15667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156676">
                                            <p:txEl>
                                              <p:pRg st="1" end="1"/>
                                            </p:txEl>
                                          </p:spTgt>
                                        </p:tgtEl>
                                        <p:attrNameLst>
                                          <p:attrName>style.visibility</p:attrName>
                                        </p:attrNameLst>
                                      </p:cBhvr>
                                      <p:to>
                                        <p:strVal val="visible"/>
                                      </p:to>
                                    </p:set>
                                    <p:animEffect transition="in" filter="checkerboard(across)">
                                      <p:cBhvr>
                                        <p:cTn id="13" dur="500"/>
                                        <p:tgtEl>
                                          <p:spTgt spid="156676">
                                            <p:txEl>
                                              <p:pRg st="1" end="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3" fill="hold" nodeType="clickEffect">
                                  <p:stCondLst>
                                    <p:cond delay="0"/>
                                  </p:stCondLst>
                                  <p:childTnLst>
                                    <p:set>
                                      <p:cBhvr>
                                        <p:cTn id="17" dur="1" fill="hold">
                                          <p:stCondLst>
                                            <p:cond delay="0"/>
                                          </p:stCondLst>
                                        </p:cTn>
                                        <p:tgtEl>
                                          <p:spTgt spid="156676">
                                            <p:txEl>
                                              <p:pRg st="2" end="2"/>
                                            </p:txEl>
                                          </p:spTgt>
                                        </p:tgtEl>
                                        <p:attrNameLst>
                                          <p:attrName>style.visibility</p:attrName>
                                        </p:attrNameLst>
                                      </p:cBhvr>
                                      <p:to>
                                        <p:strVal val="visible"/>
                                      </p:to>
                                    </p:set>
                                    <p:anim calcmode="lin" valueType="num">
                                      <p:cBhvr>
                                        <p:cTn id="18" dur="500" fill="hold"/>
                                        <p:tgtEl>
                                          <p:spTgt spid="156676">
                                            <p:txEl>
                                              <p:pRg st="2" end="2"/>
                                            </p:txEl>
                                          </p:spTgt>
                                        </p:tgtEl>
                                        <p:attrNameLst>
                                          <p:attrName>ppt_x</p:attrName>
                                        </p:attrNameLst>
                                      </p:cBhvr>
                                      <p:tavLst>
                                        <p:tav tm="0">
                                          <p:val>
                                            <p:strVal val="1+#ppt_w/2"/>
                                          </p:val>
                                        </p:tav>
                                        <p:tav tm="100000">
                                          <p:val>
                                            <p:strVal val="#ppt_x"/>
                                          </p:val>
                                        </p:tav>
                                      </p:tavLst>
                                    </p:anim>
                                    <p:anim calcmode="lin" valueType="num">
                                      <p:cBhvr>
                                        <p:cTn id="19" dur="500" fill="hold"/>
                                        <p:tgtEl>
                                          <p:spTgt spid="156676">
                                            <p:txEl>
                                              <p:pRg st="2" end="2"/>
                                            </p:txEl>
                                          </p:spTgt>
                                        </p:tgtEl>
                                        <p:attrNameLst>
                                          <p:attrName>ppt_y</p:attrName>
                                        </p:attrNameLst>
                                      </p:cBhvr>
                                      <p:tavLst>
                                        <p:tav tm="0">
                                          <p:val>
                                            <p:strVal val="0-#ppt_h/2"/>
                                          </p:val>
                                        </p:tav>
                                        <p:tav tm="100000">
                                          <p:val>
                                            <p:strVal val="#ppt_y"/>
                                          </p:val>
                                        </p:tav>
                                      </p:tavLst>
                                    </p:anim>
                                  </p:childTnLst>
                                </p:cTn>
                              </p:par>
                              <p:par>
                                <p:cTn id="20" presetID="2" presetClass="entr" presetSubtype="3" fill="hold" nodeType="withEffect">
                                  <p:stCondLst>
                                    <p:cond delay="0"/>
                                  </p:stCondLst>
                                  <p:childTnLst>
                                    <p:set>
                                      <p:cBhvr>
                                        <p:cTn id="21" dur="1" fill="hold">
                                          <p:stCondLst>
                                            <p:cond delay="0"/>
                                          </p:stCondLst>
                                        </p:cTn>
                                        <p:tgtEl>
                                          <p:spTgt spid="156676">
                                            <p:txEl>
                                              <p:pRg st="3" end="3"/>
                                            </p:txEl>
                                          </p:spTgt>
                                        </p:tgtEl>
                                        <p:attrNameLst>
                                          <p:attrName>style.visibility</p:attrName>
                                        </p:attrNameLst>
                                      </p:cBhvr>
                                      <p:to>
                                        <p:strVal val="visible"/>
                                      </p:to>
                                    </p:set>
                                    <p:anim calcmode="lin" valueType="num">
                                      <p:cBhvr>
                                        <p:cTn id="22" dur="500" fill="hold"/>
                                        <p:tgtEl>
                                          <p:spTgt spid="156676">
                                            <p:txEl>
                                              <p:pRg st="3" end="3"/>
                                            </p:txEl>
                                          </p:spTgt>
                                        </p:tgtEl>
                                        <p:attrNameLst>
                                          <p:attrName>ppt_x</p:attrName>
                                        </p:attrNameLst>
                                      </p:cBhvr>
                                      <p:tavLst>
                                        <p:tav tm="0">
                                          <p:val>
                                            <p:strVal val="1+#ppt_w/2"/>
                                          </p:val>
                                        </p:tav>
                                        <p:tav tm="100000">
                                          <p:val>
                                            <p:strVal val="#ppt_x"/>
                                          </p:val>
                                        </p:tav>
                                      </p:tavLst>
                                    </p:anim>
                                    <p:anim calcmode="lin" valueType="num">
                                      <p:cBhvr>
                                        <p:cTn id="23" dur="500" fill="hold"/>
                                        <p:tgtEl>
                                          <p:spTgt spid="156676">
                                            <p:txEl>
                                              <p:pRg st="3" end="3"/>
                                            </p:txEl>
                                          </p:spTgt>
                                        </p:tgtEl>
                                        <p:attrNameLst>
                                          <p:attrName>ppt_y</p:attrName>
                                        </p:attrNameLst>
                                      </p:cBhvr>
                                      <p:tavLst>
                                        <p:tav tm="0">
                                          <p:val>
                                            <p:strVal val="0-#ppt_h/2"/>
                                          </p:val>
                                        </p:tav>
                                        <p:tav tm="100000">
                                          <p:val>
                                            <p:strVal val="#ppt_y"/>
                                          </p:val>
                                        </p:tav>
                                      </p:tavLst>
                                    </p:anim>
                                  </p:childTnLst>
                                </p:cTn>
                              </p:par>
                              <p:par>
                                <p:cTn id="24" presetID="2" presetClass="entr" presetSubtype="3" fill="hold" nodeType="withEffect">
                                  <p:stCondLst>
                                    <p:cond delay="0"/>
                                  </p:stCondLst>
                                  <p:childTnLst>
                                    <p:set>
                                      <p:cBhvr>
                                        <p:cTn id="25" dur="1" fill="hold">
                                          <p:stCondLst>
                                            <p:cond delay="0"/>
                                          </p:stCondLst>
                                        </p:cTn>
                                        <p:tgtEl>
                                          <p:spTgt spid="156676">
                                            <p:txEl>
                                              <p:pRg st="4" end="4"/>
                                            </p:txEl>
                                          </p:spTgt>
                                        </p:tgtEl>
                                        <p:attrNameLst>
                                          <p:attrName>style.visibility</p:attrName>
                                        </p:attrNameLst>
                                      </p:cBhvr>
                                      <p:to>
                                        <p:strVal val="visible"/>
                                      </p:to>
                                    </p:set>
                                    <p:anim calcmode="lin" valueType="num">
                                      <p:cBhvr>
                                        <p:cTn id="26" dur="500" fill="hold"/>
                                        <p:tgtEl>
                                          <p:spTgt spid="156676">
                                            <p:txEl>
                                              <p:pRg st="4" end="4"/>
                                            </p:txEl>
                                          </p:spTgt>
                                        </p:tgtEl>
                                        <p:attrNameLst>
                                          <p:attrName>ppt_x</p:attrName>
                                        </p:attrNameLst>
                                      </p:cBhvr>
                                      <p:tavLst>
                                        <p:tav tm="0">
                                          <p:val>
                                            <p:strVal val="1+#ppt_w/2"/>
                                          </p:val>
                                        </p:tav>
                                        <p:tav tm="100000">
                                          <p:val>
                                            <p:strVal val="#ppt_x"/>
                                          </p:val>
                                        </p:tav>
                                      </p:tavLst>
                                    </p:anim>
                                    <p:anim calcmode="lin" valueType="num">
                                      <p:cBhvr>
                                        <p:cTn id="27" dur="500" fill="hold"/>
                                        <p:tgtEl>
                                          <p:spTgt spid="156676">
                                            <p:txEl>
                                              <p:pRg st="4" end="4"/>
                                            </p:txEl>
                                          </p:spTgt>
                                        </p:tgtEl>
                                        <p:attrNameLst>
                                          <p:attrName>ppt_y</p:attrName>
                                        </p:attrNameLst>
                                      </p:cBhvr>
                                      <p:tavLst>
                                        <p:tav tm="0">
                                          <p:val>
                                            <p:strVal val="0-#ppt_h/2"/>
                                          </p:val>
                                        </p:tav>
                                        <p:tav tm="100000">
                                          <p:val>
                                            <p:strVal val="#ppt_y"/>
                                          </p:val>
                                        </p:tav>
                                      </p:tavLst>
                                    </p:anim>
                                  </p:childTnLst>
                                </p:cTn>
                              </p:par>
                              <p:par>
                                <p:cTn id="28" presetID="2" presetClass="entr" presetSubtype="3" fill="hold" nodeType="withEffect">
                                  <p:stCondLst>
                                    <p:cond delay="0"/>
                                  </p:stCondLst>
                                  <p:childTnLst>
                                    <p:set>
                                      <p:cBhvr>
                                        <p:cTn id="29" dur="1" fill="hold">
                                          <p:stCondLst>
                                            <p:cond delay="0"/>
                                          </p:stCondLst>
                                        </p:cTn>
                                        <p:tgtEl>
                                          <p:spTgt spid="156676">
                                            <p:txEl>
                                              <p:pRg st="5" end="5"/>
                                            </p:txEl>
                                          </p:spTgt>
                                        </p:tgtEl>
                                        <p:attrNameLst>
                                          <p:attrName>style.visibility</p:attrName>
                                        </p:attrNameLst>
                                      </p:cBhvr>
                                      <p:to>
                                        <p:strVal val="visible"/>
                                      </p:to>
                                    </p:set>
                                    <p:anim calcmode="lin" valueType="num">
                                      <p:cBhvr>
                                        <p:cTn id="30" dur="500" fill="hold"/>
                                        <p:tgtEl>
                                          <p:spTgt spid="156676">
                                            <p:txEl>
                                              <p:pRg st="5" end="5"/>
                                            </p:txEl>
                                          </p:spTgt>
                                        </p:tgtEl>
                                        <p:attrNameLst>
                                          <p:attrName>ppt_x</p:attrName>
                                        </p:attrNameLst>
                                      </p:cBhvr>
                                      <p:tavLst>
                                        <p:tav tm="0">
                                          <p:val>
                                            <p:strVal val="1+#ppt_w/2"/>
                                          </p:val>
                                        </p:tav>
                                        <p:tav tm="100000">
                                          <p:val>
                                            <p:strVal val="#ppt_x"/>
                                          </p:val>
                                        </p:tav>
                                      </p:tavLst>
                                    </p:anim>
                                    <p:anim calcmode="lin" valueType="num">
                                      <p:cBhvr>
                                        <p:cTn id="31" dur="500" fill="hold"/>
                                        <p:tgtEl>
                                          <p:spTgt spid="156676">
                                            <p:txEl>
                                              <p:pRg st="5" end="5"/>
                                            </p:txEl>
                                          </p:spTgt>
                                        </p:tgtEl>
                                        <p:attrNameLst>
                                          <p:attrName>ppt_y</p:attrName>
                                        </p:attrNameLst>
                                      </p:cBhvr>
                                      <p:tavLst>
                                        <p:tav tm="0">
                                          <p:val>
                                            <p:strVal val="0-#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nodeType="clickEffect">
                                  <p:stCondLst>
                                    <p:cond delay="0"/>
                                  </p:stCondLst>
                                  <p:childTnLst>
                                    <p:set>
                                      <p:cBhvr>
                                        <p:cTn id="35" dur="1" fill="hold">
                                          <p:stCondLst>
                                            <p:cond delay="0"/>
                                          </p:stCondLst>
                                        </p:cTn>
                                        <p:tgtEl>
                                          <p:spTgt spid="156676">
                                            <p:txEl>
                                              <p:pRg st="5" end="5"/>
                                            </p:txEl>
                                          </p:spTgt>
                                        </p:tgtEl>
                                        <p:attrNameLst>
                                          <p:attrName>style.visibility</p:attrName>
                                        </p:attrNameLst>
                                      </p:cBhvr>
                                      <p:to>
                                        <p:strVal val="visible"/>
                                      </p:to>
                                    </p:set>
                                    <p:anim calcmode="lin" valueType="num">
                                      <p:cBhvr>
                                        <p:cTn id="36" dur="500" fill="hold"/>
                                        <p:tgtEl>
                                          <p:spTgt spid="156676">
                                            <p:txEl>
                                              <p:pRg st="5" end="5"/>
                                            </p:txEl>
                                          </p:spTgt>
                                        </p:tgtEl>
                                        <p:attrNameLst>
                                          <p:attrName>ppt_x</p:attrName>
                                        </p:attrNameLst>
                                      </p:cBhvr>
                                      <p:tavLst>
                                        <p:tav tm="0">
                                          <p:val>
                                            <p:strVal val="0-#ppt_w/2"/>
                                          </p:val>
                                        </p:tav>
                                        <p:tav tm="100000">
                                          <p:val>
                                            <p:strVal val="#ppt_x"/>
                                          </p:val>
                                        </p:tav>
                                      </p:tavLst>
                                    </p:anim>
                                    <p:anim calcmode="lin" valueType="num">
                                      <p:cBhvr>
                                        <p:cTn id="37" dur="500" fill="hold"/>
                                        <p:tgtEl>
                                          <p:spTgt spid="156676">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文本框 157699"/>
          <p:cNvSpPr txBox="1">
            <a:spLocks noChangeArrowheads="1"/>
          </p:cNvSpPr>
          <p:nvPr/>
        </p:nvSpPr>
        <p:spPr bwMode="auto">
          <a:xfrm>
            <a:off x="1614294" y="1558088"/>
            <a:ext cx="5717655" cy="49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endParaRPr lang="en-US" altLang="en-US" sz="2647">
              <a:latin typeface="Comic Sans MS" panose="030F0702030302020204" pitchFamily="66" charset="0"/>
            </a:endParaRPr>
          </a:p>
        </p:txBody>
      </p:sp>
      <p:graphicFrame>
        <p:nvGraphicFramePr>
          <p:cNvPr id="37890" name="对象 157701"/>
          <p:cNvGraphicFramePr>
            <a:graphicFrameLocks/>
          </p:cNvGraphicFramePr>
          <p:nvPr/>
        </p:nvGraphicFramePr>
        <p:xfrm>
          <a:off x="2199014" y="2436919"/>
          <a:ext cx="5477815" cy="4513201"/>
        </p:xfrm>
        <a:graphic>
          <a:graphicData uri="http://schemas.openxmlformats.org/presentationml/2006/ole">
            <mc:AlternateContent xmlns:mc="http://schemas.openxmlformats.org/markup-compatibility/2006">
              <mc:Choice xmlns:v="urn:schemas-microsoft-com:vml" Requires="v">
                <p:oleObj spid="_x0000_s23592" r:id="rId3" imgW="3905795" imgH="2734057" progId="Paint.Picture">
                  <p:embed/>
                </p:oleObj>
              </mc:Choice>
              <mc:Fallback>
                <p:oleObj r:id="rId3" imgW="3905795" imgH="2734057" progId="Paint.Picture">
                  <p:embed/>
                  <p:pic>
                    <p:nvPicPr>
                      <p:cNvPr id="37890" name="对象 15770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9014" y="2436919"/>
                        <a:ext cx="5477815" cy="451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标题 119809"/>
          <p:cNvSpPr txBox="1">
            <a:spLocks noChangeArrowheads="1"/>
          </p:cNvSpPr>
          <p:nvPr/>
        </p:nvSpPr>
        <p:spPr>
          <a:xfrm>
            <a:off x="267503" y="1970690"/>
            <a:ext cx="9726957" cy="608654"/>
          </a:xfrm>
          <a:prstGeom prst="rect">
            <a:avLst/>
          </a:prstGeom>
        </p:spPr>
        <p:txBody>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a:r>
              <a:rPr lang="zh-CN" altLang="en-US" sz="3000" b="1" smtClean="0">
                <a:latin typeface="Times New Roman" panose="02020603050405020304" pitchFamily="18" charset="0"/>
                <a:ea typeface="+mn-ea"/>
                <a:cs typeface="Times New Roman" panose="02020603050405020304" pitchFamily="18" charset="0"/>
              </a:rPr>
              <a:t>插值实例</a:t>
            </a:r>
            <a:endParaRPr lang="zh-CN" altLang="en-US" sz="3000">
              <a:latin typeface="Times New Roman" panose="02020603050405020304" pitchFamily="18" charset="0"/>
              <a:ea typeface="+mn-ea"/>
              <a:cs typeface="Times New Roman" panose="02020603050405020304" pitchFamily="18" charset="0"/>
            </a:endParaRPr>
          </a:p>
        </p:txBody>
      </p:sp>
      <p:sp>
        <p:nvSpPr>
          <p:cNvPr id="5"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6" name="文本框 5"/>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387127886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7458" name="对象 147457"/>
          <p:cNvGraphicFramePr>
            <a:graphicFrameLocks/>
          </p:cNvGraphicFramePr>
          <p:nvPr>
            <p:extLst>
              <p:ext uri="{D42A27DB-BD31-4B8C-83A1-F6EECF244321}">
                <p14:modId xmlns:p14="http://schemas.microsoft.com/office/powerpoint/2010/main" val="2593007700"/>
              </p:ext>
            </p:extLst>
          </p:nvPr>
        </p:nvGraphicFramePr>
        <p:xfrm>
          <a:off x="1993900" y="3493143"/>
          <a:ext cx="4714527" cy="3853201"/>
        </p:xfrm>
        <a:graphic>
          <a:graphicData uri="http://schemas.openxmlformats.org/presentationml/2006/ole">
            <mc:AlternateContent xmlns:mc="http://schemas.openxmlformats.org/markup-compatibility/2006">
              <mc:Choice xmlns:v="urn:schemas-microsoft-com:vml" Requires="v">
                <p:oleObj spid="_x0000_s24616" r:id="rId3" imgW="2647619" imgH="2257740" progId="Paint.Picture">
                  <p:embed/>
                </p:oleObj>
              </mc:Choice>
              <mc:Fallback>
                <p:oleObj r:id="rId3" imgW="2647619" imgH="2257740" progId="Paint.Picture">
                  <p:embed/>
                  <p:pic>
                    <p:nvPicPr>
                      <p:cNvPr id="147458" name="对象 14745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900" y="3493143"/>
                        <a:ext cx="4714527" cy="385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7459" name="矩形 147458"/>
          <p:cNvSpPr>
            <a:spLocks noChangeArrowheads="1"/>
          </p:cNvSpPr>
          <p:nvPr/>
        </p:nvSpPr>
        <p:spPr bwMode="auto">
          <a:xfrm>
            <a:off x="622300" y="2623180"/>
            <a:ext cx="857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2800" b="1" dirty="0">
                <a:solidFill>
                  <a:srgbClr val="FF0000"/>
                </a:solidFill>
                <a:ea typeface="+mn-ea"/>
                <a:cs typeface="Times New Roman" panose="02020603050405020304" pitchFamily="18" charset="0"/>
              </a:rPr>
              <a:t>2)</a:t>
            </a:r>
            <a:r>
              <a:rPr lang="zh-CN" altLang="en-US" sz="2800" b="1" dirty="0">
                <a:solidFill>
                  <a:srgbClr val="FF0000"/>
                </a:solidFill>
                <a:ea typeface="+mn-ea"/>
                <a:cs typeface="Times New Roman" panose="02020603050405020304" pitchFamily="18" charset="0"/>
              </a:rPr>
              <a:t>将图像以坐标原点为轴顺钟向转过</a:t>
            </a:r>
            <a:r>
              <a:rPr lang="en-US" altLang="zh-CN" sz="2800" b="1" dirty="0">
                <a:solidFill>
                  <a:srgbClr val="FF0000"/>
                </a:solidFill>
                <a:ea typeface="+mn-ea"/>
                <a:cs typeface="Times New Roman" panose="02020603050405020304" pitchFamily="18" charset="0"/>
              </a:rPr>
              <a:t>30</a:t>
            </a:r>
            <a:r>
              <a:rPr lang="zh-CN" altLang="en-US" sz="2800" b="1" dirty="0">
                <a:solidFill>
                  <a:srgbClr val="FF0000"/>
                </a:solidFill>
                <a:ea typeface="+mn-ea"/>
                <a:cs typeface="Times New Roman" panose="02020603050405020304" pitchFamily="18" charset="0"/>
              </a:rPr>
              <a:t>度</a:t>
            </a:r>
          </a:p>
        </p:txBody>
      </p:sp>
      <p:sp>
        <p:nvSpPr>
          <p:cNvPr id="4" name="标题 119809"/>
          <p:cNvSpPr txBox="1">
            <a:spLocks noChangeArrowheads="1"/>
          </p:cNvSpPr>
          <p:nvPr/>
        </p:nvSpPr>
        <p:spPr>
          <a:xfrm>
            <a:off x="267503" y="1970690"/>
            <a:ext cx="9726957" cy="608654"/>
          </a:xfrm>
          <a:prstGeom prst="rect">
            <a:avLst/>
          </a:prstGeom>
        </p:spPr>
        <p:txBody>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a:r>
              <a:rPr lang="zh-CN" altLang="en-US" sz="3000" b="1" smtClean="0">
                <a:latin typeface="Times New Roman" panose="02020603050405020304" pitchFamily="18" charset="0"/>
                <a:ea typeface="+mn-ea"/>
                <a:cs typeface="Times New Roman" panose="02020603050405020304" pitchFamily="18" charset="0"/>
              </a:rPr>
              <a:t>插值实例</a:t>
            </a:r>
            <a:endParaRPr lang="zh-CN" altLang="en-US" sz="3000">
              <a:latin typeface="Times New Roman" panose="02020603050405020304" pitchFamily="18" charset="0"/>
              <a:ea typeface="+mn-ea"/>
              <a:cs typeface="Times New Roman" panose="02020603050405020304" pitchFamily="18" charset="0"/>
            </a:endParaRPr>
          </a:p>
        </p:txBody>
      </p:sp>
      <p:sp>
        <p:nvSpPr>
          <p:cNvPr id="5"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6" name="文本框 5"/>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34676610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7459"/>
                                        </p:tgtEl>
                                        <p:attrNameLst>
                                          <p:attrName>style.visibility</p:attrName>
                                        </p:attrNameLst>
                                      </p:cBhvr>
                                      <p:to>
                                        <p:strVal val="visible"/>
                                      </p:to>
                                    </p:set>
                                    <p:animEffect transition="in" filter="box(in)">
                                      <p:cBhvr>
                                        <p:cTn id="7" dur="500"/>
                                        <p:tgtEl>
                                          <p:spTgt spid="1474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9" fill="hold" nodeType="clickEffect">
                                  <p:stCondLst>
                                    <p:cond delay="0"/>
                                  </p:stCondLst>
                                  <p:childTnLst>
                                    <p:set>
                                      <p:cBhvr>
                                        <p:cTn id="11" dur="1" fill="hold">
                                          <p:stCondLst>
                                            <p:cond delay="0"/>
                                          </p:stCondLst>
                                        </p:cTn>
                                        <p:tgtEl>
                                          <p:spTgt spid="147458"/>
                                        </p:tgtEl>
                                        <p:attrNameLst>
                                          <p:attrName>style.visibility</p:attrName>
                                        </p:attrNameLst>
                                      </p:cBhvr>
                                      <p:to>
                                        <p:strVal val="visible"/>
                                      </p:to>
                                    </p:set>
                                    <p:anim calcmode="lin" valueType="num">
                                      <p:cBhvr>
                                        <p:cTn id="12" dur="500" fill="hold"/>
                                        <p:tgtEl>
                                          <p:spTgt spid="147458"/>
                                        </p:tgtEl>
                                        <p:attrNameLst>
                                          <p:attrName>ppt_x</p:attrName>
                                        </p:attrNameLst>
                                      </p:cBhvr>
                                      <p:tavLst>
                                        <p:tav tm="0">
                                          <p:val>
                                            <p:strVal val="0-#ppt_w/2"/>
                                          </p:val>
                                        </p:tav>
                                        <p:tav tm="100000">
                                          <p:val>
                                            <p:strVal val="#ppt_x"/>
                                          </p:val>
                                        </p:tav>
                                      </p:tavLst>
                                    </p:anim>
                                    <p:anim calcmode="lin" valueType="num">
                                      <p:cBhvr>
                                        <p:cTn id="13" dur="500" fill="hold"/>
                                        <p:tgtEl>
                                          <p:spTgt spid="1474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48481"/>
          <p:cNvSpPr>
            <a:spLocks noGrp="1" noChangeArrowheads="1"/>
          </p:cNvSpPr>
          <p:nvPr>
            <p:ph type="title"/>
          </p:nvPr>
        </p:nvSpPr>
        <p:spPr>
          <a:xfrm>
            <a:off x="833987" y="2607658"/>
            <a:ext cx="8593988" cy="681007"/>
          </a:xfrm>
        </p:spPr>
        <p:txBody>
          <a:bodyPr anchor="ctr"/>
          <a:lstStyle/>
          <a:p>
            <a:pPr algn="l"/>
            <a:r>
              <a:rPr lang="zh-CN" altLang="en-US" sz="2800" dirty="0">
                <a:solidFill>
                  <a:schemeClr val="tx1"/>
                </a:solidFill>
                <a:latin typeface="Times New Roman" panose="02020603050405020304" pitchFamily="18" charset="0"/>
                <a:ea typeface="+mn-ea"/>
                <a:cs typeface="Times New Roman" panose="02020603050405020304" pitchFamily="18" charset="0"/>
              </a:rPr>
              <a:t>计算旋转后的图像大小</a:t>
            </a:r>
          </a:p>
        </p:txBody>
      </p:sp>
      <p:sp>
        <p:nvSpPr>
          <p:cNvPr id="148483" name="文本占位符 148482"/>
          <p:cNvSpPr>
            <a:spLocks noGrp="1" noChangeArrowheads="1"/>
          </p:cNvSpPr>
          <p:nvPr>
            <p:ph type="body" sz="half" idx="1"/>
          </p:nvPr>
        </p:nvSpPr>
        <p:spPr>
          <a:xfrm>
            <a:off x="1204640" y="3288665"/>
            <a:ext cx="9143696" cy="2016760"/>
          </a:xfrm>
        </p:spPr>
        <p:txBody>
          <a:bodyPr/>
          <a:lstStyle/>
          <a:p>
            <a:pPr marL="635" indent="0">
              <a:buNone/>
            </a:pPr>
            <a:r>
              <a:rPr lang="zh-CN" altLang="en-US" sz="2800" dirty="0">
                <a:latin typeface="Times New Roman" panose="02020603050405020304" pitchFamily="18" charset="0"/>
                <a:cs typeface="Times New Roman" panose="02020603050405020304" pitchFamily="18" charset="0"/>
              </a:rPr>
              <a:t>宽度</a:t>
            </a:r>
            <a:r>
              <a:rPr lang="en-US" altLang="zh-CN" sz="2800" dirty="0" smtClean="0">
                <a:latin typeface="Times New Roman" panose="02020603050405020304" pitchFamily="18" charset="0"/>
                <a:cs typeface="Times New Roman" panose="02020603050405020304" pitchFamily="18" charset="0"/>
              </a:rPr>
              <a:t>:</a:t>
            </a:r>
            <a:r>
              <a:rPr lang="en-US" altLang="zh-CN" sz="2800" i="1" dirty="0" smtClean="0">
                <a:latin typeface="Times New Roman" panose="02020603050405020304" pitchFamily="18" charset="0"/>
                <a:cs typeface="Times New Roman" panose="02020603050405020304" pitchFamily="18" charset="0"/>
              </a:rPr>
              <a:t>w</a:t>
            </a:r>
            <a:r>
              <a:rPr lang="en-US" altLang="zh-CN" sz="2800" dirty="0" smtClean="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w</a:t>
            </a:r>
            <a:r>
              <a:rPr lang="en-US" altLang="zh-CN" sz="2800" baseline="-25000" dirty="0" smtClean="0">
                <a:latin typeface="Times New Roman" panose="02020603050405020304" pitchFamily="18" charset="0"/>
                <a:cs typeface="Times New Roman" panose="02020603050405020304" pitchFamily="18" charset="0"/>
              </a:rPr>
              <a:t>0</a:t>
            </a:r>
            <a:r>
              <a:rPr lang="en-US" altLang="zh-CN" sz="2800" dirty="0" smtClean="0">
                <a:latin typeface="Times New Roman" panose="02020603050405020304" pitchFamily="18" charset="0"/>
                <a:cs typeface="Times New Roman" panose="02020603050405020304" pitchFamily="18" charset="0"/>
              </a:rPr>
              <a:t>×cos(a</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H</a:t>
            </a:r>
            <a:r>
              <a:rPr lang="en-US" altLang="zh-CN" sz="2800" baseline="-25000" dirty="0" smtClean="0">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×sin(a)</a:t>
            </a:r>
          </a:p>
          <a:p>
            <a:pPr marL="635" indent="0">
              <a:buNone/>
            </a:pPr>
            <a:r>
              <a:rPr lang="zh-CN" altLang="en-US" sz="2800" dirty="0">
                <a:latin typeface="Times New Roman" panose="02020603050405020304" pitchFamily="18" charset="0"/>
                <a:cs typeface="Times New Roman" panose="02020603050405020304" pitchFamily="18" charset="0"/>
              </a:rPr>
              <a:t>高度</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H</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H</a:t>
            </a:r>
            <a:r>
              <a:rPr lang="en-US" altLang="zh-CN" sz="2800" baseline="-25000" dirty="0">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×cos(a)+</a:t>
            </a:r>
            <a:r>
              <a:rPr lang="en-US" altLang="zh-CN" sz="2800" i="1" dirty="0">
                <a:latin typeface="Times New Roman" panose="02020603050405020304" pitchFamily="18" charset="0"/>
                <a:cs typeface="Times New Roman" panose="02020603050405020304" pitchFamily="18" charset="0"/>
              </a:rPr>
              <a:t>w</a:t>
            </a:r>
            <a:r>
              <a:rPr lang="en-US" altLang="zh-CN" sz="2800" baseline="-25000" dirty="0" smtClean="0">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×sin(a)</a:t>
            </a:r>
          </a:p>
          <a:p>
            <a:pPr marL="635" indent="0">
              <a:buNone/>
            </a:pPr>
            <a:r>
              <a:rPr lang="zh-CN" altLang="en-US" sz="2800" dirty="0" smtClean="0">
                <a:latin typeface="Times New Roman" panose="02020603050405020304" pitchFamily="18" charset="0"/>
                <a:cs typeface="Times New Roman" panose="02020603050405020304" pitchFamily="18" charset="0"/>
              </a:rPr>
              <a:t>旋</a:t>
            </a:r>
            <a:r>
              <a:rPr lang="zh-CN" altLang="en-US" sz="2800" dirty="0">
                <a:latin typeface="Times New Roman" panose="02020603050405020304" pitchFamily="18" charset="0"/>
                <a:cs typeface="Times New Roman" panose="02020603050405020304" pitchFamily="18" charset="0"/>
              </a:rPr>
              <a:t>转后的图像：</a:t>
            </a:r>
          </a:p>
          <a:p>
            <a:endParaRPr lang="zh-CN" altLang="en-US" sz="2800" dirty="0">
              <a:latin typeface="Times New Roman" panose="02020603050405020304" pitchFamily="18" charset="0"/>
              <a:cs typeface="Times New Roman" panose="02020603050405020304" pitchFamily="18" charset="0"/>
            </a:endParaRPr>
          </a:p>
        </p:txBody>
      </p:sp>
      <p:sp>
        <p:nvSpPr>
          <p:cNvPr id="6" name="标题 119809"/>
          <p:cNvSpPr txBox="1">
            <a:spLocks noChangeArrowheads="1"/>
          </p:cNvSpPr>
          <p:nvPr/>
        </p:nvSpPr>
        <p:spPr>
          <a:xfrm>
            <a:off x="267503" y="1970690"/>
            <a:ext cx="9726957" cy="608654"/>
          </a:xfrm>
          <a:prstGeom prst="rect">
            <a:avLst/>
          </a:prstGeom>
        </p:spPr>
        <p:txBody>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a:r>
              <a:rPr lang="zh-CN" altLang="en-US" sz="3000" b="1" smtClean="0">
                <a:latin typeface="Times New Roman" panose="02020603050405020304" pitchFamily="18" charset="0"/>
                <a:ea typeface="+mn-ea"/>
                <a:cs typeface="Times New Roman" panose="02020603050405020304" pitchFamily="18" charset="0"/>
              </a:rPr>
              <a:t>插值实例</a:t>
            </a:r>
            <a:endParaRPr lang="zh-CN" altLang="en-US" sz="3000">
              <a:latin typeface="Times New Roman" panose="02020603050405020304" pitchFamily="18" charset="0"/>
              <a:ea typeface="+mn-ea"/>
              <a:cs typeface="Times New Roman" panose="02020603050405020304" pitchFamily="18" charset="0"/>
            </a:endParaRPr>
          </a:p>
        </p:txBody>
      </p:sp>
      <p:sp>
        <p:nvSpPr>
          <p:cNvPr id="7"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8" name="文本框 7"/>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mc:AlternateContent xmlns:mc="http://schemas.openxmlformats.org/markup-compatibility/2006" xmlns:a14="http://schemas.microsoft.com/office/drawing/2010/main">
        <mc:Choice Requires="a14">
          <p:sp>
            <p:nvSpPr>
              <p:cNvPr id="2" name="矩形 1"/>
              <p:cNvSpPr/>
              <p:nvPr/>
            </p:nvSpPr>
            <p:spPr>
              <a:xfrm>
                <a:off x="1612900" y="5076825"/>
                <a:ext cx="3141139" cy="83099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𝑤</m:t>
                      </m:r>
                      <m:r>
                        <a:rPr lang="en-US" altLang="zh-CN" sz="240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𝑤</m:t>
                      </m:r>
                      <m:r>
                        <a:rPr lang="en-US" altLang="zh-CN" sz="2400" b="0" i="1" smtClean="0">
                          <a:latin typeface="Cambria Math" panose="02040503050406030204" pitchFamily="18" charset="0"/>
                          <a:cs typeface="Times New Roman" panose="02020603050405020304" pitchFamily="18" charset="0"/>
                        </a:rPr>
                        <m:t>×1.366≈5</m:t>
                      </m:r>
                    </m:oMath>
                  </m:oMathPara>
                </a14:m>
                <a:endParaRPr lang="en-US" altLang="zh-CN" sz="2400" b="0" dirty="0" smtClean="0">
                  <a:ea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𝐻</m:t>
                      </m:r>
                      <m:r>
                        <a:rPr lang="en-US" altLang="zh-CN" sz="2400" i="1">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𝐻</m:t>
                      </m:r>
                      <m:r>
                        <a:rPr lang="en-US" altLang="zh-CN" sz="2400" i="1">
                          <a:latin typeface="Cambria Math" panose="02040503050406030204" pitchFamily="18" charset="0"/>
                          <a:cs typeface="Times New Roman" panose="02020603050405020304" pitchFamily="18" charset="0"/>
                        </a:rPr>
                        <m:t>×1.366≈5</m:t>
                      </m:r>
                    </m:oMath>
                  </m:oMathPara>
                </a14:m>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1612900" y="5076825"/>
                <a:ext cx="3141139" cy="830997"/>
              </a:xfrm>
              <a:prstGeom prst="rect">
                <a:avLst/>
              </a:prstGeom>
              <a:blipFill>
                <a:blip r:embed="rId2"/>
                <a:stretch>
                  <a:fillRect l="-5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5621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48483">
                                            <p:txEl>
                                              <p:pRg st="0" end="0"/>
                                            </p:txEl>
                                          </p:spTgt>
                                        </p:tgtEl>
                                        <p:attrNameLst>
                                          <p:attrName>style.visibility</p:attrName>
                                        </p:attrNameLst>
                                      </p:cBhvr>
                                      <p:to>
                                        <p:strVal val="visible"/>
                                      </p:to>
                                    </p:set>
                                    <p:anim calcmode="lin" valueType="num">
                                      <p:cBhvr>
                                        <p:cTn id="7" dur="500" fill="hold"/>
                                        <p:tgtEl>
                                          <p:spTgt spid="148483">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1484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48483">
                                            <p:txEl>
                                              <p:pRg st="1" end="1"/>
                                            </p:txEl>
                                          </p:spTgt>
                                        </p:tgtEl>
                                        <p:attrNameLst>
                                          <p:attrName>style.visibility</p:attrName>
                                        </p:attrNameLst>
                                      </p:cBhvr>
                                      <p:to>
                                        <p:strVal val="visible"/>
                                      </p:to>
                                    </p:set>
                                    <p:anim calcmode="lin" valueType="num">
                                      <p:cBhvr>
                                        <p:cTn id="13" dur="500" fill="hold"/>
                                        <p:tgtEl>
                                          <p:spTgt spid="148483">
                                            <p:txEl>
                                              <p:pRg st="1" end="1"/>
                                            </p:txEl>
                                          </p:spTgt>
                                        </p:tgtEl>
                                        <p:attrNameLst>
                                          <p:attrName>ppt_x</p:attrName>
                                        </p:attrNameLst>
                                      </p:cBhvr>
                                      <p:tavLst>
                                        <p:tav tm="0">
                                          <p:val>
                                            <p:strVal val="1+#ppt_w/2"/>
                                          </p:val>
                                        </p:tav>
                                        <p:tav tm="100000">
                                          <p:val>
                                            <p:strVal val="#ppt_x"/>
                                          </p:val>
                                        </p:tav>
                                      </p:tavLst>
                                    </p:anim>
                                    <p:anim calcmode="lin" valueType="num">
                                      <p:cBhvr>
                                        <p:cTn id="14" dur="500" fill="hold"/>
                                        <p:tgtEl>
                                          <p:spTgt spid="1484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ntr" presetSubtype="16" fill="hold" nodeType="clickEffect">
                                  <p:stCondLst>
                                    <p:cond delay="0"/>
                                  </p:stCondLst>
                                  <p:childTnLst>
                                    <p:set>
                                      <p:cBhvr>
                                        <p:cTn id="18" dur="1" fill="hold">
                                          <p:stCondLst>
                                            <p:cond delay="0"/>
                                          </p:stCondLst>
                                        </p:cTn>
                                        <p:tgtEl>
                                          <p:spTgt spid="148483">
                                            <p:txEl>
                                              <p:pRg st="2" end="2"/>
                                            </p:txEl>
                                          </p:spTgt>
                                        </p:tgtEl>
                                        <p:attrNameLst>
                                          <p:attrName>style.visibility</p:attrName>
                                        </p:attrNameLst>
                                      </p:cBhvr>
                                      <p:to>
                                        <p:strVal val="visible"/>
                                      </p:to>
                                    </p:set>
                                    <p:animEffect transition="in" filter="diamond(in)">
                                      <p:cBhvr>
                                        <p:cTn id="19" dur="2000"/>
                                        <p:tgtEl>
                                          <p:spTgt spid="1484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51553"/>
          <p:cNvSpPr>
            <a:spLocks noGrp="1" noChangeArrowheads="1"/>
          </p:cNvSpPr>
          <p:nvPr>
            <p:ph type="title"/>
          </p:nvPr>
        </p:nvSpPr>
        <p:spPr>
          <a:xfrm>
            <a:off x="546100" y="2579344"/>
            <a:ext cx="9601200" cy="1323502"/>
          </a:xfrm>
        </p:spPr>
        <p:txBody>
          <a:bodyPr anchor="ctr"/>
          <a:lstStyle/>
          <a:p>
            <a:pPr algn="l">
              <a:lnSpc>
                <a:spcPct val="130000"/>
              </a:lnSpc>
            </a:pPr>
            <a:r>
              <a:rPr lang="zh-CN" altLang="en-US" sz="2867" dirty="0">
                <a:solidFill>
                  <a:schemeClr val="tx1"/>
                </a:solidFill>
                <a:latin typeface="Times New Roman" panose="02020603050405020304" pitchFamily="18" charset="0"/>
                <a:ea typeface="+mn-ea"/>
                <a:cs typeface="Times New Roman" panose="02020603050405020304" pitchFamily="18" charset="0"/>
              </a:rPr>
              <a:t>旋转后的图像与未旋转图之间的对应关系如下：旋转后的图像坐标用</a:t>
            </a:r>
            <a:r>
              <a:rPr lang="en-US" altLang="zh-CN" sz="2867" i="1" dirty="0">
                <a:solidFill>
                  <a:schemeClr val="tx1"/>
                </a:solidFill>
                <a:latin typeface="Times New Roman" panose="02020603050405020304" pitchFamily="18" charset="0"/>
                <a:ea typeface="+mn-ea"/>
                <a:cs typeface="Times New Roman" panose="02020603050405020304" pitchFamily="18" charset="0"/>
              </a:rPr>
              <a:t>x</a:t>
            </a:r>
            <a:r>
              <a:rPr lang="en-US" altLang="zh-CN" sz="2867" baseline="-25000" dirty="0">
                <a:solidFill>
                  <a:schemeClr val="tx1"/>
                </a:solidFill>
                <a:latin typeface="Times New Roman" panose="02020603050405020304" pitchFamily="18" charset="0"/>
                <a:ea typeface="+mn-ea"/>
                <a:cs typeface="Times New Roman" panose="02020603050405020304" pitchFamily="18" charset="0"/>
              </a:rPr>
              <a:t>2</a:t>
            </a:r>
            <a:r>
              <a:rPr lang="en-US" altLang="zh-CN" sz="2867" dirty="0">
                <a:solidFill>
                  <a:schemeClr val="tx1"/>
                </a:solidFill>
                <a:latin typeface="Times New Roman" panose="02020603050405020304" pitchFamily="18" charset="0"/>
                <a:ea typeface="+mn-ea"/>
                <a:cs typeface="Times New Roman" panose="02020603050405020304" pitchFamily="18" charset="0"/>
              </a:rPr>
              <a:t>,</a:t>
            </a:r>
            <a:r>
              <a:rPr lang="en-US" altLang="zh-CN" sz="2867" i="1" dirty="0">
                <a:solidFill>
                  <a:schemeClr val="tx1"/>
                </a:solidFill>
                <a:latin typeface="Times New Roman" panose="02020603050405020304" pitchFamily="18" charset="0"/>
                <a:ea typeface="+mn-ea"/>
                <a:cs typeface="Times New Roman" panose="02020603050405020304" pitchFamily="18" charset="0"/>
              </a:rPr>
              <a:t>y</a:t>
            </a:r>
            <a:r>
              <a:rPr lang="en-US" altLang="zh-CN" sz="2867" baseline="-25000" dirty="0">
                <a:solidFill>
                  <a:schemeClr val="tx1"/>
                </a:solidFill>
                <a:latin typeface="Times New Roman" panose="02020603050405020304" pitchFamily="18" charset="0"/>
                <a:ea typeface="+mn-ea"/>
                <a:cs typeface="Times New Roman" panose="02020603050405020304" pitchFamily="18" charset="0"/>
              </a:rPr>
              <a:t>2</a:t>
            </a:r>
            <a:r>
              <a:rPr lang="zh-CN" altLang="en-US" sz="2867" dirty="0">
                <a:solidFill>
                  <a:schemeClr val="tx1"/>
                </a:solidFill>
                <a:latin typeface="Times New Roman" panose="02020603050405020304" pitchFamily="18" charset="0"/>
                <a:ea typeface="+mn-ea"/>
                <a:cs typeface="Times New Roman" panose="02020603050405020304" pitchFamily="18" charset="0"/>
              </a:rPr>
              <a:t>表示，未旋转的图像坐标用</a:t>
            </a:r>
            <a:r>
              <a:rPr lang="en-US" altLang="zh-CN" sz="2867" i="1" dirty="0">
                <a:solidFill>
                  <a:schemeClr val="tx1"/>
                </a:solidFill>
                <a:latin typeface="Times New Roman" panose="02020603050405020304" pitchFamily="18" charset="0"/>
                <a:ea typeface="+mn-ea"/>
                <a:cs typeface="Times New Roman" panose="02020603050405020304" pitchFamily="18" charset="0"/>
              </a:rPr>
              <a:t>x</a:t>
            </a:r>
            <a:r>
              <a:rPr lang="en-US" altLang="zh-CN" sz="2867" baseline="-25000" dirty="0">
                <a:solidFill>
                  <a:schemeClr val="tx1"/>
                </a:solidFill>
                <a:latin typeface="Times New Roman" panose="02020603050405020304" pitchFamily="18" charset="0"/>
                <a:ea typeface="+mn-ea"/>
                <a:cs typeface="Times New Roman" panose="02020603050405020304" pitchFamily="18" charset="0"/>
              </a:rPr>
              <a:t>1</a:t>
            </a:r>
            <a:r>
              <a:rPr lang="en-US" altLang="zh-CN" sz="2867" dirty="0">
                <a:solidFill>
                  <a:schemeClr val="tx1"/>
                </a:solidFill>
                <a:latin typeface="Times New Roman" panose="02020603050405020304" pitchFamily="18" charset="0"/>
                <a:ea typeface="+mn-ea"/>
                <a:cs typeface="Times New Roman" panose="02020603050405020304" pitchFamily="18" charset="0"/>
              </a:rPr>
              <a:t>,</a:t>
            </a:r>
            <a:r>
              <a:rPr lang="en-US" altLang="zh-CN" sz="2867" i="1" dirty="0">
                <a:solidFill>
                  <a:schemeClr val="tx1"/>
                </a:solidFill>
                <a:latin typeface="Times New Roman" panose="02020603050405020304" pitchFamily="18" charset="0"/>
                <a:ea typeface="+mn-ea"/>
                <a:cs typeface="Times New Roman" panose="02020603050405020304" pitchFamily="18" charset="0"/>
              </a:rPr>
              <a:t>y</a:t>
            </a:r>
            <a:r>
              <a:rPr lang="en-US" altLang="zh-CN" sz="2867" baseline="-25000" dirty="0">
                <a:solidFill>
                  <a:schemeClr val="tx1"/>
                </a:solidFill>
                <a:latin typeface="Times New Roman" panose="02020603050405020304" pitchFamily="18" charset="0"/>
                <a:ea typeface="+mn-ea"/>
                <a:cs typeface="Times New Roman" panose="02020603050405020304" pitchFamily="18" charset="0"/>
              </a:rPr>
              <a:t>1</a:t>
            </a:r>
            <a:r>
              <a:rPr lang="zh-CN" altLang="en-US" sz="2867" dirty="0">
                <a:solidFill>
                  <a:schemeClr val="tx1"/>
                </a:solidFill>
                <a:latin typeface="Times New Roman" panose="02020603050405020304" pitchFamily="18" charset="0"/>
                <a:ea typeface="+mn-ea"/>
                <a:cs typeface="Times New Roman" panose="02020603050405020304" pitchFamily="18" charset="0"/>
              </a:rPr>
              <a:t>表示。</a:t>
            </a:r>
          </a:p>
        </p:txBody>
      </p:sp>
      <p:graphicFrame>
        <p:nvGraphicFramePr>
          <p:cNvPr id="40962" name="内容占位符 151557"/>
          <p:cNvGraphicFramePr>
            <a:graphicFrameLocks noGrp="1"/>
          </p:cNvGraphicFramePr>
          <p:nvPr>
            <p:ph sz="quarter" idx="2"/>
            <p:extLst>
              <p:ext uri="{D42A27DB-BD31-4B8C-83A1-F6EECF244321}">
                <p14:modId xmlns:p14="http://schemas.microsoft.com/office/powerpoint/2010/main" val="2926922142"/>
              </p:ext>
            </p:extLst>
          </p:nvPr>
        </p:nvGraphicFramePr>
        <p:xfrm>
          <a:off x="2298700" y="4458931"/>
          <a:ext cx="3760417" cy="3103919"/>
        </p:xfrm>
        <a:graphic>
          <a:graphicData uri="http://schemas.openxmlformats.org/presentationml/2006/ole">
            <mc:AlternateContent xmlns:mc="http://schemas.openxmlformats.org/markup-compatibility/2006">
              <mc:Choice xmlns:v="urn:schemas-microsoft-com:vml" Requires="v">
                <p:oleObj spid="_x0000_s26740" r:id="rId3" imgW="2123810" imgH="1590897" progId="Paint.Picture">
                  <p:embed/>
                </p:oleObj>
              </mc:Choice>
              <mc:Fallback>
                <p:oleObj r:id="rId3" imgW="2123810" imgH="1590897" progId="Paint.Picture">
                  <p:embed/>
                  <p:pic>
                    <p:nvPicPr>
                      <p:cNvPr id="40962" name="内容占位符 151557"/>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8700" y="4458931"/>
                        <a:ext cx="3760417" cy="3103919"/>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0963" name="内容占位符 151559"/>
          <p:cNvGraphicFramePr>
            <a:graphicFrameLocks noGrp="1"/>
          </p:cNvGraphicFramePr>
          <p:nvPr>
            <p:ph sz="quarter" idx="3"/>
            <p:extLst>
              <p:ext uri="{D42A27DB-BD31-4B8C-83A1-F6EECF244321}">
                <p14:modId xmlns:p14="http://schemas.microsoft.com/office/powerpoint/2010/main" val="1037554092"/>
              </p:ext>
            </p:extLst>
          </p:nvPr>
        </p:nvGraphicFramePr>
        <p:xfrm>
          <a:off x="6390093" y="5304499"/>
          <a:ext cx="1953736" cy="525198"/>
        </p:xfrm>
        <a:graphic>
          <a:graphicData uri="http://schemas.openxmlformats.org/presentationml/2006/ole">
            <mc:AlternateContent xmlns:mc="http://schemas.openxmlformats.org/markup-compatibility/2006">
              <mc:Choice xmlns:v="urn:schemas-microsoft-com:vml" Requires="v">
                <p:oleObj spid="_x0000_s26741" r:id="rId5" imgW="793223" imgH="230516" progId="Equation.DSMT4">
                  <p:embed/>
                </p:oleObj>
              </mc:Choice>
              <mc:Fallback>
                <p:oleObj r:id="rId5" imgW="793223" imgH="230516" progId="Equation.DSMT4">
                  <p:embed/>
                  <p:pic>
                    <p:nvPicPr>
                      <p:cNvPr id="40963" name="内容占位符 151559"/>
                      <p:cNvPicPr>
                        <a:picLocks noGrp="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0093" y="5304499"/>
                        <a:ext cx="1953736" cy="525198"/>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0964" name="对象 151561"/>
          <p:cNvGraphicFramePr>
            <a:graphicFrameLocks/>
          </p:cNvGraphicFramePr>
          <p:nvPr>
            <p:extLst>
              <p:ext uri="{D42A27DB-BD31-4B8C-83A1-F6EECF244321}">
                <p14:modId xmlns:p14="http://schemas.microsoft.com/office/powerpoint/2010/main" val="918437237"/>
              </p:ext>
            </p:extLst>
          </p:nvPr>
        </p:nvGraphicFramePr>
        <p:xfrm>
          <a:off x="6388343" y="5945241"/>
          <a:ext cx="2113046" cy="549707"/>
        </p:xfrm>
        <a:graphic>
          <a:graphicData uri="http://schemas.openxmlformats.org/presentationml/2006/ole">
            <mc:AlternateContent xmlns:mc="http://schemas.openxmlformats.org/markup-compatibility/2006">
              <mc:Choice xmlns:v="urn:schemas-microsoft-com:vml" Requires="v">
                <p:oleObj spid="_x0000_s26742" r:id="rId7" imgW="780094" imgH="230415" progId="Equation.DSMT4">
                  <p:embed/>
                </p:oleObj>
              </mc:Choice>
              <mc:Fallback>
                <p:oleObj r:id="rId7" imgW="780094" imgH="230415" progId="Equation.DSMT4">
                  <p:embed/>
                  <p:pic>
                    <p:nvPicPr>
                      <p:cNvPr id="40964" name="对象 15156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8343" y="5945241"/>
                        <a:ext cx="2113046" cy="549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标题 119809"/>
          <p:cNvSpPr txBox="1">
            <a:spLocks noChangeArrowheads="1"/>
          </p:cNvSpPr>
          <p:nvPr/>
        </p:nvSpPr>
        <p:spPr>
          <a:xfrm>
            <a:off x="267503" y="1970690"/>
            <a:ext cx="9726957" cy="608654"/>
          </a:xfrm>
          <a:prstGeom prst="rect">
            <a:avLst/>
          </a:prstGeom>
        </p:spPr>
        <p:txBody>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a:r>
              <a:rPr lang="zh-CN" altLang="en-US" sz="3000" b="1" smtClean="0">
                <a:latin typeface="Times New Roman" panose="02020603050405020304" pitchFamily="18" charset="0"/>
                <a:ea typeface="+mn-ea"/>
                <a:cs typeface="Times New Roman" panose="02020603050405020304" pitchFamily="18" charset="0"/>
              </a:rPr>
              <a:t>插值实例</a:t>
            </a:r>
            <a:endParaRPr lang="zh-CN" altLang="en-US" sz="3000">
              <a:latin typeface="Times New Roman" panose="02020603050405020304" pitchFamily="18" charset="0"/>
              <a:ea typeface="+mn-ea"/>
              <a:cs typeface="Times New Roman" panose="02020603050405020304" pitchFamily="18" charset="0"/>
            </a:endParaRPr>
          </a:p>
        </p:txBody>
      </p:sp>
      <p:sp>
        <p:nvSpPr>
          <p:cNvPr id="7"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8" name="文本框 7"/>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40818128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51554"/>
                                        </p:tgtEl>
                                        <p:attrNameLst>
                                          <p:attrName>style.visibility</p:attrName>
                                        </p:attrNameLst>
                                      </p:cBhvr>
                                      <p:to>
                                        <p:strVal val="visible"/>
                                      </p:to>
                                    </p:set>
                                    <p:anim calcmode="lin" valueType="num">
                                      <p:cBhvr>
                                        <p:cTn id="7" dur="500" fill="hold"/>
                                        <p:tgtEl>
                                          <p:spTgt spid="151554"/>
                                        </p:tgtEl>
                                        <p:attrNameLst>
                                          <p:attrName>ppt_x</p:attrName>
                                        </p:attrNameLst>
                                      </p:cBhvr>
                                      <p:tavLst>
                                        <p:tav tm="0">
                                          <p:val>
                                            <p:strVal val="#ppt_x"/>
                                          </p:val>
                                        </p:tav>
                                        <p:tav tm="100000">
                                          <p:val>
                                            <p:strVal val="#ppt_x"/>
                                          </p:val>
                                        </p:tav>
                                      </p:tavLst>
                                    </p:anim>
                                    <p:anim calcmode="lin" valueType="num">
                                      <p:cBhvr>
                                        <p:cTn id="8" dur="500" fill="hold"/>
                                        <p:tgtEl>
                                          <p:spTgt spid="15155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4"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04" name="组合 153603"/>
          <p:cNvGrpSpPr>
            <a:grpSpLocks/>
          </p:cNvGrpSpPr>
          <p:nvPr/>
        </p:nvGrpSpPr>
        <p:grpSpPr bwMode="auto">
          <a:xfrm>
            <a:off x="1428724" y="2516999"/>
            <a:ext cx="5451554" cy="1423286"/>
            <a:chOff x="521" y="2296"/>
            <a:chExt cx="3266" cy="849"/>
          </a:xfrm>
        </p:grpSpPr>
        <p:graphicFrame>
          <p:nvGraphicFramePr>
            <p:cNvPr id="41986" name="对象 153604"/>
            <p:cNvGraphicFramePr>
              <a:graphicFrameLocks/>
            </p:cNvGraphicFramePr>
            <p:nvPr/>
          </p:nvGraphicFramePr>
          <p:xfrm>
            <a:off x="521" y="2296"/>
            <a:ext cx="1587" cy="357"/>
          </p:xfrm>
          <a:graphic>
            <a:graphicData uri="http://schemas.openxmlformats.org/presentationml/2006/ole">
              <mc:AlternateContent xmlns:mc="http://schemas.openxmlformats.org/markup-compatibility/2006">
                <mc:Choice xmlns:v="urn:schemas-microsoft-com:vml" Requires="v">
                  <p:oleObj spid="_x0000_s27916" r:id="rId3" imgW="1023422" imgH="230516" progId="Equation.DSMT4">
                    <p:embed/>
                  </p:oleObj>
                </mc:Choice>
                <mc:Fallback>
                  <p:oleObj r:id="rId3" imgW="1023422" imgH="230516" progId="Equation.DSMT4">
                    <p:embed/>
                    <p:pic>
                      <p:nvPicPr>
                        <p:cNvPr id="41986" name="对象 15360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 y="2296"/>
                          <a:ext cx="1587"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987" name="对象 153605"/>
            <p:cNvGraphicFramePr>
              <a:graphicFrameLocks/>
            </p:cNvGraphicFramePr>
            <p:nvPr/>
          </p:nvGraphicFramePr>
          <p:xfrm>
            <a:off x="793" y="2568"/>
            <a:ext cx="2994" cy="305"/>
          </p:xfrm>
          <a:graphic>
            <a:graphicData uri="http://schemas.openxmlformats.org/presentationml/2006/ole">
              <mc:AlternateContent xmlns:mc="http://schemas.openxmlformats.org/markup-compatibility/2006">
                <mc:Choice xmlns:v="urn:schemas-microsoft-com:vml" Requires="v">
                  <p:oleObj spid="_x0000_s27917" r:id="rId5" imgW="1992488" imgH="203341" progId="Equation.DSMT4">
                    <p:embed/>
                  </p:oleObj>
                </mc:Choice>
                <mc:Fallback>
                  <p:oleObj r:id="rId5" imgW="1992488" imgH="203341" progId="Equation.DSMT4">
                    <p:embed/>
                    <p:pic>
                      <p:nvPicPr>
                        <p:cNvPr id="41987" name="对象 15360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 y="2568"/>
                          <a:ext cx="299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988" name="对象 153606"/>
            <p:cNvGraphicFramePr>
              <a:graphicFrameLocks/>
            </p:cNvGraphicFramePr>
            <p:nvPr/>
          </p:nvGraphicFramePr>
          <p:xfrm>
            <a:off x="793" y="2795"/>
            <a:ext cx="2041" cy="350"/>
          </p:xfrm>
          <a:graphic>
            <a:graphicData uri="http://schemas.openxmlformats.org/presentationml/2006/ole">
              <mc:AlternateContent xmlns:mc="http://schemas.openxmlformats.org/markup-compatibility/2006">
                <mc:Choice xmlns:v="urn:schemas-microsoft-com:vml" Requires="v">
                  <p:oleObj spid="_x0000_s27918" r:id="rId7" imgW="1343142" imgH="230516" progId="Equation.DSMT4">
                    <p:embed/>
                  </p:oleObj>
                </mc:Choice>
                <mc:Fallback>
                  <p:oleObj r:id="rId7" imgW="1343142" imgH="230516" progId="Equation.DSMT4">
                    <p:embed/>
                    <p:pic>
                      <p:nvPicPr>
                        <p:cNvPr id="41988" name="对象 15360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3" y="2795"/>
                          <a:ext cx="2041"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53611" name="组合 153610"/>
          <p:cNvGrpSpPr>
            <a:grpSpLocks/>
          </p:cNvGrpSpPr>
          <p:nvPr/>
        </p:nvGrpSpPr>
        <p:grpSpPr bwMode="auto">
          <a:xfrm>
            <a:off x="1439228" y="3950789"/>
            <a:ext cx="5500573" cy="1505567"/>
            <a:chOff x="385" y="1434"/>
            <a:chExt cx="4627" cy="1168"/>
          </a:xfrm>
        </p:grpSpPr>
        <p:graphicFrame>
          <p:nvGraphicFramePr>
            <p:cNvPr id="41990" name="对象 153607"/>
            <p:cNvGraphicFramePr>
              <a:graphicFrameLocks/>
            </p:cNvGraphicFramePr>
            <p:nvPr/>
          </p:nvGraphicFramePr>
          <p:xfrm>
            <a:off x="385" y="1434"/>
            <a:ext cx="1951" cy="444"/>
          </p:xfrm>
          <a:graphic>
            <a:graphicData uri="http://schemas.openxmlformats.org/presentationml/2006/ole">
              <mc:AlternateContent xmlns:mc="http://schemas.openxmlformats.org/markup-compatibility/2006">
                <mc:Choice xmlns:v="urn:schemas-microsoft-com:vml" Requires="v">
                  <p:oleObj spid="_x0000_s27919" r:id="rId9" imgW="1010192" imgH="230415" progId="Equation.DSMT4">
                    <p:embed/>
                  </p:oleObj>
                </mc:Choice>
                <mc:Fallback>
                  <p:oleObj r:id="rId9" imgW="1010192" imgH="230415" progId="Equation.DSMT4">
                    <p:embed/>
                    <p:pic>
                      <p:nvPicPr>
                        <p:cNvPr id="41990" name="对象 15360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 y="1434"/>
                          <a:ext cx="1951"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991" name="对象 153608"/>
            <p:cNvGraphicFramePr>
              <a:graphicFrameLocks/>
            </p:cNvGraphicFramePr>
            <p:nvPr/>
          </p:nvGraphicFramePr>
          <p:xfrm>
            <a:off x="748" y="1797"/>
            <a:ext cx="4264" cy="432"/>
          </p:xfrm>
          <a:graphic>
            <a:graphicData uri="http://schemas.openxmlformats.org/presentationml/2006/ole">
              <mc:AlternateContent xmlns:mc="http://schemas.openxmlformats.org/markup-compatibility/2006">
                <mc:Choice xmlns:v="urn:schemas-microsoft-com:vml" Requires="v">
                  <p:oleObj spid="_x0000_s27920" r:id="rId11" imgW="2005177" imgH="203341" progId="Equation.DSMT4">
                    <p:embed/>
                  </p:oleObj>
                </mc:Choice>
                <mc:Fallback>
                  <p:oleObj r:id="rId11" imgW="2005177" imgH="203341" progId="Equation.DSMT4">
                    <p:embed/>
                    <p:pic>
                      <p:nvPicPr>
                        <p:cNvPr id="41991" name="对象 15360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 y="1797"/>
                          <a:ext cx="426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992" name="对象 153609"/>
            <p:cNvGraphicFramePr>
              <a:graphicFrameLocks/>
            </p:cNvGraphicFramePr>
            <p:nvPr/>
          </p:nvGraphicFramePr>
          <p:xfrm>
            <a:off x="793" y="2205"/>
            <a:ext cx="2314" cy="397"/>
          </p:xfrm>
          <a:graphic>
            <a:graphicData uri="http://schemas.openxmlformats.org/presentationml/2006/ole">
              <mc:AlternateContent xmlns:mc="http://schemas.openxmlformats.org/markup-compatibility/2006">
                <mc:Choice xmlns:v="urn:schemas-microsoft-com:vml" Requires="v">
                  <p:oleObj spid="_x0000_s27921" r:id="rId13" imgW="1343142" imgH="230516" progId="Equation.DSMT4">
                    <p:embed/>
                  </p:oleObj>
                </mc:Choice>
                <mc:Fallback>
                  <p:oleObj r:id="rId13" imgW="1343142" imgH="230516" progId="Equation.DSMT4">
                    <p:embed/>
                    <p:pic>
                      <p:nvPicPr>
                        <p:cNvPr id="41992" name="对象 15360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3" y="2205"/>
                          <a:ext cx="231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153614" name="对象 153613"/>
          <p:cNvGraphicFramePr>
            <a:graphicFrameLocks/>
          </p:cNvGraphicFramePr>
          <p:nvPr>
            <p:extLst>
              <p:ext uri="{D42A27DB-BD31-4B8C-83A1-F6EECF244321}">
                <p14:modId xmlns:p14="http://schemas.microsoft.com/office/powerpoint/2010/main" val="1280291964"/>
              </p:ext>
            </p:extLst>
          </p:nvPr>
        </p:nvGraphicFramePr>
        <p:xfrm>
          <a:off x="1388459" y="5526382"/>
          <a:ext cx="5637124" cy="1836443"/>
        </p:xfrm>
        <a:graphic>
          <a:graphicData uri="http://schemas.openxmlformats.org/presentationml/2006/ole">
            <mc:AlternateContent xmlns:mc="http://schemas.openxmlformats.org/markup-compatibility/2006">
              <mc:Choice xmlns:v="urn:schemas-microsoft-com:vml" Requires="v">
                <p:oleObj spid="_x0000_s27922" r:id="rId15" imgW="2132991" imgH="711208" progId="Equation.DSMT4">
                  <p:embed/>
                </p:oleObj>
              </mc:Choice>
              <mc:Fallback>
                <p:oleObj r:id="rId15" imgW="2132991" imgH="711208" progId="Equation.DSMT4">
                  <p:embed/>
                  <p:pic>
                    <p:nvPicPr>
                      <p:cNvPr id="153614" name="对象 15361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88459" y="5526382"/>
                        <a:ext cx="5637124" cy="1836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标题 119809"/>
          <p:cNvSpPr txBox="1">
            <a:spLocks noChangeArrowheads="1"/>
          </p:cNvSpPr>
          <p:nvPr/>
        </p:nvSpPr>
        <p:spPr>
          <a:xfrm>
            <a:off x="267503" y="1970690"/>
            <a:ext cx="9726957" cy="608654"/>
          </a:xfrm>
          <a:prstGeom prst="rect">
            <a:avLst/>
          </a:prstGeom>
        </p:spPr>
        <p:txBody>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a:r>
              <a:rPr lang="zh-CN" altLang="en-US" sz="3000" b="1" smtClean="0">
                <a:latin typeface="Times New Roman" panose="02020603050405020304" pitchFamily="18" charset="0"/>
                <a:ea typeface="+mn-ea"/>
                <a:cs typeface="Times New Roman" panose="02020603050405020304" pitchFamily="18" charset="0"/>
              </a:rPr>
              <a:t>插值实例</a:t>
            </a:r>
            <a:endParaRPr lang="zh-CN" altLang="en-US" sz="3000">
              <a:latin typeface="Times New Roman" panose="02020603050405020304" pitchFamily="18" charset="0"/>
              <a:ea typeface="+mn-ea"/>
              <a:cs typeface="Times New Roman" panose="02020603050405020304" pitchFamily="18" charset="0"/>
            </a:endParaRPr>
          </a:p>
        </p:txBody>
      </p:sp>
      <p:sp>
        <p:nvSpPr>
          <p:cNvPr id="12"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13" name="文本框 12"/>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2359797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nodeType="clickEffect">
                                  <p:stCondLst>
                                    <p:cond delay="0"/>
                                  </p:stCondLst>
                                  <p:childTnLst>
                                    <p:set>
                                      <p:cBhvr>
                                        <p:cTn id="6" dur="1" fill="hold">
                                          <p:stCondLst>
                                            <p:cond delay="0"/>
                                          </p:stCondLst>
                                        </p:cTn>
                                        <p:tgtEl>
                                          <p:spTgt spid="153604"/>
                                        </p:tgtEl>
                                        <p:attrNameLst>
                                          <p:attrName>style.visibility</p:attrName>
                                        </p:attrNameLst>
                                      </p:cBhvr>
                                      <p:to>
                                        <p:strVal val="visible"/>
                                      </p:to>
                                    </p:set>
                                    <p:anim calcmode="lin" valueType="num">
                                      <p:cBhvr>
                                        <p:cTn id="7" dur="500" fill="hold"/>
                                        <p:tgtEl>
                                          <p:spTgt spid="153604"/>
                                        </p:tgtEl>
                                        <p:attrNameLst>
                                          <p:attrName>ppt_x</p:attrName>
                                        </p:attrNameLst>
                                      </p:cBhvr>
                                      <p:tavLst>
                                        <p:tav tm="0">
                                          <p:val>
                                            <p:strVal val="0-#ppt_w/2"/>
                                          </p:val>
                                        </p:tav>
                                        <p:tav tm="100000">
                                          <p:val>
                                            <p:strVal val="#ppt_x"/>
                                          </p:val>
                                        </p:tav>
                                      </p:tavLst>
                                    </p:anim>
                                    <p:anim calcmode="lin" valueType="num">
                                      <p:cBhvr>
                                        <p:cTn id="8" dur="500" fill="hold"/>
                                        <p:tgtEl>
                                          <p:spTgt spid="15360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3" fill="hold" nodeType="clickEffect">
                                  <p:stCondLst>
                                    <p:cond delay="0"/>
                                  </p:stCondLst>
                                  <p:childTnLst>
                                    <p:set>
                                      <p:cBhvr>
                                        <p:cTn id="12" dur="1" fill="hold">
                                          <p:stCondLst>
                                            <p:cond delay="0"/>
                                          </p:stCondLst>
                                        </p:cTn>
                                        <p:tgtEl>
                                          <p:spTgt spid="153611"/>
                                        </p:tgtEl>
                                        <p:attrNameLst>
                                          <p:attrName>style.visibility</p:attrName>
                                        </p:attrNameLst>
                                      </p:cBhvr>
                                      <p:to>
                                        <p:strVal val="visible"/>
                                      </p:to>
                                    </p:set>
                                    <p:anim calcmode="lin" valueType="num">
                                      <p:cBhvr>
                                        <p:cTn id="13" dur="500" fill="hold"/>
                                        <p:tgtEl>
                                          <p:spTgt spid="153611"/>
                                        </p:tgtEl>
                                        <p:attrNameLst>
                                          <p:attrName>ppt_x</p:attrName>
                                        </p:attrNameLst>
                                      </p:cBhvr>
                                      <p:tavLst>
                                        <p:tav tm="0">
                                          <p:val>
                                            <p:strVal val="1+#ppt_w/2"/>
                                          </p:val>
                                        </p:tav>
                                        <p:tav tm="100000">
                                          <p:val>
                                            <p:strVal val="#ppt_x"/>
                                          </p:val>
                                        </p:tav>
                                      </p:tavLst>
                                    </p:anim>
                                    <p:anim calcmode="lin" valueType="num">
                                      <p:cBhvr>
                                        <p:cTn id="14" dur="500" fill="hold"/>
                                        <p:tgtEl>
                                          <p:spTgt spid="153611"/>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53614"/>
                                        </p:tgtEl>
                                        <p:attrNameLst>
                                          <p:attrName>style.visibility</p:attrName>
                                        </p:attrNameLst>
                                      </p:cBhvr>
                                      <p:to>
                                        <p:strVal val="visible"/>
                                      </p:to>
                                    </p:set>
                                    <p:anim calcmode="lin" valueType="num">
                                      <p:cBhvr>
                                        <p:cTn id="19" dur="500" fill="hold"/>
                                        <p:tgtEl>
                                          <p:spTgt spid="153614"/>
                                        </p:tgtEl>
                                        <p:attrNameLst>
                                          <p:attrName>ppt_x</p:attrName>
                                        </p:attrNameLst>
                                      </p:cBhvr>
                                      <p:tavLst>
                                        <p:tav tm="0">
                                          <p:val>
                                            <p:strVal val="#ppt_x"/>
                                          </p:val>
                                        </p:tav>
                                        <p:tav tm="100000">
                                          <p:val>
                                            <p:strVal val="#ppt_x"/>
                                          </p:val>
                                        </p:tav>
                                      </p:tavLst>
                                    </p:anim>
                                    <p:anim calcmode="lin" valueType="num">
                                      <p:cBhvr>
                                        <p:cTn id="20" dur="500" fill="hold"/>
                                        <p:tgtEl>
                                          <p:spTgt spid="1536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3" name="矩形 155652"/>
          <p:cNvSpPr>
            <a:spLocks noChangeArrowheads="1"/>
          </p:cNvSpPr>
          <p:nvPr/>
        </p:nvSpPr>
        <p:spPr bwMode="auto">
          <a:xfrm>
            <a:off x="267503" y="2575193"/>
            <a:ext cx="69886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800" b="1" dirty="0">
                <a:solidFill>
                  <a:srgbClr val="FF0000"/>
                </a:solidFill>
                <a:latin typeface="Comic Sans MS" panose="030F0702030302020204" pitchFamily="66" charset="0"/>
              </a:rPr>
              <a:t>由新图像找原图像中的对应点用逆矩阵</a:t>
            </a:r>
          </a:p>
        </p:txBody>
      </p:sp>
      <p:graphicFrame>
        <p:nvGraphicFramePr>
          <p:cNvPr id="155654" name="对象 155653"/>
          <p:cNvGraphicFramePr>
            <a:graphicFrameLocks/>
          </p:cNvGraphicFramePr>
          <p:nvPr>
            <p:extLst>
              <p:ext uri="{D42A27DB-BD31-4B8C-83A1-F6EECF244321}">
                <p14:modId xmlns:p14="http://schemas.microsoft.com/office/powerpoint/2010/main" val="3244104430"/>
              </p:ext>
            </p:extLst>
          </p:nvPr>
        </p:nvGraphicFramePr>
        <p:xfrm>
          <a:off x="774700" y="3353365"/>
          <a:ext cx="4800600" cy="1736082"/>
        </p:xfrm>
        <a:graphic>
          <a:graphicData uri="http://schemas.openxmlformats.org/presentationml/2006/ole">
            <mc:AlternateContent xmlns:mc="http://schemas.openxmlformats.org/markup-compatibility/2006">
              <mc:Choice xmlns:v="urn:schemas-microsoft-com:vml" Requires="v">
                <p:oleObj spid="_x0000_s28788" r:id="rId3" imgW="2158380" imgH="711208" progId="Equation.DSMT4">
                  <p:embed/>
                </p:oleObj>
              </mc:Choice>
              <mc:Fallback>
                <p:oleObj r:id="rId3" imgW="2158380" imgH="711208" progId="Equation.DSMT4">
                  <p:embed/>
                  <p:pic>
                    <p:nvPicPr>
                      <p:cNvPr id="155654" name="对象 15565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700" y="3353365"/>
                        <a:ext cx="4800600" cy="1736082"/>
                      </a:xfrm>
                      <a:prstGeom prst="rect">
                        <a:avLst/>
                      </a:prstGeom>
                      <a:noFill/>
                      <a:ln>
                        <a:noFill/>
                      </a:ln>
                      <a:extLst/>
                    </p:spPr>
                  </p:pic>
                </p:oleObj>
              </mc:Fallback>
            </mc:AlternateContent>
          </a:graphicData>
        </a:graphic>
      </p:graphicFrame>
      <p:grpSp>
        <p:nvGrpSpPr>
          <p:cNvPr id="155658" name="组合 155657"/>
          <p:cNvGrpSpPr>
            <a:grpSpLocks/>
          </p:cNvGrpSpPr>
          <p:nvPr/>
        </p:nvGrpSpPr>
        <p:grpSpPr bwMode="auto">
          <a:xfrm>
            <a:off x="927100" y="5229225"/>
            <a:ext cx="3882226" cy="1181695"/>
            <a:chOff x="703" y="2659"/>
            <a:chExt cx="3266" cy="949"/>
          </a:xfrm>
        </p:grpSpPr>
        <p:graphicFrame>
          <p:nvGraphicFramePr>
            <p:cNvPr id="43013" name="对象 155654"/>
            <p:cNvGraphicFramePr>
              <a:graphicFrameLocks/>
            </p:cNvGraphicFramePr>
            <p:nvPr/>
          </p:nvGraphicFramePr>
          <p:xfrm>
            <a:off x="703" y="2659"/>
            <a:ext cx="3266" cy="490"/>
          </p:xfrm>
          <a:graphic>
            <a:graphicData uri="http://schemas.openxmlformats.org/presentationml/2006/ole">
              <mc:AlternateContent xmlns:mc="http://schemas.openxmlformats.org/markup-compatibility/2006">
                <mc:Choice xmlns:v="urn:schemas-microsoft-com:vml" Requires="v">
                  <p:oleObj spid="_x0000_s28789" r:id="rId5" imgW="1524317" imgH="228917" progId="Equation.DSMT4">
                    <p:embed/>
                  </p:oleObj>
                </mc:Choice>
                <mc:Fallback>
                  <p:oleObj r:id="rId5" imgW="1524317" imgH="228917" progId="Equation.DSMT4">
                    <p:embed/>
                    <p:pic>
                      <p:nvPicPr>
                        <p:cNvPr id="43013" name="对象 15565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 y="2659"/>
                          <a:ext cx="3266" cy="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014" name="对象 155656"/>
            <p:cNvGraphicFramePr>
              <a:graphicFrameLocks/>
            </p:cNvGraphicFramePr>
            <p:nvPr>
              <p:extLst>
                <p:ext uri="{D42A27DB-BD31-4B8C-83A1-F6EECF244321}">
                  <p14:modId xmlns:p14="http://schemas.microsoft.com/office/powerpoint/2010/main" val="2942048592"/>
                </p:ext>
              </p:extLst>
            </p:nvPr>
          </p:nvGraphicFramePr>
          <p:xfrm>
            <a:off x="703" y="3158"/>
            <a:ext cx="3220" cy="450"/>
          </p:xfrm>
          <a:graphic>
            <a:graphicData uri="http://schemas.openxmlformats.org/presentationml/2006/ole">
              <mc:AlternateContent xmlns:mc="http://schemas.openxmlformats.org/markup-compatibility/2006">
                <mc:Choice xmlns:v="urn:schemas-microsoft-com:vml" Requires="v">
                  <p:oleObj spid="_x0000_s28790" r:id="rId7" imgW="1613217" imgH="228917" progId="Equation.DSMT4">
                    <p:embed/>
                  </p:oleObj>
                </mc:Choice>
                <mc:Fallback>
                  <p:oleObj r:id="rId7" imgW="1613217" imgH="228917" progId="Equation.DSMT4">
                    <p:embed/>
                    <p:pic>
                      <p:nvPicPr>
                        <p:cNvPr id="43014" name="对象 15565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 y="3158"/>
                          <a:ext cx="3220" cy="450"/>
                        </a:xfrm>
                        <a:prstGeom prst="rect">
                          <a:avLst/>
                        </a:prstGeom>
                        <a:noFill/>
                        <a:ln>
                          <a:noFill/>
                        </a:ln>
                        <a:extLst/>
                      </p:spPr>
                    </p:pic>
                  </p:oleObj>
                </mc:Fallback>
              </mc:AlternateContent>
            </a:graphicData>
          </a:graphic>
        </p:graphicFrame>
      </p:grpSp>
      <p:sp>
        <p:nvSpPr>
          <p:cNvPr id="8" name="标题 119809"/>
          <p:cNvSpPr txBox="1">
            <a:spLocks noChangeArrowheads="1"/>
          </p:cNvSpPr>
          <p:nvPr/>
        </p:nvSpPr>
        <p:spPr>
          <a:xfrm>
            <a:off x="267503" y="1970690"/>
            <a:ext cx="9726957" cy="608654"/>
          </a:xfrm>
          <a:prstGeom prst="rect">
            <a:avLst/>
          </a:prstGeom>
        </p:spPr>
        <p:txBody>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a:r>
              <a:rPr lang="zh-CN" altLang="en-US" sz="3000" b="1" smtClean="0">
                <a:latin typeface="Times New Roman" panose="02020603050405020304" pitchFamily="18" charset="0"/>
                <a:ea typeface="+mn-ea"/>
                <a:cs typeface="Times New Roman" panose="02020603050405020304" pitchFamily="18" charset="0"/>
              </a:rPr>
              <a:t>插值实例</a:t>
            </a:r>
            <a:endParaRPr lang="zh-CN" altLang="en-US" sz="3000">
              <a:latin typeface="Times New Roman" panose="02020603050405020304" pitchFamily="18" charset="0"/>
              <a:ea typeface="+mn-ea"/>
              <a:cs typeface="Times New Roman" panose="02020603050405020304" pitchFamily="18" charset="0"/>
            </a:endParaRPr>
          </a:p>
        </p:txBody>
      </p:sp>
      <p:sp>
        <p:nvSpPr>
          <p:cNvPr id="9"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10" name="文本框 9"/>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5810861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55653"/>
                                        </p:tgtEl>
                                        <p:attrNameLst>
                                          <p:attrName>style.visibility</p:attrName>
                                        </p:attrNameLst>
                                      </p:cBhvr>
                                      <p:to>
                                        <p:strVal val="visible"/>
                                      </p:to>
                                    </p:set>
                                    <p:anim calcmode="lin" valueType="num">
                                      <p:cBhvr>
                                        <p:cTn id="7" dur="500" fill="hold"/>
                                        <p:tgtEl>
                                          <p:spTgt spid="155653"/>
                                        </p:tgtEl>
                                        <p:attrNameLst>
                                          <p:attrName>ppt_x</p:attrName>
                                        </p:attrNameLst>
                                      </p:cBhvr>
                                      <p:tavLst>
                                        <p:tav tm="0">
                                          <p:val>
                                            <p:strVal val="#ppt_x"/>
                                          </p:val>
                                        </p:tav>
                                        <p:tav tm="100000">
                                          <p:val>
                                            <p:strVal val="#ppt_x"/>
                                          </p:val>
                                        </p:tav>
                                      </p:tavLst>
                                    </p:anim>
                                    <p:anim calcmode="lin" valueType="num">
                                      <p:cBhvr>
                                        <p:cTn id="8" dur="500" fill="hold"/>
                                        <p:tgtEl>
                                          <p:spTgt spid="15565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9" fill="hold" nodeType="clickEffect">
                                  <p:stCondLst>
                                    <p:cond delay="0"/>
                                  </p:stCondLst>
                                  <p:childTnLst>
                                    <p:set>
                                      <p:cBhvr>
                                        <p:cTn id="12" dur="1" fill="hold">
                                          <p:stCondLst>
                                            <p:cond delay="0"/>
                                          </p:stCondLst>
                                        </p:cTn>
                                        <p:tgtEl>
                                          <p:spTgt spid="155654"/>
                                        </p:tgtEl>
                                        <p:attrNameLst>
                                          <p:attrName>style.visibility</p:attrName>
                                        </p:attrNameLst>
                                      </p:cBhvr>
                                      <p:to>
                                        <p:strVal val="visible"/>
                                      </p:to>
                                    </p:set>
                                    <p:anim calcmode="lin" valueType="num">
                                      <p:cBhvr>
                                        <p:cTn id="13" dur="500" fill="hold"/>
                                        <p:tgtEl>
                                          <p:spTgt spid="155654"/>
                                        </p:tgtEl>
                                        <p:attrNameLst>
                                          <p:attrName>ppt_x</p:attrName>
                                        </p:attrNameLst>
                                      </p:cBhvr>
                                      <p:tavLst>
                                        <p:tav tm="0">
                                          <p:val>
                                            <p:strVal val="0-#ppt_w/2"/>
                                          </p:val>
                                        </p:tav>
                                        <p:tav tm="100000">
                                          <p:val>
                                            <p:strVal val="#ppt_x"/>
                                          </p:val>
                                        </p:tav>
                                      </p:tavLst>
                                    </p:anim>
                                    <p:anim calcmode="lin" valueType="num">
                                      <p:cBhvr>
                                        <p:cTn id="14" dur="500" fill="hold"/>
                                        <p:tgtEl>
                                          <p:spTgt spid="155654"/>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3" fill="hold" nodeType="clickEffect">
                                  <p:stCondLst>
                                    <p:cond delay="0"/>
                                  </p:stCondLst>
                                  <p:childTnLst>
                                    <p:set>
                                      <p:cBhvr>
                                        <p:cTn id="18" dur="1" fill="hold">
                                          <p:stCondLst>
                                            <p:cond delay="0"/>
                                          </p:stCondLst>
                                        </p:cTn>
                                        <p:tgtEl>
                                          <p:spTgt spid="155658"/>
                                        </p:tgtEl>
                                        <p:attrNameLst>
                                          <p:attrName>style.visibility</p:attrName>
                                        </p:attrNameLst>
                                      </p:cBhvr>
                                      <p:to>
                                        <p:strVal val="visible"/>
                                      </p:to>
                                    </p:set>
                                    <p:anim calcmode="lin" valueType="num">
                                      <p:cBhvr>
                                        <p:cTn id="19" dur="500" fill="hold"/>
                                        <p:tgtEl>
                                          <p:spTgt spid="155658"/>
                                        </p:tgtEl>
                                        <p:attrNameLst>
                                          <p:attrName>ppt_x</p:attrName>
                                        </p:attrNameLst>
                                      </p:cBhvr>
                                      <p:tavLst>
                                        <p:tav tm="0">
                                          <p:val>
                                            <p:strVal val="1+#ppt_w/2"/>
                                          </p:val>
                                        </p:tav>
                                        <p:tav tm="100000">
                                          <p:val>
                                            <p:strVal val="#ppt_x"/>
                                          </p:val>
                                        </p:tav>
                                      </p:tavLst>
                                    </p:anim>
                                    <p:anim calcmode="lin" valueType="num">
                                      <p:cBhvr>
                                        <p:cTn id="20" dur="500" fill="hold"/>
                                        <p:tgtEl>
                                          <p:spTgt spid="1556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3"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59745"/>
          <p:cNvSpPr>
            <a:spLocks noGrp="1" noChangeArrowheads="1"/>
          </p:cNvSpPr>
          <p:nvPr>
            <p:ph type="title"/>
          </p:nvPr>
        </p:nvSpPr>
        <p:spPr>
          <a:xfrm>
            <a:off x="393700" y="2354230"/>
            <a:ext cx="9819834" cy="793049"/>
          </a:xfrm>
        </p:spPr>
        <p:txBody>
          <a:bodyPr anchor="ctr"/>
          <a:lstStyle/>
          <a:p>
            <a:pPr algn="l"/>
            <a:r>
              <a:rPr lang="zh-CN" altLang="en-US" sz="2800" dirty="0">
                <a:solidFill>
                  <a:schemeClr val="tx1"/>
                </a:solidFill>
                <a:latin typeface="Times New Roman" panose="02020603050405020304" pitchFamily="18" charset="0"/>
                <a:ea typeface="+mn-ea"/>
                <a:cs typeface="Times New Roman" panose="02020603050405020304" pitchFamily="18" charset="0"/>
              </a:rPr>
              <a:t>新图像</a:t>
            </a:r>
            <a:r>
              <a:rPr lang="zh-CN" altLang="en-US" sz="2800">
                <a:solidFill>
                  <a:schemeClr val="tx1"/>
                </a:solidFill>
                <a:latin typeface="Times New Roman" panose="02020603050405020304" pitchFamily="18" charset="0"/>
                <a:ea typeface="+mn-ea"/>
                <a:cs typeface="Times New Roman" panose="02020603050405020304" pitchFamily="18" charset="0"/>
              </a:rPr>
              <a:t>用 </a:t>
            </a:r>
            <a:r>
              <a:rPr lang="en-US" altLang="zh-CN" sz="2800" i="1" smtClean="0">
                <a:solidFill>
                  <a:schemeClr val="tx1"/>
                </a:solidFill>
                <a:latin typeface="Times New Roman" panose="02020603050405020304" pitchFamily="18" charset="0"/>
                <a:ea typeface="+mn-ea"/>
                <a:cs typeface="Times New Roman" panose="02020603050405020304" pitchFamily="18" charset="0"/>
              </a:rPr>
              <a:t>p</a:t>
            </a:r>
            <a:r>
              <a:rPr lang="en-US" altLang="zh-CN" sz="2800" smtClean="0">
                <a:solidFill>
                  <a:schemeClr val="tx1"/>
                </a:solidFill>
                <a:latin typeface="Times New Roman" panose="02020603050405020304" pitchFamily="18" charset="0"/>
                <a:ea typeface="+mn-ea"/>
                <a:cs typeface="Times New Roman" panose="02020603050405020304" pitchFamily="18" charset="0"/>
              </a:rPr>
              <a:t>(s,t)</a:t>
            </a:r>
            <a:r>
              <a:rPr lang="zh-CN" altLang="en-US" sz="2800" smtClean="0">
                <a:solidFill>
                  <a:schemeClr val="tx1"/>
                </a:solidFill>
                <a:latin typeface="Times New Roman" panose="02020603050405020304" pitchFamily="18" charset="0"/>
                <a:ea typeface="+mn-ea"/>
                <a:cs typeface="Times New Roman" panose="02020603050405020304" pitchFamily="18" charset="0"/>
              </a:rPr>
              <a:t>表示</a:t>
            </a:r>
            <a:r>
              <a:rPr lang="zh-CN" altLang="en-US" sz="2800" dirty="0">
                <a:solidFill>
                  <a:schemeClr val="tx1"/>
                </a:solidFill>
                <a:latin typeface="Times New Roman" panose="02020603050405020304" pitchFamily="18" charset="0"/>
                <a:ea typeface="+mn-ea"/>
                <a:cs typeface="Times New Roman" panose="02020603050405020304" pitchFamily="18" charset="0"/>
              </a:rPr>
              <a:t>，原图像用 </a:t>
            </a:r>
            <a:r>
              <a:rPr lang="en-US" altLang="zh-CN" sz="2800" i="1" dirty="0">
                <a:solidFill>
                  <a:schemeClr val="tx1"/>
                </a:solidFill>
                <a:latin typeface="Times New Roman" panose="02020603050405020304" pitchFamily="18" charset="0"/>
                <a:ea typeface="+mn-ea"/>
                <a:cs typeface="Times New Roman" panose="02020603050405020304" pitchFamily="18" charset="0"/>
              </a:rPr>
              <a:t>g </a:t>
            </a:r>
            <a:r>
              <a:rPr lang="en-US" altLang="zh-CN" sz="2800" dirty="0">
                <a:solidFill>
                  <a:schemeClr val="tx1"/>
                </a:solidFill>
                <a:latin typeface="Times New Roman" panose="02020603050405020304" pitchFamily="18" charset="0"/>
                <a:ea typeface="+mn-ea"/>
                <a:cs typeface="Times New Roman" panose="02020603050405020304" pitchFamily="18" charset="0"/>
              </a:rPr>
              <a:t>(</a:t>
            </a:r>
            <a:r>
              <a:rPr lang="en-US" altLang="zh-CN" sz="2800" dirty="0" err="1">
                <a:solidFill>
                  <a:schemeClr val="tx1"/>
                </a:solidFill>
                <a:latin typeface="Times New Roman" panose="02020603050405020304" pitchFamily="18" charset="0"/>
                <a:ea typeface="+mn-ea"/>
                <a:cs typeface="Times New Roman" panose="02020603050405020304" pitchFamily="18" charset="0"/>
              </a:rPr>
              <a:t>u,v</a:t>
            </a:r>
            <a:r>
              <a:rPr lang="en-US" altLang="zh-CN" sz="2800" dirty="0">
                <a:solidFill>
                  <a:schemeClr val="tx1"/>
                </a:solidFill>
                <a:latin typeface="Times New Roman" panose="02020603050405020304" pitchFamily="18" charset="0"/>
                <a:ea typeface="+mn-ea"/>
                <a:cs typeface="Times New Roman" panose="02020603050405020304" pitchFamily="18" charset="0"/>
              </a:rPr>
              <a:t>),</a:t>
            </a:r>
            <a:r>
              <a:rPr lang="zh-CN" altLang="en-US" sz="2800" dirty="0">
                <a:solidFill>
                  <a:schemeClr val="tx1"/>
                </a:solidFill>
                <a:latin typeface="Times New Roman" panose="02020603050405020304" pitchFamily="18" charset="0"/>
                <a:ea typeface="+mn-ea"/>
                <a:cs typeface="Times New Roman" panose="02020603050405020304" pitchFamily="18" charset="0"/>
              </a:rPr>
              <a:t>表示有：</a:t>
            </a:r>
          </a:p>
        </p:txBody>
      </p:sp>
      <p:sp>
        <p:nvSpPr>
          <p:cNvPr id="159747" name="内容占位符 159746"/>
          <p:cNvSpPr>
            <a:spLocks noGrp="1" noChangeArrowheads="1"/>
          </p:cNvSpPr>
          <p:nvPr>
            <p:ph idx="1"/>
          </p:nvPr>
        </p:nvSpPr>
        <p:spPr>
          <a:xfrm>
            <a:off x="546100" y="2957972"/>
            <a:ext cx="9667434" cy="2728453"/>
          </a:xfrm>
        </p:spPr>
        <p:txBody>
          <a:bodyPr/>
          <a:lstStyle/>
          <a:p>
            <a:r>
              <a:rPr lang="en-US" altLang="zh-CN" sz="2800" dirty="0" smtClean="0">
                <a:latin typeface="Times New Roman" panose="02020603050405020304" pitchFamily="18" charset="0"/>
                <a:ea typeface="黑体" panose="02010609060101010101" pitchFamily="49" charset="-122"/>
              </a:rPr>
              <a:t>s(-</a:t>
            </a:r>
            <a:r>
              <a:rPr lang="en-US" altLang="zh-CN" sz="2800" dirty="0">
                <a:latin typeface="Times New Roman" panose="02020603050405020304" pitchFamily="18" charset="0"/>
                <a:ea typeface="黑体" panose="02010609060101010101" pitchFamily="49" charset="-122"/>
              </a:rPr>
              <a:t>2)=u(-2.732)       t(-2)=v(-2.732) </a:t>
            </a:r>
            <a:r>
              <a:rPr lang="en-US" altLang="zh-CN" sz="2800" dirty="0" smtClean="0">
                <a:latin typeface="Times New Roman" panose="02020603050405020304" pitchFamily="18" charset="0"/>
                <a:ea typeface="黑体" panose="02010609060101010101" pitchFamily="49" charset="-122"/>
              </a:rPr>
              <a:t> </a:t>
            </a:r>
          </a:p>
          <a:p>
            <a:r>
              <a:rPr lang="en-US" altLang="zh-CN" sz="2800" dirty="0" smtClean="0">
                <a:latin typeface="Times New Roman" panose="02020603050405020304" pitchFamily="18" charset="0"/>
                <a:ea typeface="黑体" panose="02010609060101010101" pitchFamily="49" charset="-122"/>
              </a:rPr>
              <a:t>s</a:t>
            </a:r>
            <a:r>
              <a:rPr lang="en-US" altLang="zh-CN" sz="2800" dirty="0">
                <a:latin typeface="Times New Roman" panose="02020603050405020304" pitchFamily="18" charset="0"/>
                <a:ea typeface="黑体" panose="02010609060101010101" pitchFamily="49" charset="-122"/>
              </a:rPr>
              <a:t>(-1)=u(-1.366)        t(-1)=v(-1.366) </a:t>
            </a:r>
          </a:p>
          <a:p>
            <a:r>
              <a:rPr lang="en-US" altLang="zh-CN" sz="2800" dirty="0">
                <a:latin typeface="Times New Roman" panose="02020603050405020304" pitchFamily="18" charset="0"/>
                <a:ea typeface="黑体" panose="02010609060101010101" pitchFamily="49" charset="-122"/>
              </a:rPr>
              <a:t>s</a:t>
            </a:r>
            <a:r>
              <a:rPr lang="en-US" altLang="zh-CN" sz="2800" dirty="0" smtClean="0">
                <a:latin typeface="Times New Roman" panose="02020603050405020304" pitchFamily="18" charset="0"/>
                <a:ea typeface="黑体" panose="02010609060101010101" pitchFamily="49" charset="-122"/>
              </a:rPr>
              <a:t>(0</a:t>
            </a:r>
            <a:r>
              <a:rPr lang="en-US" altLang="zh-CN" sz="2800" dirty="0">
                <a:latin typeface="Times New Roman" panose="02020603050405020304" pitchFamily="18" charset="0"/>
                <a:ea typeface="黑体" panose="02010609060101010101" pitchFamily="49" charset="-122"/>
              </a:rPr>
              <a:t>)=u(0)                 t(0)=v(0) </a:t>
            </a:r>
          </a:p>
          <a:p>
            <a:r>
              <a:rPr lang="en-US" altLang="zh-CN" sz="2800" dirty="0">
                <a:latin typeface="Times New Roman" panose="02020603050405020304" pitchFamily="18" charset="0"/>
                <a:ea typeface="黑体" panose="02010609060101010101" pitchFamily="49" charset="-122"/>
              </a:rPr>
              <a:t> s(1)=u(1.366)          t(1)=v(1.366) </a:t>
            </a:r>
          </a:p>
          <a:p>
            <a:r>
              <a:rPr lang="en-US" altLang="zh-CN" sz="2800" dirty="0">
                <a:latin typeface="Times New Roman" panose="02020603050405020304" pitchFamily="18" charset="0"/>
                <a:ea typeface="黑体" panose="02010609060101010101" pitchFamily="49" charset="-122"/>
              </a:rPr>
              <a:t>s(2)=u(2.732)           t(2)=v(2.732)</a:t>
            </a:r>
          </a:p>
          <a:p>
            <a:pPr marL="635" indent="0">
              <a:buNone/>
            </a:pPr>
            <a:endParaRPr lang="en-US" altLang="zh-CN" sz="2800" dirty="0">
              <a:latin typeface="Times New Roman" panose="02020603050405020304" pitchFamily="18" charset="0"/>
              <a:ea typeface="黑体" panose="02010609060101010101" pitchFamily="49" charset="-122"/>
            </a:endParaRPr>
          </a:p>
        </p:txBody>
      </p:sp>
      <p:sp>
        <p:nvSpPr>
          <p:cNvPr id="44035" name="文本框 159747"/>
          <p:cNvSpPr txBox="1">
            <a:spLocks noChangeArrowheads="1"/>
          </p:cNvSpPr>
          <p:nvPr/>
        </p:nvSpPr>
        <p:spPr bwMode="auto">
          <a:xfrm>
            <a:off x="420511" y="5610225"/>
            <a:ext cx="9955389" cy="18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67" dirty="0">
                <a:ea typeface="黑体" panose="02010609060101010101" pitchFamily="49" charset="-122"/>
              </a:rPr>
              <a:t>p(-2,-2)=g(-2,-2)      p(-2,-1)=g(-2,-1)      p(-2,0) </a:t>
            </a:r>
            <a:r>
              <a:rPr lang="zh-CN" altLang="en-US" sz="2867" dirty="0">
                <a:ea typeface="黑体" panose="02010609060101010101" pitchFamily="49" charset="-122"/>
              </a:rPr>
              <a:t>＝</a:t>
            </a:r>
            <a:r>
              <a:rPr lang="en-US" altLang="zh-CN" sz="2867" dirty="0">
                <a:ea typeface="黑体" panose="02010609060101010101" pitchFamily="49" charset="-122"/>
              </a:rPr>
              <a:t>g(-2,1)                p(-2,1)=g(-2,1)         p(-2,2)=g(-2,2)        p(-1,-2)=g(-1,-2)               p(-1,-1)=g(-1,-1)      p(-1,0) </a:t>
            </a:r>
            <a:r>
              <a:rPr lang="zh-CN" altLang="en-US" sz="2867" dirty="0">
                <a:ea typeface="黑体" panose="02010609060101010101" pitchFamily="49" charset="-122"/>
              </a:rPr>
              <a:t>＝</a:t>
            </a:r>
            <a:r>
              <a:rPr lang="en-US" altLang="zh-CN" sz="2867" dirty="0">
                <a:ea typeface="黑体" panose="02010609060101010101" pitchFamily="49" charset="-122"/>
              </a:rPr>
              <a:t>g(-1,0)      p(-1,1)=g(-1,1)                      p(-1,2)=g(-1,2)</a:t>
            </a:r>
          </a:p>
        </p:txBody>
      </p:sp>
      <p:sp>
        <p:nvSpPr>
          <p:cNvPr id="8" name="标题 119809"/>
          <p:cNvSpPr txBox="1">
            <a:spLocks noChangeArrowheads="1"/>
          </p:cNvSpPr>
          <p:nvPr/>
        </p:nvSpPr>
        <p:spPr>
          <a:xfrm>
            <a:off x="267503" y="1970690"/>
            <a:ext cx="9726957" cy="608654"/>
          </a:xfrm>
          <a:prstGeom prst="rect">
            <a:avLst/>
          </a:prstGeom>
        </p:spPr>
        <p:txBody>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a:r>
              <a:rPr lang="zh-CN" altLang="en-US" sz="3000" b="1" smtClean="0">
                <a:latin typeface="Times New Roman" panose="02020603050405020304" pitchFamily="18" charset="0"/>
                <a:ea typeface="+mn-ea"/>
                <a:cs typeface="Times New Roman" panose="02020603050405020304" pitchFamily="18" charset="0"/>
              </a:rPr>
              <a:t>插值实例</a:t>
            </a:r>
            <a:endParaRPr lang="zh-CN" altLang="en-US" sz="3000">
              <a:latin typeface="Times New Roman" panose="02020603050405020304" pitchFamily="18" charset="0"/>
              <a:ea typeface="+mn-ea"/>
              <a:cs typeface="Times New Roman" panose="02020603050405020304" pitchFamily="18" charset="0"/>
            </a:endParaRPr>
          </a:p>
        </p:txBody>
      </p:sp>
      <p:sp>
        <p:nvSpPr>
          <p:cNvPr id="9"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10" name="文本框 9"/>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3550029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animEffect transition="in" filter="checkerboard(across)">
                                      <p:cBhvr>
                                        <p:cTn id="7" dur="500"/>
                                        <p:tgtEl>
                                          <p:spTgt spid="159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59747">
                                            <p:txEl>
                                              <p:pRg st="1" end="1"/>
                                            </p:txEl>
                                          </p:spTgt>
                                        </p:tgtEl>
                                        <p:attrNameLst>
                                          <p:attrName>style.visibility</p:attrName>
                                        </p:attrNameLst>
                                      </p:cBhvr>
                                      <p:to>
                                        <p:strVal val="visible"/>
                                      </p:to>
                                    </p:set>
                                    <p:animEffect transition="in" filter="checkerboard(across)">
                                      <p:cBhvr>
                                        <p:cTn id="12" dur="500"/>
                                        <p:tgtEl>
                                          <p:spTgt spid="159747">
                                            <p:txEl>
                                              <p:pRg st="1" end="1"/>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159747">
                                            <p:txEl>
                                              <p:pRg st="2" end="2"/>
                                            </p:txEl>
                                          </p:spTgt>
                                        </p:tgtEl>
                                        <p:attrNameLst>
                                          <p:attrName>style.visibility</p:attrName>
                                        </p:attrNameLst>
                                      </p:cBhvr>
                                      <p:to>
                                        <p:strVal val="visible"/>
                                      </p:to>
                                    </p:set>
                                    <p:animEffect transition="in" filter="checkerboard(across)">
                                      <p:cBhvr>
                                        <p:cTn id="15" dur="500"/>
                                        <p:tgtEl>
                                          <p:spTgt spid="159747">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159747">
                                            <p:txEl>
                                              <p:pRg st="3" end="3"/>
                                            </p:txEl>
                                          </p:spTgt>
                                        </p:tgtEl>
                                        <p:attrNameLst>
                                          <p:attrName>style.visibility</p:attrName>
                                        </p:attrNameLst>
                                      </p:cBhvr>
                                      <p:to>
                                        <p:strVal val="visible"/>
                                      </p:to>
                                    </p:set>
                                    <p:animEffect transition="in" filter="checkerboard(across)">
                                      <p:cBhvr>
                                        <p:cTn id="18" dur="500"/>
                                        <p:tgtEl>
                                          <p:spTgt spid="159747">
                                            <p:txEl>
                                              <p:pRg st="3" end="3"/>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159747">
                                            <p:txEl>
                                              <p:pRg st="4" end="4"/>
                                            </p:txEl>
                                          </p:spTgt>
                                        </p:tgtEl>
                                        <p:attrNameLst>
                                          <p:attrName>style.visibility</p:attrName>
                                        </p:attrNameLst>
                                      </p:cBhvr>
                                      <p:to>
                                        <p:strVal val="visible"/>
                                      </p:to>
                                    </p:set>
                                    <p:animEffect transition="in" filter="checkerboard(across)">
                                      <p:cBhvr>
                                        <p:cTn id="21" dur="500"/>
                                        <p:tgtEl>
                                          <p:spTgt spid="1597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
          <p:cNvSpPr txBox="1"/>
          <p:nvPr/>
        </p:nvSpPr>
        <p:spPr>
          <a:xfrm>
            <a:off x="622300" y="1149985"/>
            <a:ext cx="9617710" cy="5898538"/>
          </a:xfrm>
          <a:prstGeom prst="rect">
            <a:avLst/>
          </a:prstGeom>
        </p:spPr>
        <p:txBody>
          <a:bodyPr vert="horz" wrap="square" lIns="0" tIns="0" rIns="0" bIns="0" rtlCol="0">
            <a:spAutoFit/>
          </a:bodyPr>
          <a:lstStyle/>
          <a:p>
            <a:pPr marL="12700" defTabSz="0">
              <a:lnSpc>
                <a:spcPct val="100000"/>
              </a:lnSpc>
              <a:tabLst>
                <a:tab pos="327025" algn="l"/>
              </a:tabLst>
            </a:pPr>
            <a:r>
              <a:rPr sz="1700" spc="575" dirty="0">
                <a:solidFill>
                  <a:srgbClr val="EE2B0A"/>
                </a:solidFill>
                <a:latin typeface="Times New Roman" panose="02020603050405020304" charset="0"/>
                <a:cs typeface="Segoe UI Symbol" panose="020B0502040204020203"/>
              </a:rPr>
              <a:t>•	</a:t>
            </a:r>
            <a:r>
              <a:rPr sz="3200" b="1" spc="-15" dirty="0">
                <a:latin typeface="Times New Roman" panose="02020603050405020304" charset="0"/>
                <a:cs typeface="新宋体" panose="02010609030101010101" charset="-122"/>
              </a:rPr>
              <a:t>参考</a:t>
            </a:r>
            <a:r>
              <a:rPr lang="zh-CN" sz="3200" b="1" spc="-15" dirty="0">
                <a:latin typeface="Times New Roman" panose="02020603050405020304" charset="0"/>
                <a:cs typeface="新宋体" panose="02010609030101010101" charset="-122"/>
              </a:rPr>
              <a:t>学习网站</a:t>
            </a:r>
          </a:p>
          <a:p>
            <a:pPr marL="469900" marR="5080" defTabSz="0">
              <a:lnSpc>
                <a:spcPct val="105000"/>
              </a:lnSpc>
              <a:spcBef>
                <a:spcPts val="1115"/>
              </a:spcBef>
              <a:tabLst>
                <a:tab pos="791845" algn="l"/>
              </a:tabLst>
            </a:pPr>
            <a:r>
              <a:rPr sz="2800" spc="55" dirty="0">
                <a:solidFill>
                  <a:schemeClr val="tx1"/>
                </a:solidFill>
                <a:latin typeface="Times New Roman" panose="02020603050405020304" charset="0"/>
                <a:cs typeface="Segoe UI Symbol" panose="020B0502040204020203"/>
              </a:rPr>
              <a:t>✓	</a:t>
            </a:r>
            <a:r>
              <a:rPr lang="zh-CN" sz="2800" spc="55" dirty="0">
                <a:solidFill>
                  <a:schemeClr val="tx1"/>
                </a:solidFill>
                <a:latin typeface="Times New Roman" panose="02020603050405020304" charset="0"/>
                <a:cs typeface="Segoe UI Symbol" panose="020B0502040204020203"/>
              </a:rPr>
              <a:t>在线学习视频</a:t>
            </a:r>
            <a:r>
              <a:rPr lang="zh-CN" sz="2800" spc="55" dirty="0" smtClean="0">
                <a:solidFill>
                  <a:schemeClr val="tx1"/>
                </a:solidFill>
                <a:latin typeface="Times New Roman" panose="02020603050405020304" charset="0"/>
                <a:cs typeface="Segoe UI Symbol" panose="020B0502040204020203"/>
              </a:rPr>
              <a:t>：</a:t>
            </a:r>
            <a:r>
              <a:rPr lang="zh-CN" altLang="en-US" dirty="0"/>
              <a:t>电子科技大学</a:t>
            </a:r>
            <a:r>
              <a:rPr lang="en-US" altLang="zh-CN" dirty="0"/>
              <a:t>-</a:t>
            </a:r>
            <a:r>
              <a:rPr lang="zh-CN" altLang="en-US" dirty="0"/>
              <a:t>李庆嵘</a:t>
            </a:r>
          </a:p>
          <a:p>
            <a:pPr marL="469900" marR="5080" defTabSz="0">
              <a:lnSpc>
                <a:spcPct val="105000"/>
              </a:lnSpc>
              <a:spcBef>
                <a:spcPts val="1115"/>
              </a:spcBef>
              <a:tabLst>
                <a:tab pos="791845" algn="l"/>
              </a:tabLst>
            </a:pPr>
            <a:r>
              <a:rPr lang="zh-CN" sz="2400" spc="55" dirty="0" smtClean="0">
                <a:solidFill>
                  <a:schemeClr val="tx1"/>
                </a:solidFill>
                <a:latin typeface="Times New Roman" panose="02020603050405020304" charset="0"/>
                <a:cs typeface="Segoe UI Symbol" panose="020B0502040204020203"/>
              </a:rPr>
              <a:t>h</a:t>
            </a:r>
            <a:r>
              <a:rPr lang="zh-CN" sz="2400" spc="55" dirty="0">
                <a:solidFill>
                  <a:schemeClr val="tx1"/>
                </a:solidFill>
                <a:latin typeface="Times New Roman" panose="02020603050405020304" charset="0"/>
                <a:cs typeface="Segoe UI Symbol" panose="020B0502040204020203"/>
              </a:rPr>
              <a:t>ttps://www.bilibili.com/video/BV1qC4y1H7tK?from=search&amp;seid=4432653270854575529</a:t>
            </a:r>
          </a:p>
          <a:p>
            <a:pPr marL="469900" marR="5080" defTabSz="0">
              <a:lnSpc>
                <a:spcPct val="105000"/>
              </a:lnSpc>
              <a:spcBef>
                <a:spcPts val="1115"/>
              </a:spcBef>
              <a:tabLst>
                <a:tab pos="791845" algn="l"/>
              </a:tabLst>
            </a:pPr>
            <a:r>
              <a:rPr sz="2800" spc="55" dirty="0">
                <a:latin typeface="Times New Roman" panose="02020603050405020304" charset="0"/>
                <a:cs typeface="Segoe UI Symbol" panose="020B0502040204020203"/>
                <a:sym typeface="+mn-ea"/>
              </a:rPr>
              <a:t>✓	</a:t>
            </a:r>
            <a:r>
              <a:rPr lang="en-US" altLang="zh-CN" sz="2800" spc="55" dirty="0">
                <a:latin typeface="Times New Roman" panose="02020603050405020304" charset="0"/>
                <a:cs typeface="Segoe UI Symbol" panose="020B0502040204020203"/>
                <a:sym typeface="+mn-ea"/>
              </a:rPr>
              <a:t>OPENCV</a:t>
            </a:r>
            <a:r>
              <a:rPr lang="zh-CN" sz="2800" spc="55" dirty="0">
                <a:latin typeface="Times New Roman" panose="02020603050405020304" charset="0"/>
                <a:cs typeface="Segoe UI Symbol" panose="020B0502040204020203"/>
                <a:sym typeface="+mn-ea"/>
              </a:rPr>
              <a:t>资源：</a:t>
            </a:r>
          </a:p>
          <a:p>
            <a:pPr marL="469900" marR="5080" defTabSz="0">
              <a:lnSpc>
                <a:spcPct val="105000"/>
              </a:lnSpc>
              <a:spcBef>
                <a:spcPts val="1115"/>
              </a:spcBef>
              <a:tabLst>
                <a:tab pos="791845" algn="l"/>
              </a:tabLst>
            </a:pPr>
            <a:r>
              <a:rPr lang="zh-CN" sz="2400" spc="55" dirty="0">
                <a:solidFill>
                  <a:schemeClr val="tx1"/>
                </a:solidFill>
                <a:latin typeface="Times New Roman" panose="02020603050405020304" charset="0"/>
                <a:cs typeface="Segoe UI Symbol" panose="020B0502040204020203"/>
              </a:rPr>
              <a:t>https://opencv.org/releases/</a:t>
            </a:r>
          </a:p>
          <a:p>
            <a:pPr marL="469900" marR="5080" defTabSz="0">
              <a:lnSpc>
                <a:spcPct val="105000"/>
              </a:lnSpc>
              <a:spcBef>
                <a:spcPts val="1115"/>
              </a:spcBef>
              <a:tabLst>
                <a:tab pos="791845" algn="l"/>
              </a:tabLst>
            </a:pPr>
            <a:r>
              <a:rPr sz="2800" spc="55" dirty="0">
                <a:latin typeface="Times New Roman" panose="02020603050405020304" charset="0"/>
                <a:cs typeface="Segoe UI Symbol" panose="020B0502040204020203"/>
                <a:sym typeface="+mn-ea"/>
              </a:rPr>
              <a:t>✓	</a:t>
            </a:r>
            <a:r>
              <a:rPr lang="zh-CN" altLang="en-US" sz="2800" spc="55" dirty="0">
                <a:latin typeface="Times New Roman" panose="02020603050405020304" charset="0"/>
                <a:cs typeface="Segoe UI Symbol" panose="020B0502040204020203"/>
                <a:sym typeface="+mn-ea"/>
              </a:rPr>
              <a:t>开源图像处理代码</a:t>
            </a:r>
            <a:r>
              <a:rPr lang="zh-CN" sz="2800" spc="55" dirty="0">
                <a:latin typeface="Times New Roman" panose="02020603050405020304" charset="0"/>
                <a:cs typeface="Segoe UI Symbol" panose="020B0502040204020203"/>
                <a:sym typeface="+mn-ea"/>
              </a:rPr>
              <a:t>资源：</a:t>
            </a:r>
            <a:endParaRPr lang="zh-CN" sz="2800" spc="55" dirty="0">
              <a:solidFill>
                <a:srgbClr val="EE2B0A"/>
              </a:solidFill>
              <a:latin typeface="Times New Roman" panose="02020603050405020304" charset="0"/>
              <a:cs typeface="Segoe UI Symbol" panose="020B0502040204020203"/>
            </a:endParaRPr>
          </a:p>
          <a:p>
            <a:pPr marL="469900" marR="5080" defTabSz="0">
              <a:lnSpc>
                <a:spcPct val="105000"/>
              </a:lnSpc>
              <a:spcBef>
                <a:spcPts val="1115"/>
              </a:spcBef>
              <a:tabLst>
                <a:tab pos="791845" algn="l"/>
              </a:tabLst>
            </a:pPr>
            <a:r>
              <a:rPr lang="zh-CN" sz="2400" spc="55" dirty="0">
                <a:latin typeface="Times New Roman" panose="02020603050405020304" charset="0"/>
                <a:cs typeface="Segoe UI Symbol" panose="020B0502040204020203"/>
              </a:rPr>
              <a:t>https://www.oschina.net/project/tag/141/imagelib</a:t>
            </a:r>
          </a:p>
          <a:p>
            <a:pPr marL="469900" marR="5080" defTabSz="0">
              <a:lnSpc>
                <a:spcPct val="105000"/>
              </a:lnSpc>
              <a:spcBef>
                <a:spcPts val="1115"/>
              </a:spcBef>
              <a:tabLst>
                <a:tab pos="791845" algn="l"/>
              </a:tabLst>
            </a:pPr>
            <a:r>
              <a:rPr sz="2800" spc="55" dirty="0">
                <a:latin typeface="Times New Roman" panose="02020603050405020304" charset="0"/>
                <a:cs typeface="Segoe UI Symbol" panose="020B0502040204020203"/>
                <a:sym typeface="+mn-ea"/>
              </a:rPr>
              <a:t>✓	</a:t>
            </a:r>
            <a:r>
              <a:rPr lang="zh-CN" altLang="en-US" sz="2800" spc="55" dirty="0">
                <a:latin typeface="Times New Roman" panose="02020603050405020304" charset="0"/>
                <a:cs typeface="Segoe UI Symbol" panose="020B0502040204020203"/>
                <a:sym typeface="+mn-ea"/>
              </a:rPr>
              <a:t>开源图像处理代码</a:t>
            </a:r>
            <a:r>
              <a:rPr lang="zh-CN" sz="2800" spc="55" dirty="0">
                <a:latin typeface="Times New Roman" panose="02020603050405020304" charset="0"/>
                <a:cs typeface="Segoe UI Symbol" panose="020B0502040204020203"/>
                <a:sym typeface="+mn-ea"/>
              </a:rPr>
              <a:t>资源：</a:t>
            </a:r>
          </a:p>
          <a:p>
            <a:pPr marL="469900" marR="5080" defTabSz="0">
              <a:lnSpc>
                <a:spcPct val="105000"/>
              </a:lnSpc>
              <a:spcBef>
                <a:spcPts val="1115"/>
              </a:spcBef>
              <a:tabLst>
                <a:tab pos="791845" algn="l"/>
              </a:tabLst>
            </a:pPr>
            <a:r>
              <a:rPr lang="zh-CN" sz="2400" spc="55" dirty="0">
                <a:latin typeface="Times New Roman" panose="02020603050405020304" charset="0"/>
                <a:cs typeface="Segoe UI Symbol" panose="020B0502040204020203"/>
                <a:sym typeface="+mn-ea"/>
              </a:rPr>
              <a:t>https://www</a:t>
            </a:r>
            <a:r>
              <a:rPr lang="en-US" altLang="zh-CN" sz="2400" spc="55" dirty="0">
                <a:latin typeface="Times New Roman" panose="02020603050405020304" charset="0"/>
                <a:cs typeface="Segoe UI Symbol" panose="020B0502040204020203"/>
                <a:sym typeface="+mn-ea"/>
              </a:rPr>
              <a:t>.</a:t>
            </a:r>
            <a:r>
              <a:rPr lang="zh-CN" sz="2400" spc="55" dirty="0">
                <a:latin typeface="Times New Roman" panose="02020603050405020304" charset="0"/>
                <a:cs typeface="Segoe UI Symbol" panose="020B0502040204020203"/>
              </a:rPr>
              <a:t>github</a:t>
            </a:r>
            <a:r>
              <a:rPr lang="en-US" altLang="zh-CN" sz="2400" spc="55" dirty="0">
                <a:latin typeface="Times New Roman" panose="02020603050405020304" charset="0"/>
                <a:cs typeface="Segoe UI Symbol" panose="020B0502040204020203"/>
              </a:rPr>
              <a:t>.com</a:t>
            </a:r>
          </a:p>
          <a:p>
            <a:pPr marL="469900" marR="5080" defTabSz="0">
              <a:lnSpc>
                <a:spcPct val="105000"/>
              </a:lnSpc>
              <a:spcBef>
                <a:spcPts val="1115"/>
              </a:spcBef>
              <a:tabLst>
                <a:tab pos="791845" algn="l"/>
              </a:tabLst>
            </a:pPr>
            <a:endParaRPr lang="en-US" altLang="zh-CN" sz="2400" spc="55" dirty="0">
              <a:latin typeface="Times New Roman" panose="02020603050405020304" charset="0"/>
              <a:cs typeface="Segoe UI Symbol" panose="020B0502040204020203"/>
            </a:endParaRPr>
          </a:p>
        </p:txBody>
      </p:sp>
      <p:sp>
        <p:nvSpPr>
          <p:cNvPr id="5" name="灯片编号占位符 4"/>
          <p:cNvSpPr>
            <a:spLocks noGrp="1"/>
          </p:cNvSpPr>
          <p:nvPr>
            <p:ph type="sldNum" sz="quarter" idx="12"/>
          </p:nvPr>
        </p:nvSpPr>
        <p:spPr/>
        <p:txBody>
          <a:bodyPr/>
          <a:lstStyle/>
          <a:p>
            <a:fld id="{B6F15528-21DE-4FAA-801E-634DDDAF4B2B}" type="slidenum">
              <a:rPr/>
              <a:t>17</a:t>
            </a:fld>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7" name="组合 160774"/>
          <p:cNvGrpSpPr>
            <a:grpSpLocks/>
          </p:cNvGrpSpPr>
          <p:nvPr/>
        </p:nvGrpSpPr>
        <p:grpSpPr bwMode="auto">
          <a:xfrm>
            <a:off x="469364" y="2895591"/>
            <a:ext cx="8576483" cy="3172197"/>
            <a:chOff x="-42" y="795"/>
            <a:chExt cx="4899" cy="1812"/>
          </a:xfrm>
        </p:grpSpPr>
        <p:sp>
          <p:nvSpPr>
            <p:cNvPr id="45058" name="矩形 160771"/>
            <p:cNvSpPr>
              <a:spLocks noChangeArrowheads="1"/>
            </p:cNvSpPr>
            <p:nvPr/>
          </p:nvSpPr>
          <p:spPr bwMode="auto">
            <a:xfrm>
              <a:off x="-42" y="795"/>
              <a:ext cx="4899" cy="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647"/>
                <a:t>p(0,-2)=g(0,-2)       p(0,-1)=g(0,-1)        p(0,0) </a:t>
              </a:r>
              <a:r>
                <a:rPr lang="zh-CN" altLang="en-US" sz="2647"/>
                <a:t>＝</a:t>
              </a:r>
              <a:r>
                <a:rPr lang="en-US" altLang="zh-CN" sz="2647"/>
                <a:t>g(0,0)                p(0,1)=g(0,1)          p(0,2)=g(0,2)           p(1,-2)=g(1,-2)               p(1,-1)=g(1,-1)       p(1,0) </a:t>
              </a:r>
              <a:r>
                <a:rPr lang="zh-CN" altLang="en-US" sz="2647"/>
                <a:t>＝</a:t>
              </a:r>
              <a:r>
                <a:rPr lang="en-US" altLang="zh-CN" sz="2647"/>
                <a:t>g(1,1)         p(1,1)=g(1,1)                     p(1,2)=g(1,2)</a:t>
              </a:r>
            </a:p>
            <a:p>
              <a:pPr>
                <a:spcBef>
                  <a:spcPct val="50000"/>
                </a:spcBef>
              </a:pPr>
              <a:endParaRPr lang="en-US" altLang="zh-CN" sz="2647"/>
            </a:p>
          </p:txBody>
        </p:sp>
        <p:sp>
          <p:nvSpPr>
            <p:cNvPr id="45059" name="矩形 160773"/>
            <p:cNvSpPr>
              <a:spLocks noChangeArrowheads="1"/>
            </p:cNvSpPr>
            <p:nvPr/>
          </p:nvSpPr>
          <p:spPr bwMode="auto">
            <a:xfrm>
              <a:off x="-42" y="2089"/>
              <a:ext cx="4827"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2647"/>
                <a:t>p(2,-2)=g(0,-2)       p(2,-1)=g(0,-1)        p(2,0) </a:t>
              </a:r>
              <a:r>
                <a:rPr lang="zh-CN" altLang="en-US" sz="2647"/>
                <a:t>＝</a:t>
              </a:r>
              <a:r>
                <a:rPr lang="en-US" altLang="zh-CN" sz="2647"/>
                <a:t>g(0,0)                p(2,1)=g(0,1)          p(2,2)=g(0,2)</a:t>
              </a:r>
            </a:p>
          </p:txBody>
        </p:sp>
      </p:grpSp>
      <p:sp>
        <p:nvSpPr>
          <p:cNvPr id="160776" name="文本框 160775"/>
          <p:cNvSpPr txBox="1">
            <a:spLocks noChangeArrowheads="1"/>
          </p:cNvSpPr>
          <p:nvPr/>
        </p:nvSpPr>
        <p:spPr bwMode="auto">
          <a:xfrm>
            <a:off x="1297425" y="6237602"/>
            <a:ext cx="8495951" cy="49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647"/>
              <a:t>经过旋转的图像如下</a:t>
            </a:r>
          </a:p>
        </p:txBody>
      </p:sp>
      <p:sp>
        <p:nvSpPr>
          <p:cNvPr id="6" name="标题 119809"/>
          <p:cNvSpPr txBox="1">
            <a:spLocks noChangeArrowheads="1"/>
          </p:cNvSpPr>
          <p:nvPr/>
        </p:nvSpPr>
        <p:spPr>
          <a:xfrm>
            <a:off x="267503" y="1970690"/>
            <a:ext cx="9726957" cy="608654"/>
          </a:xfrm>
          <a:prstGeom prst="rect">
            <a:avLst/>
          </a:prstGeom>
        </p:spPr>
        <p:txBody>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a:r>
              <a:rPr lang="zh-CN" altLang="en-US" sz="3000" b="1" smtClean="0">
                <a:latin typeface="Times New Roman" panose="02020603050405020304" pitchFamily="18" charset="0"/>
                <a:ea typeface="+mn-ea"/>
                <a:cs typeface="Times New Roman" panose="02020603050405020304" pitchFamily="18" charset="0"/>
              </a:rPr>
              <a:t>插值实例</a:t>
            </a:r>
            <a:endParaRPr lang="zh-CN" altLang="en-US" sz="3000">
              <a:latin typeface="Times New Roman" panose="02020603050405020304" pitchFamily="18" charset="0"/>
              <a:ea typeface="+mn-ea"/>
              <a:cs typeface="Times New Roman" panose="02020603050405020304" pitchFamily="18" charset="0"/>
            </a:endParaRPr>
          </a:p>
        </p:txBody>
      </p:sp>
      <p:sp>
        <p:nvSpPr>
          <p:cNvPr id="7"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8" name="文本框 7"/>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26092421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0776">
                                            <p:txEl>
                                              <p:pRg st="0" end="0"/>
                                            </p:txEl>
                                          </p:spTgt>
                                        </p:tgtEl>
                                        <p:attrNameLst>
                                          <p:attrName>style.visibility</p:attrName>
                                        </p:attrNameLst>
                                      </p:cBhvr>
                                      <p:to>
                                        <p:strVal val="visible"/>
                                      </p:to>
                                    </p:set>
                                    <p:anim calcmode="lin" valueType="num">
                                      <p:cBhvr>
                                        <p:cTn id="7" dur="500" fill="hold"/>
                                        <p:tgtEl>
                                          <p:spTgt spid="160776">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16077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61799"/>
          <p:cNvSpPr>
            <a:spLocks noGrp="1" noChangeArrowheads="1"/>
          </p:cNvSpPr>
          <p:nvPr>
            <p:ph type="title"/>
          </p:nvPr>
        </p:nvSpPr>
        <p:spPr>
          <a:xfrm>
            <a:off x="469900" y="2634110"/>
            <a:ext cx="8593989" cy="1115171"/>
          </a:xfrm>
        </p:spPr>
        <p:txBody>
          <a:bodyPr anchor="ctr"/>
          <a:lstStyle/>
          <a:p>
            <a:pPr algn="l"/>
            <a:r>
              <a:rPr lang="zh-CN" altLang="en-US" sz="2800" dirty="0">
                <a:latin typeface="Times New Roman" panose="02020603050405020304" pitchFamily="18" charset="0"/>
                <a:ea typeface="+mn-ea"/>
                <a:cs typeface="Times New Roman" panose="02020603050405020304" pitchFamily="18" charset="0"/>
              </a:rPr>
              <a:t>用白色填充找不到的像素</a:t>
            </a:r>
            <a:r>
              <a:rPr lang="zh-CN" altLang="en-US" sz="2800" dirty="0" smtClean="0">
                <a:latin typeface="Times New Roman" panose="02020603050405020304" pitchFamily="18" charset="0"/>
                <a:ea typeface="+mn-ea"/>
                <a:cs typeface="Times New Roman" panose="02020603050405020304" pitchFamily="18" charset="0"/>
              </a:rPr>
              <a:t>点</a:t>
            </a:r>
            <a:r>
              <a:rPr lang="zh-CN" altLang="en-US" sz="2800" dirty="0">
                <a:latin typeface="Times New Roman" panose="02020603050405020304" pitchFamily="18" charset="0"/>
                <a:ea typeface="+mn-ea"/>
                <a:cs typeface="Times New Roman" panose="02020603050405020304" pitchFamily="18" charset="0"/>
              </a:rPr>
              <a:t>得到</a:t>
            </a:r>
            <a:r>
              <a:rPr lang="zh-CN" altLang="en-US" sz="2800" dirty="0" smtClean="0">
                <a:latin typeface="Times New Roman" panose="02020603050405020304" pitchFamily="18" charset="0"/>
                <a:ea typeface="+mn-ea"/>
                <a:cs typeface="Times New Roman" panose="02020603050405020304" pitchFamily="18" charset="0"/>
              </a:rPr>
              <a:t>的</a:t>
            </a:r>
            <a:r>
              <a:rPr lang="zh-CN" altLang="en-US" sz="2800" dirty="0">
                <a:latin typeface="Times New Roman" panose="02020603050405020304" pitchFamily="18" charset="0"/>
                <a:ea typeface="+mn-ea"/>
                <a:cs typeface="Times New Roman" panose="02020603050405020304" pitchFamily="18" charset="0"/>
              </a:rPr>
              <a:t>图像</a:t>
            </a:r>
            <a:r>
              <a:rPr lang="en-US" altLang="zh-CN" sz="2800" dirty="0">
                <a:latin typeface="Times New Roman" panose="02020603050405020304" pitchFamily="18" charset="0"/>
                <a:ea typeface="+mn-ea"/>
                <a:cs typeface="Times New Roman" panose="02020603050405020304" pitchFamily="18" charset="0"/>
              </a:rPr>
              <a:t>A</a:t>
            </a:r>
            <a:r>
              <a:rPr lang="zh-CN" altLang="en-US" sz="2800" dirty="0">
                <a:latin typeface="Times New Roman" panose="02020603050405020304" pitchFamily="18" charset="0"/>
                <a:ea typeface="+mn-ea"/>
                <a:cs typeface="Times New Roman" panose="02020603050405020304" pitchFamily="18" charset="0"/>
              </a:rPr>
              <a:t/>
            </a:r>
            <a:br>
              <a:rPr lang="zh-CN" altLang="en-US" sz="2800" dirty="0">
                <a:latin typeface="Times New Roman" panose="02020603050405020304" pitchFamily="18" charset="0"/>
                <a:ea typeface="+mn-ea"/>
                <a:cs typeface="Times New Roman" panose="02020603050405020304" pitchFamily="18" charset="0"/>
              </a:rPr>
            </a:br>
            <a:r>
              <a:rPr lang="zh-CN" altLang="en-US" sz="2800" dirty="0">
                <a:latin typeface="Times New Roman" panose="02020603050405020304" pitchFamily="18" charset="0"/>
                <a:ea typeface="+mn-ea"/>
                <a:cs typeface="Times New Roman" panose="02020603050405020304" pitchFamily="18" charset="0"/>
              </a:rPr>
              <a:t>用深色填充找不到的像素点</a:t>
            </a:r>
            <a:r>
              <a:rPr lang="zh-CN" altLang="en-US" sz="2800" dirty="0" smtClean="0">
                <a:latin typeface="Times New Roman" panose="02020603050405020304" pitchFamily="18" charset="0"/>
                <a:ea typeface="+mn-ea"/>
                <a:cs typeface="Times New Roman" panose="02020603050405020304" pitchFamily="18" charset="0"/>
              </a:rPr>
              <a:t>得到的图</a:t>
            </a:r>
            <a:r>
              <a:rPr lang="zh-CN" altLang="en-US" sz="2800" dirty="0">
                <a:latin typeface="Times New Roman" panose="02020603050405020304" pitchFamily="18" charset="0"/>
                <a:ea typeface="+mn-ea"/>
                <a:cs typeface="Times New Roman" panose="02020603050405020304" pitchFamily="18" charset="0"/>
              </a:rPr>
              <a:t>像</a:t>
            </a:r>
            <a:r>
              <a:rPr lang="en-US" altLang="zh-CN" sz="2800" dirty="0">
                <a:latin typeface="Times New Roman" panose="02020603050405020304" pitchFamily="18" charset="0"/>
                <a:ea typeface="+mn-ea"/>
                <a:cs typeface="Times New Roman" panose="02020603050405020304" pitchFamily="18" charset="0"/>
              </a:rPr>
              <a:t>B</a:t>
            </a:r>
          </a:p>
        </p:txBody>
      </p:sp>
      <p:graphicFrame>
        <p:nvGraphicFramePr>
          <p:cNvPr id="46082" name="内容占位符 161798"/>
          <p:cNvGraphicFramePr>
            <a:graphicFrameLocks noGrp="1"/>
          </p:cNvGraphicFramePr>
          <p:nvPr>
            <p:ph sz="half" idx="1"/>
            <p:extLst>
              <p:ext uri="{D42A27DB-BD31-4B8C-83A1-F6EECF244321}">
                <p14:modId xmlns:p14="http://schemas.microsoft.com/office/powerpoint/2010/main" val="3391355644"/>
              </p:ext>
            </p:extLst>
          </p:nvPr>
        </p:nvGraphicFramePr>
        <p:xfrm>
          <a:off x="1397431" y="4086225"/>
          <a:ext cx="3889966" cy="3243972"/>
        </p:xfrm>
        <a:graphic>
          <a:graphicData uri="http://schemas.openxmlformats.org/presentationml/2006/ole">
            <mc:AlternateContent xmlns:mc="http://schemas.openxmlformats.org/markup-compatibility/2006">
              <mc:Choice xmlns:v="urn:schemas-microsoft-com:vml" Requires="v">
                <p:oleObj spid="_x0000_s29774" r:id="rId3" imgW="2238687" imgH="1867161" progId="Paint.Picture">
                  <p:embed/>
                </p:oleObj>
              </mc:Choice>
              <mc:Fallback>
                <p:oleObj r:id="rId3" imgW="2238687" imgH="1867161" progId="Paint.Picture">
                  <p:embed/>
                  <p:pic>
                    <p:nvPicPr>
                      <p:cNvPr id="46082" name="内容占位符 161798"/>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31" y="4086225"/>
                        <a:ext cx="3889966" cy="3243972"/>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6083" name="文本框 161801"/>
          <p:cNvSpPr txBox="1">
            <a:spLocks noChangeArrowheads="1"/>
          </p:cNvSpPr>
          <p:nvPr/>
        </p:nvSpPr>
        <p:spPr bwMode="auto">
          <a:xfrm>
            <a:off x="2486122" y="6557972"/>
            <a:ext cx="2144559" cy="49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647"/>
              <a:t>A</a:t>
            </a:r>
          </a:p>
        </p:txBody>
      </p:sp>
      <p:graphicFrame>
        <p:nvGraphicFramePr>
          <p:cNvPr id="46084" name="内容占位符 161802"/>
          <p:cNvGraphicFramePr>
            <a:graphicFrameLocks noGrp="1"/>
          </p:cNvGraphicFramePr>
          <p:nvPr>
            <p:ph sz="half" idx="2"/>
            <p:extLst>
              <p:ext uri="{D42A27DB-BD31-4B8C-83A1-F6EECF244321}">
                <p14:modId xmlns:p14="http://schemas.microsoft.com/office/powerpoint/2010/main" val="3049038397"/>
              </p:ext>
            </p:extLst>
          </p:nvPr>
        </p:nvGraphicFramePr>
        <p:xfrm>
          <a:off x="5944112" y="3945136"/>
          <a:ext cx="3573097" cy="3158190"/>
        </p:xfrm>
        <a:graphic>
          <a:graphicData uri="http://schemas.openxmlformats.org/presentationml/2006/ole">
            <mc:AlternateContent xmlns:mc="http://schemas.openxmlformats.org/markup-compatibility/2006">
              <mc:Choice xmlns:v="urn:schemas-microsoft-com:vml" Requires="v">
                <p:oleObj spid="_x0000_s29775" r:id="rId5" imgW="2133898" imgH="1886213" progId="Paint.Picture">
                  <p:embed/>
                </p:oleObj>
              </mc:Choice>
              <mc:Fallback>
                <p:oleObj r:id="rId5" imgW="2133898" imgH="1886213" progId="Paint.Picture">
                  <p:embed/>
                  <p:pic>
                    <p:nvPicPr>
                      <p:cNvPr id="46084" name="内容占位符 161802"/>
                      <p:cNvPicPr>
                        <a:picLocks noGrp="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4112" y="3945136"/>
                        <a:ext cx="3573097" cy="315819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6085" name="文本框 161804"/>
          <p:cNvSpPr txBox="1">
            <a:spLocks noChangeArrowheads="1"/>
          </p:cNvSpPr>
          <p:nvPr/>
        </p:nvSpPr>
        <p:spPr bwMode="auto">
          <a:xfrm>
            <a:off x="6615929" y="6477441"/>
            <a:ext cx="1349758" cy="49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647"/>
              <a:t>B</a:t>
            </a:r>
          </a:p>
        </p:txBody>
      </p:sp>
      <p:sp>
        <p:nvSpPr>
          <p:cNvPr id="7" name="标题 119809"/>
          <p:cNvSpPr txBox="1">
            <a:spLocks noChangeArrowheads="1"/>
          </p:cNvSpPr>
          <p:nvPr/>
        </p:nvSpPr>
        <p:spPr>
          <a:xfrm>
            <a:off x="267503" y="1970690"/>
            <a:ext cx="9726957" cy="608654"/>
          </a:xfrm>
          <a:prstGeom prst="rect">
            <a:avLst/>
          </a:prstGeom>
        </p:spPr>
        <p:txBody>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a:r>
              <a:rPr lang="zh-CN" altLang="en-US" sz="3000" b="1" smtClean="0">
                <a:latin typeface="Times New Roman" panose="02020603050405020304" pitchFamily="18" charset="0"/>
                <a:ea typeface="+mn-ea"/>
                <a:cs typeface="Times New Roman" panose="02020603050405020304" pitchFamily="18" charset="0"/>
              </a:rPr>
              <a:t>插值实例</a:t>
            </a:r>
            <a:endParaRPr lang="zh-CN" altLang="en-US" sz="3000">
              <a:latin typeface="Times New Roman" panose="02020603050405020304" pitchFamily="18" charset="0"/>
              <a:ea typeface="+mn-ea"/>
              <a:cs typeface="Times New Roman" panose="02020603050405020304" pitchFamily="18" charset="0"/>
            </a:endParaRPr>
          </a:p>
        </p:txBody>
      </p:sp>
      <p:sp>
        <p:nvSpPr>
          <p:cNvPr id="8"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9" name="文本框 8"/>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114466822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71009"/>
          <p:cNvSpPr>
            <a:spLocks noGrp="1" noChangeArrowheads="1"/>
          </p:cNvSpPr>
          <p:nvPr>
            <p:ph type="title"/>
          </p:nvPr>
        </p:nvSpPr>
        <p:spPr>
          <a:xfrm>
            <a:off x="622300" y="2564216"/>
            <a:ext cx="9119371" cy="681006"/>
          </a:xfrm>
        </p:spPr>
        <p:txBody>
          <a:bodyPr anchor="ctr"/>
          <a:lstStyle/>
          <a:p>
            <a:pPr algn="l"/>
            <a:r>
              <a:rPr lang="en-US" altLang="zh-CN" sz="2800" b="1" dirty="0">
                <a:solidFill>
                  <a:srgbClr val="FF0000"/>
                </a:solidFill>
                <a:latin typeface="Times New Roman" panose="02020603050405020304" pitchFamily="18" charset="0"/>
                <a:ea typeface="+mn-ea"/>
                <a:cs typeface="Times New Roman" panose="02020603050405020304" pitchFamily="18" charset="0"/>
              </a:rPr>
              <a:t>3</a:t>
            </a:r>
            <a:r>
              <a:rPr lang="zh-CN" altLang="en-US" sz="2800" b="1" dirty="0">
                <a:solidFill>
                  <a:srgbClr val="FF0000"/>
                </a:solidFill>
                <a:latin typeface="Times New Roman" panose="02020603050405020304" pitchFamily="18" charset="0"/>
                <a:ea typeface="+mn-ea"/>
                <a:cs typeface="Times New Roman" panose="02020603050405020304" pitchFamily="18" charset="0"/>
              </a:rPr>
              <a:t>、对此图作水平镜像</a:t>
            </a:r>
          </a:p>
        </p:txBody>
      </p:sp>
      <p:sp>
        <p:nvSpPr>
          <p:cNvPr id="47106" name="矩形 171013"/>
          <p:cNvSpPr>
            <a:spLocks noChangeArrowheads="1"/>
          </p:cNvSpPr>
          <p:nvPr/>
        </p:nvSpPr>
        <p:spPr bwMode="auto">
          <a:xfrm>
            <a:off x="897467" y="3345694"/>
            <a:ext cx="9726957" cy="2129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647" dirty="0">
                <a:ea typeface="+mn-ea"/>
                <a:cs typeface="Times New Roman" panose="02020603050405020304" pitchFamily="18" charset="0"/>
              </a:rPr>
              <a:t>在坐标系中以图像宽度为轴对图像作水平镜像。设原图像中的点为</a:t>
            </a:r>
            <a:r>
              <a:rPr lang="en-US" altLang="zh-CN" sz="2647" i="1" dirty="0">
                <a:ea typeface="+mn-ea"/>
                <a:cs typeface="Times New Roman" panose="02020603050405020304" pitchFamily="18" charset="0"/>
              </a:rPr>
              <a:t>P</a:t>
            </a:r>
            <a:r>
              <a:rPr lang="en-US" altLang="zh-CN" sz="2647" baseline="-25000" dirty="0">
                <a:ea typeface="+mn-ea"/>
                <a:cs typeface="Times New Roman" panose="02020603050405020304" pitchFamily="18" charset="0"/>
              </a:rPr>
              <a:t>0</a:t>
            </a:r>
            <a:r>
              <a:rPr lang="en-US" altLang="zh-CN" sz="2647" dirty="0">
                <a:ea typeface="+mn-ea"/>
                <a:cs typeface="Times New Roman" panose="02020603050405020304" pitchFamily="18" charset="0"/>
              </a:rPr>
              <a:t>(</a:t>
            </a:r>
            <a:r>
              <a:rPr lang="en-US" altLang="zh-CN" sz="2647" i="1" dirty="0">
                <a:ea typeface="+mn-ea"/>
                <a:cs typeface="Times New Roman" panose="02020603050405020304" pitchFamily="18" charset="0"/>
              </a:rPr>
              <a:t>x</a:t>
            </a:r>
            <a:r>
              <a:rPr lang="en-US" altLang="zh-CN" sz="2647" baseline="-25000" dirty="0">
                <a:ea typeface="+mn-ea"/>
                <a:cs typeface="Times New Roman" panose="02020603050405020304" pitchFamily="18" charset="0"/>
              </a:rPr>
              <a:t>0</a:t>
            </a:r>
            <a:r>
              <a:rPr lang="en-US" altLang="zh-CN" sz="2647" dirty="0">
                <a:ea typeface="+mn-ea"/>
                <a:cs typeface="Times New Roman" panose="02020603050405020304" pitchFamily="18" charset="0"/>
              </a:rPr>
              <a:t>,</a:t>
            </a:r>
            <a:r>
              <a:rPr lang="en-US" altLang="zh-CN" sz="2647" i="1" dirty="0">
                <a:ea typeface="+mn-ea"/>
                <a:cs typeface="Times New Roman" panose="02020603050405020304" pitchFamily="18" charset="0"/>
              </a:rPr>
              <a:t>y</a:t>
            </a:r>
            <a:r>
              <a:rPr lang="en-US" altLang="zh-CN" sz="2647" baseline="-25000" dirty="0">
                <a:ea typeface="+mn-ea"/>
                <a:cs typeface="Times New Roman" panose="02020603050405020304" pitchFamily="18" charset="0"/>
              </a:rPr>
              <a:t>0</a:t>
            </a:r>
            <a:r>
              <a:rPr lang="en-US" altLang="zh-CN" sz="2647" dirty="0">
                <a:ea typeface="+mn-ea"/>
                <a:cs typeface="Times New Roman" panose="02020603050405020304" pitchFamily="18" charset="0"/>
              </a:rPr>
              <a:t>),</a:t>
            </a:r>
            <a:r>
              <a:rPr lang="zh-CN" altLang="en-US" sz="2647" dirty="0">
                <a:ea typeface="+mn-ea"/>
                <a:cs typeface="Times New Roman" panose="02020603050405020304" pitchFamily="18" charset="0"/>
              </a:rPr>
              <a:t>镜像后的点为</a:t>
            </a:r>
            <a:r>
              <a:rPr lang="en-US" altLang="zh-CN" sz="2647" i="1" dirty="0">
                <a:ea typeface="+mn-ea"/>
                <a:cs typeface="Times New Roman" panose="02020603050405020304" pitchFamily="18" charset="0"/>
              </a:rPr>
              <a:t>p</a:t>
            </a:r>
            <a:r>
              <a:rPr lang="en-US" altLang="zh-CN" sz="2647" dirty="0">
                <a:ea typeface="+mn-ea"/>
                <a:cs typeface="Times New Roman" panose="02020603050405020304" pitchFamily="18" charset="0"/>
              </a:rPr>
              <a:t>(</a:t>
            </a:r>
            <a:r>
              <a:rPr lang="en-US" altLang="zh-CN" sz="2647" i="1" dirty="0">
                <a:ea typeface="+mn-ea"/>
                <a:cs typeface="Times New Roman" panose="02020603050405020304" pitchFamily="18" charset="0"/>
              </a:rPr>
              <a:t>x</a:t>
            </a:r>
            <a:r>
              <a:rPr lang="en-US" altLang="zh-CN" sz="2647" dirty="0">
                <a:ea typeface="+mn-ea"/>
                <a:cs typeface="Times New Roman" panose="02020603050405020304" pitchFamily="18" charset="0"/>
              </a:rPr>
              <a:t>,</a:t>
            </a:r>
            <a:r>
              <a:rPr lang="en-US" altLang="zh-CN" sz="2647" i="1" dirty="0">
                <a:ea typeface="+mn-ea"/>
                <a:cs typeface="Times New Roman" panose="02020603050405020304" pitchFamily="18" charset="0"/>
              </a:rPr>
              <a:t>y</a:t>
            </a:r>
            <a:r>
              <a:rPr lang="en-US" altLang="zh-CN" sz="2647" dirty="0">
                <a:ea typeface="+mn-ea"/>
                <a:cs typeface="Times New Roman" panose="02020603050405020304" pitchFamily="18" charset="0"/>
              </a:rPr>
              <a:t>),</a:t>
            </a:r>
            <a:r>
              <a:rPr lang="zh-CN" altLang="en-US" sz="2647" dirty="0">
                <a:ea typeface="+mn-ea"/>
                <a:cs typeface="Times New Roman" panose="02020603050405020304" pitchFamily="18" charset="0"/>
              </a:rPr>
              <a:t>图像宽度为</a:t>
            </a:r>
            <a:r>
              <a:rPr lang="en-US" altLang="zh-CN" sz="2647" i="1" dirty="0">
                <a:ea typeface="+mn-ea"/>
                <a:cs typeface="Times New Roman" panose="02020603050405020304" pitchFamily="18" charset="0"/>
              </a:rPr>
              <a:t>w</a:t>
            </a:r>
            <a:r>
              <a:rPr lang="zh-CN" altLang="en-US" sz="2647" dirty="0">
                <a:ea typeface="+mn-ea"/>
                <a:cs typeface="Times New Roman" panose="02020603050405020304" pitchFamily="18" charset="0"/>
              </a:rPr>
              <a:t>。则有：</a:t>
            </a:r>
          </a:p>
          <a:p>
            <a:r>
              <a:rPr lang="en-US" altLang="zh-CN" sz="2647" i="1" dirty="0">
                <a:ea typeface="+mn-ea"/>
                <a:cs typeface="Times New Roman" panose="02020603050405020304" pitchFamily="18" charset="0"/>
              </a:rPr>
              <a:t>X</a:t>
            </a:r>
            <a:r>
              <a:rPr lang="en-US" altLang="zh-CN" sz="2647" dirty="0">
                <a:ea typeface="+mn-ea"/>
                <a:cs typeface="Times New Roman" panose="02020603050405020304" pitchFamily="18" charset="0"/>
              </a:rPr>
              <a:t>=w-</a:t>
            </a:r>
            <a:r>
              <a:rPr lang="en-US" altLang="zh-CN" sz="2647" i="1" dirty="0">
                <a:ea typeface="+mn-ea"/>
                <a:cs typeface="Times New Roman" panose="02020603050405020304" pitchFamily="18" charset="0"/>
              </a:rPr>
              <a:t>x</a:t>
            </a:r>
            <a:r>
              <a:rPr lang="en-US" altLang="zh-CN" sz="2647" baseline="-25000" dirty="0">
                <a:ea typeface="+mn-ea"/>
                <a:cs typeface="Times New Roman" panose="02020603050405020304" pitchFamily="18" charset="0"/>
              </a:rPr>
              <a:t>0</a:t>
            </a:r>
          </a:p>
          <a:p>
            <a:r>
              <a:rPr lang="en-US" altLang="zh-CN" sz="2647" i="1" dirty="0">
                <a:ea typeface="+mn-ea"/>
                <a:cs typeface="Times New Roman" panose="02020603050405020304" pitchFamily="18" charset="0"/>
              </a:rPr>
              <a:t>Y</a:t>
            </a:r>
            <a:r>
              <a:rPr lang="en-US" altLang="zh-CN" sz="2647" dirty="0">
                <a:ea typeface="+mn-ea"/>
                <a:cs typeface="Times New Roman" panose="02020603050405020304" pitchFamily="18" charset="0"/>
              </a:rPr>
              <a:t>=</a:t>
            </a:r>
            <a:r>
              <a:rPr lang="en-US" altLang="zh-CN" sz="2647" i="1" dirty="0">
                <a:ea typeface="+mn-ea"/>
                <a:cs typeface="Times New Roman" panose="02020603050405020304" pitchFamily="18" charset="0"/>
              </a:rPr>
              <a:t>y</a:t>
            </a:r>
            <a:r>
              <a:rPr lang="en-US" altLang="zh-CN" sz="2647" baseline="-25000" dirty="0">
                <a:ea typeface="+mn-ea"/>
                <a:cs typeface="Times New Roman" panose="02020603050405020304" pitchFamily="18" charset="0"/>
              </a:rPr>
              <a:t>0</a:t>
            </a:r>
          </a:p>
          <a:p>
            <a:r>
              <a:rPr lang="zh-CN" altLang="en-US" sz="2647" dirty="0">
                <a:ea typeface="+mn-ea"/>
                <a:cs typeface="Times New Roman" panose="02020603050405020304" pitchFamily="18" charset="0"/>
              </a:rPr>
              <a:t>矩阵形式</a:t>
            </a:r>
          </a:p>
        </p:txBody>
      </p:sp>
      <p:graphicFrame>
        <p:nvGraphicFramePr>
          <p:cNvPr id="47107" name="内容占位符 171014"/>
          <p:cNvGraphicFramePr>
            <a:graphicFrameLocks noGrp="1"/>
          </p:cNvGraphicFramePr>
          <p:nvPr>
            <p:ph idx="1"/>
            <p:extLst>
              <p:ext uri="{D42A27DB-BD31-4B8C-83A1-F6EECF244321}">
                <p14:modId xmlns:p14="http://schemas.microsoft.com/office/powerpoint/2010/main" val="1711688049"/>
              </p:ext>
            </p:extLst>
          </p:nvPr>
        </p:nvGraphicFramePr>
        <p:xfrm>
          <a:off x="927100" y="5534025"/>
          <a:ext cx="3663398" cy="1706072"/>
        </p:xfrm>
        <a:graphic>
          <a:graphicData uri="http://schemas.openxmlformats.org/presentationml/2006/ole">
            <mc:AlternateContent xmlns:mc="http://schemas.openxmlformats.org/markup-compatibility/2006">
              <mc:Choice xmlns:v="urn:schemas-microsoft-com:vml" Requires="v">
                <p:oleObj spid="_x0000_s30760" r:id="rId3" imgW="1485572" imgH="711208" progId="Equation.DSMT4">
                  <p:embed/>
                </p:oleObj>
              </mc:Choice>
              <mc:Fallback>
                <p:oleObj r:id="rId3" imgW="1485572" imgH="711208" progId="Equation.DSMT4">
                  <p:embed/>
                  <p:pic>
                    <p:nvPicPr>
                      <p:cNvPr id="47107" name="内容占位符 171014"/>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100" y="5534025"/>
                        <a:ext cx="3663398" cy="1706072"/>
                      </a:xfrm>
                      <a:prstGeom prst="rect">
                        <a:avLst/>
                      </a:prstGeom>
                      <a:ln>
                        <a:noFill/>
                      </a:ln>
                      <a:extLst/>
                    </p:spPr>
                  </p:pic>
                </p:oleObj>
              </mc:Fallback>
            </mc:AlternateContent>
          </a:graphicData>
        </a:graphic>
      </p:graphicFrame>
      <p:sp>
        <p:nvSpPr>
          <p:cNvPr id="5" name="标题 119809"/>
          <p:cNvSpPr txBox="1">
            <a:spLocks noChangeArrowheads="1"/>
          </p:cNvSpPr>
          <p:nvPr/>
        </p:nvSpPr>
        <p:spPr>
          <a:xfrm>
            <a:off x="267503" y="1970690"/>
            <a:ext cx="9726957" cy="608654"/>
          </a:xfrm>
          <a:prstGeom prst="rect">
            <a:avLst/>
          </a:prstGeom>
        </p:spPr>
        <p:txBody>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a:r>
              <a:rPr lang="zh-CN" altLang="en-US" sz="3000" b="1" smtClean="0">
                <a:latin typeface="Times New Roman" panose="02020603050405020304" pitchFamily="18" charset="0"/>
                <a:ea typeface="+mn-ea"/>
                <a:cs typeface="Times New Roman" panose="02020603050405020304" pitchFamily="18" charset="0"/>
              </a:rPr>
              <a:t>插值实例</a:t>
            </a:r>
            <a:endParaRPr lang="zh-CN" altLang="en-US" sz="3000">
              <a:latin typeface="Times New Roman" panose="02020603050405020304" pitchFamily="18" charset="0"/>
              <a:ea typeface="+mn-ea"/>
              <a:cs typeface="Times New Roman" panose="02020603050405020304" pitchFamily="18" charset="0"/>
            </a:endParaRPr>
          </a:p>
        </p:txBody>
      </p:sp>
      <p:sp>
        <p:nvSpPr>
          <p:cNvPr id="6" name="标题 812033"/>
          <p:cNvSpPr txBox="1">
            <a:spLocks noGrp="1"/>
          </p:cNvSpPr>
          <p:nvPr/>
        </p:nvSpPr>
        <p:spPr>
          <a:xfrm>
            <a:off x="241300" y="1190625"/>
            <a:ext cx="6375903" cy="646331"/>
          </a:xfrm>
          <a:prstGeom prst="rect">
            <a:avLst/>
          </a:prstGeom>
          <a:noFill/>
          <a:ln w="9525">
            <a:noFill/>
          </a:ln>
        </p:spPr>
        <p:txBody>
          <a:bodyPr>
            <a:spAutoFit/>
          </a:bodyPr>
          <a:lstStyle/>
          <a:p>
            <a:pPr>
              <a:spcBef>
                <a:spcPct val="50000"/>
              </a:spcBef>
            </a:pP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图像的</a:t>
            </a:r>
            <a:r>
              <a:rPr lang="en-US" altLang="zh-CN"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几何</a:t>
            </a:r>
            <a:r>
              <a:rPr lang="zh-CN" altLang="en-US" sz="3600" b="1" noProof="1">
                <a:solidFill>
                  <a:schemeClr val="tx1">
                    <a:lumMod val="95000"/>
                    <a:lumOff val="5000"/>
                  </a:schemeClr>
                </a:solidFill>
                <a:effectLst>
                  <a:outerShdw blurRad="38100" dist="38100" dir="2700000" algn="tl">
                    <a:srgbClr val="000000">
                      <a:alpha val="43137"/>
                    </a:srgbClr>
                  </a:outerShdw>
                </a:effectLst>
                <a:ea typeface="黑体" panose="02010609060101010101" pitchFamily="2" charset="-122"/>
                <a:cs typeface="+mn-ea"/>
                <a:sym typeface="+mn-ea"/>
              </a:rPr>
              <a:t>变换与运算</a:t>
            </a:r>
          </a:p>
        </p:txBody>
      </p:sp>
      <p:sp>
        <p:nvSpPr>
          <p:cNvPr id="7" name="文本框 6"/>
          <p:cNvSpPr txBox="1"/>
          <p:nvPr/>
        </p:nvSpPr>
        <p:spPr>
          <a:xfrm>
            <a:off x="165100" y="-40389"/>
            <a:ext cx="9704070" cy="1097280"/>
          </a:xfrm>
          <a:prstGeom prst="rect">
            <a:avLst/>
          </a:prstGeom>
          <a:noFill/>
        </p:spPr>
        <p:txBody>
          <a:bodyPr wrap="square" rtlCol="0">
            <a:spAutoFit/>
          </a:bodyPr>
          <a:lstStyle/>
          <a:p>
            <a:pPr algn="l">
              <a:lnSpc>
                <a:spcPct val="150000"/>
              </a:lnSpc>
            </a:pPr>
            <a:r>
              <a:rPr lang="zh-CN" altLang="en-US" sz="4400" b="1" spc="-15" smtClean="0">
                <a:latin typeface="Times New Roman" panose="02020603050405020304" charset="0"/>
                <a:cs typeface="新宋体" panose="02010609030101010101" charset="-122"/>
                <a:sym typeface="+mn-ea"/>
              </a:rPr>
              <a:t>第</a:t>
            </a:r>
            <a:r>
              <a:rPr lang="zh-CN" altLang="en-US" sz="4400" b="1" spc="-15">
                <a:latin typeface="Times New Roman" panose="02020603050405020304" charset="0"/>
                <a:cs typeface="新宋体" panose="02010609030101010101" charset="-122"/>
                <a:sym typeface="+mn-ea"/>
              </a:rPr>
              <a:t>三</a:t>
            </a:r>
            <a:r>
              <a:rPr lang="zh-CN" altLang="en-US" sz="4400" b="1" spc="-15" smtClean="0">
                <a:latin typeface="Times New Roman" panose="02020603050405020304" charset="0"/>
                <a:cs typeface="新宋体" panose="02010609030101010101" charset="-122"/>
                <a:sym typeface="+mn-ea"/>
              </a:rPr>
              <a:t>章</a:t>
            </a:r>
            <a:r>
              <a:rPr lang="en-US" altLang="zh-CN" sz="4400" b="1" spc="-15" smtClean="0">
                <a:latin typeface="Times New Roman" panose="02020603050405020304" charset="0"/>
                <a:cs typeface="新宋体" panose="02010609030101010101" charset="-122"/>
                <a:sym typeface="+mn-ea"/>
              </a:rPr>
              <a:t>  </a:t>
            </a:r>
            <a:r>
              <a:rPr sz="4400" b="1" spc="-15" smtClean="0">
                <a:latin typeface="Times New Roman" panose="02020603050405020304" charset="0"/>
                <a:cs typeface="新宋体" panose="02010609030101010101" charset="-122"/>
                <a:sym typeface="+mn-ea"/>
              </a:rPr>
              <a:t>图像</a:t>
            </a:r>
            <a:r>
              <a:rPr lang="zh-CN" altLang="en-US" sz="4400" b="1" spc="-15" smtClean="0">
                <a:latin typeface="Times New Roman" panose="02020603050405020304" charset="0"/>
                <a:cs typeface="新宋体" panose="02010609030101010101" charset="-122"/>
                <a:sym typeface="+mn-ea"/>
              </a:rPr>
              <a:t>变换空间滤波</a:t>
            </a:r>
            <a:endParaRPr lang="zh-CN" altLang="en-US" sz="4400" b="1" spc="-15" dirty="0">
              <a:latin typeface="Times New Roman" panose="02020603050405020304" charset="0"/>
              <a:cs typeface="新宋体" panose="02010609030101010101" charset="-122"/>
              <a:sym typeface="+mn-ea"/>
            </a:endParaRPr>
          </a:p>
        </p:txBody>
      </p:sp>
    </p:spTree>
    <p:extLst>
      <p:ext uri="{BB962C8B-B14F-4D97-AF65-F5344CB8AC3E}">
        <p14:creationId xmlns:p14="http://schemas.microsoft.com/office/powerpoint/2010/main" val="1326338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74700" y="982636"/>
            <a:ext cx="8085455" cy="609600"/>
          </a:xfrm>
          <a:prstGeom prst="rect">
            <a:avLst/>
          </a:prstGeom>
        </p:spPr>
        <p:txBody>
          <a:bodyPr vert="horz" wrap="square" lIns="0" tIns="0" rIns="0" bIns="0" rtlCol="0">
            <a:spAutoFit/>
          </a:bodyPr>
          <a:lstStyle/>
          <a:p>
            <a:pPr marL="12700" lvl="0" algn="l" defTabSz="914400" fontAlgn="auto"/>
            <a:r>
              <a:rPr sz="4000" b="1" spc="-15" dirty="0">
                <a:solidFill>
                  <a:schemeClr val="tx1"/>
                </a:solidFill>
                <a:latin typeface="Times New Roman" panose="02020603050405020304" charset="0"/>
                <a:ea typeface="+mn-ea"/>
                <a:cs typeface="新宋体" panose="02010609030101010101" charset="-122"/>
                <a:sym typeface="+mn-ea"/>
              </a:rPr>
              <a:t>课程目的与要求</a:t>
            </a:r>
          </a:p>
        </p:txBody>
      </p:sp>
      <p:sp>
        <p:nvSpPr>
          <p:cNvPr id="5" name="object 5"/>
          <p:cNvSpPr txBox="1"/>
          <p:nvPr/>
        </p:nvSpPr>
        <p:spPr>
          <a:xfrm>
            <a:off x="774700" y="1890395"/>
            <a:ext cx="9505315" cy="3975447"/>
          </a:xfrm>
          <a:prstGeom prst="rect">
            <a:avLst/>
          </a:prstGeom>
        </p:spPr>
        <p:txBody>
          <a:bodyPr vert="horz" wrap="square" lIns="0" tIns="0" rIns="0" bIns="0" rtlCol="0">
            <a:spAutoFit/>
          </a:bodyPr>
          <a:lstStyle/>
          <a:p>
            <a:pPr marL="469900" marR="5080" indent="-457200" defTabSz="0">
              <a:lnSpc>
                <a:spcPct val="100000"/>
              </a:lnSpc>
              <a:tabLst>
                <a:tab pos="469265" algn="l"/>
              </a:tabLst>
            </a:pPr>
            <a:r>
              <a:rPr sz="2000" spc="745" dirty="0">
                <a:solidFill>
                  <a:srgbClr val="EE2B0A"/>
                </a:solidFill>
                <a:latin typeface="Times New Roman" panose="02020603050405020304" charset="0"/>
                <a:cs typeface="Segoe UI Symbol" panose="020B0502040204020203"/>
              </a:rPr>
              <a:t>•	</a:t>
            </a:r>
            <a:r>
              <a:rPr sz="2800" b="1" spc="-15" dirty="0">
                <a:solidFill>
                  <a:srgbClr val="FF0000"/>
                </a:solidFill>
                <a:latin typeface="Times New Roman" panose="02020603050405020304" charset="0"/>
                <a:cs typeface="新宋体" panose="02010609030101010101" charset="-122"/>
              </a:rPr>
              <a:t>掌握数字图像处理的基本概念、原理和方法</a:t>
            </a:r>
          </a:p>
          <a:p>
            <a:pPr marL="12700" defTabSz="0">
              <a:lnSpc>
                <a:spcPct val="100000"/>
              </a:lnSpc>
              <a:spcBef>
                <a:spcPts val="1925"/>
              </a:spcBef>
              <a:tabLst>
                <a:tab pos="469265" algn="l"/>
              </a:tabLst>
            </a:pPr>
            <a:r>
              <a:rPr sz="2000" spc="745" dirty="0">
                <a:solidFill>
                  <a:srgbClr val="EE2B0A"/>
                </a:solidFill>
                <a:latin typeface="Times New Roman" panose="02020603050405020304" charset="0"/>
                <a:cs typeface="Segoe UI Symbol" panose="020B0502040204020203"/>
              </a:rPr>
              <a:t>•	</a:t>
            </a:r>
            <a:r>
              <a:rPr sz="2800" b="1" spc="-15" dirty="0" err="1" smtClean="0">
                <a:latin typeface="Times New Roman" panose="02020603050405020304" charset="0"/>
                <a:cs typeface="新宋体" panose="02010609030101010101" charset="-122"/>
              </a:rPr>
              <a:t>初步运用所学知识解决实际</a:t>
            </a:r>
            <a:r>
              <a:rPr lang="zh-CN" altLang="en-US" sz="2800" b="1" spc="-15" dirty="0">
                <a:latin typeface="Times New Roman" panose="02020603050405020304" charset="0"/>
                <a:cs typeface="新宋体" panose="02010609030101010101" charset="-122"/>
              </a:rPr>
              <a:t>工</a:t>
            </a:r>
            <a:r>
              <a:rPr lang="zh-CN" altLang="en-US" sz="2800" b="1" spc="-15" dirty="0" smtClean="0">
                <a:latin typeface="Times New Roman" panose="02020603050405020304" charset="0"/>
                <a:cs typeface="新宋体" panose="02010609030101010101" charset="-122"/>
              </a:rPr>
              <a:t>程</a:t>
            </a:r>
            <a:r>
              <a:rPr sz="2800" b="1" spc="-15" dirty="0" err="1" smtClean="0">
                <a:latin typeface="Times New Roman" panose="02020603050405020304" charset="0"/>
                <a:cs typeface="新宋体" panose="02010609030101010101" charset="-122"/>
              </a:rPr>
              <a:t>问题</a:t>
            </a:r>
            <a:endParaRPr sz="2800" dirty="0">
              <a:latin typeface="Times New Roman" panose="02020603050405020304" charset="0"/>
              <a:cs typeface="新宋体" panose="02010609030101010101" charset="-122"/>
            </a:endParaRPr>
          </a:p>
          <a:p>
            <a:pPr marL="12700" defTabSz="0">
              <a:lnSpc>
                <a:spcPct val="100000"/>
              </a:lnSpc>
              <a:spcBef>
                <a:spcPts val="1920"/>
              </a:spcBef>
              <a:tabLst>
                <a:tab pos="469265" algn="l"/>
              </a:tabLst>
            </a:pPr>
            <a:r>
              <a:rPr sz="2000" spc="745" dirty="0">
                <a:solidFill>
                  <a:srgbClr val="EE2B0A"/>
                </a:solidFill>
                <a:latin typeface="Times New Roman" panose="02020603050405020304" charset="0"/>
                <a:cs typeface="Segoe UI Symbol" panose="020B0502040204020203"/>
              </a:rPr>
              <a:t>•	</a:t>
            </a:r>
            <a:r>
              <a:rPr sz="2800" b="1" spc="-15" dirty="0">
                <a:latin typeface="Times New Roman" panose="02020603050405020304" charset="0"/>
                <a:cs typeface="新宋体" panose="02010609030101010101" charset="-122"/>
              </a:rPr>
              <a:t>为图像处理及相关</a:t>
            </a:r>
            <a:r>
              <a:rPr lang="zh-CN" sz="2800" b="1" spc="-15" dirty="0">
                <a:latin typeface="Times New Roman" panose="02020603050405020304" charset="0"/>
                <a:cs typeface="新宋体" panose="02010609030101010101" charset="-122"/>
              </a:rPr>
              <a:t>计算机视觉</a:t>
            </a:r>
            <a:r>
              <a:rPr sz="2800" b="1" spc="-15" dirty="0">
                <a:latin typeface="Times New Roman" panose="02020603050405020304" charset="0"/>
                <a:cs typeface="新宋体" panose="02010609030101010101" charset="-122"/>
              </a:rPr>
              <a:t>领域</a:t>
            </a:r>
            <a:r>
              <a:rPr lang="zh-CN" sz="2800" b="1" spc="-15" dirty="0">
                <a:latin typeface="Times New Roman" panose="02020603050405020304" charset="0"/>
                <a:cs typeface="新宋体" panose="02010609030101010101" charset="-122"/>
              </a:rPr>
              <a:t>应用及</a:t>
            </a:r>
            <a:r>
              <a:rPr sz="2800" b="1" spc="-15" dirty="0">
                <a:latin typeface="Times New Roman" panose="02020603050405020304" charset="0"/>
                <a:cs typeface="新宋体" panose="02010609030101010101" charset="-122"/>
              </a:rPr>
              <a:t>研究</a:t>
            </a:r>
            <a:r>
              <a:rPr lang="zh-CN" sz="2800" b="1" spc="-15" dirty="0">
                <a:latin typeface="Times New Roman" panose="02020603050405020304" charset="0"/>
                <a:cs typeface="新宋体" panose="02010609030101010101" charset="-122"/>
              </a:rPr>
              <a:t>奠定</a:t>
            </a:r>
            <a:r>
              <a:rPr sz="2800" b="1" spc="-15" dirty="0">
                <a:latin typeface="Times New Roman" panose="02020603050405020304" charset="0"/>
                <a:cs typeface="新宋体" panose="02010609030101010101" charset="-122"/>
              </a:rPr>
              <a:t>基础</a:t>
            </a:r>
            <a:endParaRPr sz="2800" dirty="0">
              <a:latin typeface="Times New Roman" panose="02020603050405020304" charset="0"/>
              <a:cs typeface="新宋体" panose="02010609030101010101" charset="-122"/>
            </a:endParaRPr>
          </a:p>
          <a:p>
            <a:pPr marL="469900" defTabSz="0">
              <a:lnSpc>
                <a:spcPct val="100000"/>
              </a:lnSpc>
              <a:spcBef>
                <a:spcPts val="1410"/>
              </a:spcBef>
              <a:tabLst>
                <a:tab pos="926465" algn="l"/>
              </a:tabLst>
            </a:pPr>
            <a:r>
              <a:rPr b="1" spc="55" dirty="0">
                <a:solidFill>
                  <a:srgbClr val="FF0000"/>
                </a:solidFill>
                <a:latin typeface="Times New Roman" panose="02020603050405020304" charset="0"/>
                <a:cs typeface="Segoe UI Symbol" panose="020B0502040204020203"/>
              </a:rPr>
              <a:t>✓	</a:t>
            </a:r>
            <a:r>
              <a:rPr sz="2400" b="1" spc="-10" dirty="0">
                <a:solidFill>
                  <a:srgbClr val="FF0000"/>
                </a:solidFill>
                <a:latin typeface="Times New Roman" panose="02020603050405020304" charset="0"/>
                <a:cs typeface="新宋体" panose="02010609030101010101" charset="-122"/>
              </a:rPr>
              <a:t>图像处理</a:t>
            </a:r>
          </a:p>
          <a:p>
            <a:pPr marL="469900" defTabSz="0">
              <a:lnSpc>
                <a:spcPct val="100000"/>
              </a:lnSpc>
              <a:spcBef>
                <a:spcPts val="1430"/>
              </a:spcBef>
              <a:tabLst>
                <a:tab pos="926465" algn="l"/>
              </a:tabLst>
            </a:pPr>
            <a:r>
              <a:rPr b="1" spc="55" dirty="0">
                <a:solidFill>
                  <a:srgbClr val="FF0000"/>
                </a:solidFill>
                <a:latin typeface="Times New Roman" panose="02020603050405020304" charset="0"/>
                <a:cs typeface="Segoe UI Symbol" panose="020B0502040204020203"/>
              </a:rPr>
              <a:t>✓	</a:t>
            </a:r>
            <a:r>
              <a:rPr sz="2400" b="1" spc="-10" dirty="0">
                <a:solidFill>
                  <a:srgbClr val="FF0000"/>
                </a:solidFill>
                <a:latin typeface="Times New Roman" panose="02020603050405020304" charset="0"/>
                <a:cs typeface="新宋体" panose="02010609030101010101" charset="-122"/>
              </a:rPr>
              <a:t>计算机视觉</a:t>
            </a:r>
          </a:p>
          <a:p>
            <a:pPr marL="469900" defTabSz="0">
              <a:lnSpc>
                <a:spcPct val="100000"/>
              </a:lnSpc>
              <a:spcBef>
                <a:spcPts val="1430"/>
              </a:spcBef>
              <a:tabLst>
                <a:tab pos="926465" algn="l"/>
              </a:tabLst>
            </a:pPr>
            <a:r>
              <a:rPr b="1" spc="55" dirty="0">
                <a:solidFill>
                  <a:srgbClr val="FF0000"/>
                </a:solidFill>
                <a:latin typeface="Times New Roman" panose="02020603050405020304" charset="0"/>
                <a:cs typeface="Segoe UI Symbol" panose="020B0502040204020203"/>
              </a:rPr>
              <a:t>✓	</a:t>
            </a:r>
            <a:r>
              <a:rPr sz="2400" b="1" spc="-10" dirty="0">
                <a:solidFill>
                  <a:srgbClr val="FF0000"/>
                </a:solidFill>
                <a:latin typeface="Times New Roman" panose="02020603050405020304" charset="0"/>
                <a:cs typeface="新宋体" panose="02010609030101010101" charset="-122"/>
              </a:rPr>
              <a:t>人脸识别、指纹识别</a:t>
            </a:r>
            <a:r>
              <a:rPr lang="zh-CN" sz="2400" b="1" spc="-10" dirty="0">
                <a:solidFill>
                  <a:srgbClr val="FF0000"/>
                </a:solidFill>
                <a:latin typeface="Times New Roman" panose="02020603050405020304" charset="0"/>
                <a:cs typeface="新宋体" panose="02010609030101010101" charset="-122"/>
              </a:rPr>
              <a:t>等</a:t>
            </a:r>
          </a:p>
          <a:p>
            <a:pPr marL="469900" defTabSz="0">
              <a:lnSpc>
                <a:spcPct val="100000"/>
              </a:lnSpc>
              <a:spcBef>
                <a:spcPts val="1425"/>
              </a:spcBef>
              <a:tabLst>
                <a:tab pos="926465" algn="l"/>
              </a:tabLst>
            </a:pPr>
            <a:r>
              <a:rPr spc="55" dirty="0">
                <a:solidFill>
                  <a:srgbClr val="EE2B0A"/>
                </a:solidFill>
                <a:latin typeface="Times New Roman" panose="02020603050405020304" charset="0"/>
                <a:cs typeface="Segoe UI Symbol" panose="020B0502040204020203"/>
              </a:rPr>
              <a:t>✓	</a:t>
            </a:r>
            <a:r>
              <a:rPr sz="2400" b="1" spc="-10" dirty="0">
                <a:latin typeface="Times New Roman" panose="02020603050405020304" charset="0"/>
                <a:cs typeface="新宋体" panose="02010609030101010101" charset="-122"/>
              </a:rPr>
              <a:t>图像分类、图像和视频的语义概念检测、</a:t>
            </a:r>
            <a:r>
              <a:rPr sz="2400" b="1" spc="-10" dirty="0">
                <a:latin typeface="Times New Roman" panose="02020603050405020304" charset="0"/>
                <a:cs typeface="Times New Roman" panose="02020603050405020304"/>
              </a:rPr>
              <a:t>……</a:t>
            </a:r>
            <a:endParaRPr sz="2400" dirty="0">
              <a:latin typeface="Times New Roman" panose="02020603050405020304" charset="0"/>
              <a:cs typeface="Times New Roman" panose="02020603050405020304"/>
            </a:endParaRPr>
          </a:p>
        </p:txBody>
      </p:sp>
      <p:sp>
        <p:nvSpPr>
          <p:cNvPr id="3" name="灯片编号占位符 2"/>
          <p:cNvSpPr>
            <a:spLocks noGrp="1"/>
          </p:cNvSpPr>
          <p:nvPr>
            <p:ph type="sldNum" sz="quarter" idx="12"/>
          </p:nvPr>
        </p:nvSpPr>
        <p:spPr/>
        <p:txBody>
          <a:bodyPr/>
          <a:lstStyle/>
          <a:p>
            <a:fld id="{B6F15528-21DE-4FAA-801E-634DDDAF4B2B}" type="slidenum">
              <a:rPr/>
              <a:t>18</a:t>
            </a:f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749425" y="1730375"/>
            <a:ext cx="8233410" cy="5170646"/>
          </a:xfrm>
          <a:prstGeom prst="rect">
            <a:avLst/>
          </a:prstGeom>
        </p:spPr>
        <p:txBody>
          <a:bodyPr vert="horz" wrap="square" lIns="0" tIns="0" rIns="0" bIns="0" rtlCol="0">
            <a:spAutoFit/>
          </a:bodyPr>
          <a:lstStyle/>
          <a:p>
            <a:pPr marL="527050" lvl="0" indent="-514350" algn="l" defTabSz="0">
              <a:lnSpc>
                <a:spcPct val="120000"/>
              </a:lnSpc>
              <a:spcBef>
                <a:spcPts val="0"/>
              </a:spcBef>
              <a:spcAft>
                <a:spcPts val="0"/>
              </a:spcAft>
              <a:buClrTx/>
              <a:buFont typeface="+mj-lt"/>
              <a:buAutoNum type="arabicPeriod"/>
              <a:tabLst>
                <a:tab pos="423545" algn="l"/>
              </a:tabLst>
            </a:pPr>
            <a:r>
              <a:rPr lang="zh-CN" sz="2800" spc="70" dirty="0">
                <a:solidFill>
                  <a:schemeClr val="tx1"/>
                </a:solidFill>
                <a:latin typeface="Times New Roman" panose="02020603050405020304" charset="0"/>
                <a:cs typeface="Segoe UI Symbol" panose="020B0502040204020203"/>
                <a:sym typeface="+mn-ea"/>
              </a:rPr>
              <a:t>绪论及</a:t>
            </a:r>
            <a:r>
              <a:rPr sz="2800" spc="70" dirty="0">
                <a:solidFill>
                  <a:schemeClr val="tx1"/>
                </a:solidFill>
                <a:latin typeface="Times New Roman" panose="02020603050405020304" charset="0"/>
                <a:cs typeface="Segoe UI Symbol" panose="020B0502040204020203"/>
                <a:sym typeface="+mn-ea"/>
              </a:rPr>
              <a:t>数字图像处理基础</a:t>
            </a:r>
            <a:r>
              <a:rPr lang="en-US" sz="2800" spc="70" dirty="0">
                <a:solidFill>
                  <a:schemeClr val="tx1"/>
                </a:solidFill>
                <a:latin typeface="Times New Roman" panose="02020603050405020304" charset="0"/>
                <a:cs typeface="Segoe UI Symbol" panose="020B0502040204020203"/>
                <a:sym typeface="+mn-ea"/>
              </a:rPr>
              <a:t>(2</a:t>
            </a:r>
            <a:r>
              <a:rPr lang="zh-CN" altLang="en-US" sz="2800" spc="70" dirty="0">
                <a:solidFill>
                  <a:schemeClr val="tx1"/>
                </a:solidFill>
                <a:latin typeface="Times New Roman" panose="02020603050405020304" charset="0"/>
                <a:cs typeface="Segoe UI Symbol" panose="020B0502040204020203"/>
                <a:sym typeface="+mn-ea"/>
              </a:rPr>
              <a:t>课时</a:t>
            </a:r>
            <a:r>
              <a:rPr lang="en-US" sz="2800" spc="70" dirty="0">
                <a:solidFill>
                  <a:schemeClr val="tx1"/>
                </a:solidFill>
                <a:latin typeface="Times New Roman" panose="02020603050405020304" charset="0"/>
                <a:cs typeface="Segoe UI Symbol" panose="020B0502040204020203"/>
                <a:sym typeface="+mn-ea"/>
              </a:rPr>
              <a:t>)</a:t>
            </a:r>
          </a:p>
          <a:p>
            <a:pPr marL="527050" lvl="0" indent="-514350" algn="l" defTabSz="0">
              <a:lnSpc>
                <a:spcPct val="120000"/>
              </a:lnSpc>
              <a:spcBef>
                <a:spcPts val="0"/>
              </a:spcBef>
              <a:spcAft>
                <a:spcPts val="0"/>
              </a:spcAft>
              <a:buClrTx/>
              <a:buFont typeface="+mj-lt"/>
              <a:buAutoNum type="arabicPeriod"/>
              <a:tabLst>
                <a:tab pos="423545" algn="l"/>
              </a:tabLst>
            </a:pPr>
            <a:r>
              <a:rPr sz="2800" spc="70" dirty="0" err="1">
                <a:solidFill>
                  <a:schemeClr val="tx1"/>
                </a:solidFill>
                <a:latin typeface="Times New Roman" panose="02020603050405020304" charset="0"/>
                <a:cs typeface="Segoe UI Symbol" panose="020B0502040204020203"/>
                <a:sym typeface="+mn-ea"/>
              </a:rPr>
              <a:t>空间域增强</a:t>
            </a:r>
            <a:r>
              <a:rPr lang="en-US" sz="2800" spc="70" dirty="0" smtClean="0">
                <a:latin typeface="Times New Roman" panose="02020603050405020304" charset="0"/>
                <a:cs typeface="Segoe UI Symbol" panose="020B0502040204020203"/>
                <a:sym typeface="+mn-ea"/>
              </a:rPr>
              <a:t>(4</a:t>
            </a:r>
            <a:r>
              <a:rPr lang="zh-CN" altLang="en-US" sz="2800" spc="70" dirty="0" smtClean="0">
                <a:latin typeface="Times New Roman" panose="02020603050405020304" charset="0"/>
                <a:cs typeface="Segoe UI Symbol" panose="020B0502040204020203"/>
                <a:sym typeface="+mn-ea"/>
              </a:rPr>
              <a:t>课</a:t>
            </a:r>
            <a:r>
              <a:rPr lang="zh-CN" altLang="en-US" sz="2800" spc="70" dirty="0">
                <a:latin typeface="Times New Roman" panose="02020603050405020304" charset="0"/>
                <a:cs typeface="Segoe UI Symbol" panose="020B0502040204020203"/>
                <a:sym typeface="+mn-ea"/>
              </a:rPr>
              <a:t>时</a:t>
            </a:r>
            <a:r>
              <a:rPr lang="en-US" sz="2800" spc="70" dirty="0">
                <a:latin typeface="Times New Roman" panose="02020603050405020304" charset="0"/>
                <a:cs typeface="Segoe UI Symbol" panose="020B0502040204020203"/>
                <a:sym typeface="+mn-ea"/>
              </a:rPr>
              <a:t>)</a:t>
            </a:r>
            <a:endParaRPr lang="zh-CN" sz="2800" spc="70" dirty="0">
              <a:solidFill>
                <a:schemeClr val="tx1"/>
              </a:solidFill>
              <a:latin typeface="Times New Roman" panose="02020603050405020304" charset="0"/>
              <a:cs typeface="Segoe UI Symbol" panose="020B0502040204020203"/>
              <a:sym typeface="+mn-ea"/>
            </a:endParaRPr>
          </a:p>
          <a:p>
            <a:pPr marL="527050" lvl="0" indent="-514350" algn="l" defTabSz="0">
              <a:lnSpc>
                <a:spcPct val="120000"/>
              </a:lnSpc>
              <a:spcBef>
                <a:spcPts val="0"/>
              </a:spcBef>
              <a:spcAft>
                <a:spcPts val="0"/>
              </a:spcAft>
              <a:buClrTx/>
              <a:buFont typeface="+mj-lt"/>
              <a:buAutoNum type="arabicPeriod"/>
              <a:tabLst>
                <a:tab pos="423545" algn="l"/>
              </a:tabLst>
            </a:pPr>
            <a:r>
              <a:rPr sz="2800" spc="70" dirty="0" err="1">
                <a:solidFill>
                  <a:schemeClr val="tx1"/>
                </a:solidFill>
                <a:latin typeface="Times New Roman" panose="02020603050405020304" charset="0"/>
                <a:cs typeface="Segoe UI Symbol" panose="020B0502040204020203"/>
                <a:sym typeface="+mn-ea"/>
              </a:rPr>
              <a:t>频率域增强</a:t>
            </a:r>
            <a:r>
              <a:rPr lang="en-US" sz="2800" spc="70" dirty="0" smtClean="0">
                <a:latin typeface="Times New Roman" panose="02020603050405020304" charset="0"/>
                <a:cs typeface="Segoe UI Symbol" panose="020B0502040204020203"/>
                <a:sym typeface="+mn-ea"/>
              </a:rPr>
              <a:t>(4</a:t>
            </a:r>
            <a:r>
              <a:rPr lang="zh-CN" altLang="en-US" sz="2800" spc="70" dirty="0" smtClean="0">
                <a:latin typeface="Times New Roman" panose="02020603050405020304" charset="0"/>
                <a:cs typeface="Segoe UI Symbol" panose="020B0502040204020203"/>
                <a:sym typeface="+mn-ea"/>
              </a:rPr>
              <a:t>课</a:t>
            </a:r>
            <a:r>
              <a:rPr lang="zh-CN" altLang="en-US" sz="2800" spc="70" dirty="0">
                <a:latin typeface="Times New Roman" panose="02020603050405020304" charset="0"/>
                <a:cs typeface="Segoe UI Symbol" panose="020B0502040204020203"/>
                <a:sym typeface="+mn-ea"/>
              </a:rPr>
              <a:t>时</a:t>
            </a:r>
            <a:r>
              <a:rPr lang="en-US" sz="2800" spc="70" dirty="0">
                <a:latin typeface="Times New Roman" panose="02020603050405020304" charset="0"/>
                <a:cs typeface="Segoe UI Symbol" panose="020B0502040204020203"/>
                <a:sym typeface="+mn-ea"/>
              </a:rPr>
              <a:t>)</a:t>
            </a:r>
            <a:endParaRPr sz="2800" spc="70" dirty="0">
              <a:solidFill>
                <a:schemeClr val="tx1"/>
              </a:solidFill>
              <a:latin typeface="Times New Roman" panose="02020603050405020304" charset="0"/>
              <a:cs typeface="Segoe UI Symbol" panose="020B0502040204020203"/>
              <a:sym typeface="+mn-ea"/>
            </a:endParaRPr>
          </a:p>
          <a:p>
            <a:pPr marL="527050" lvl="0" indent="-514350" algn="l" defTabSz="0">
              <a:lnSpc>
                <a:spcPct val="120000"/>
              </a:lnSpc>
              <a:spcBef>
                <a:spcPts val="0"/>
              </a:spcBef>
              <a:spcAft>
                <a:spcPts val="0"/>
              </a:spcAft>
              <a:buClrTx/>
              <a:buFont typeface="+mj-lt"/>
              <a:buAutoNum type="arabicPeriod"/>
              <a:tabLst>
                <a:tab pos="423545" algn="l"/>
              </a:tabLst>
            </a:pPr>
            <a:r>
              <a:rPr sz="2800" spc="70" dirty="0" err="1" smtClean="0">
                <a:solidFill>
                  <a:schemeClr val="tx1"/>
                </a:solidFill>
                <a:latin typeface="Times New Roman" panose="02020603050405020304" charset="0"/>
                <a:cs typeface="Segoe UI Symbol" panose="020B0502040204020203"/>
                <a:sym typeface="+mn-ea"/>
              </a:rPr>
              <a:t>图像</a:t>
            </a:r>
            <a:r>
              <a:rPr lang="zh-CN" altLang="en-US" sz="2800" spc="70" dirty="0">
                <a:latin typeface="Times New Roman" panose="02020603050405020304" charset="0"/>
                <a:cs typeface="Segoe UI Symbol" panose="020B0502040204020203"/>
                <a:sym typeface="+mn-ea"/>
              </a:rPr>
              <a:t>恢复</a:t>
            </a:r>
            <a:r>
              <a:rPr lang="en-US" sz="2800" spc="70" dirty="0" smtClean="0">
                <a:latin typeface="Times New Roman" panose="02020603050405020304" charset="0"/>
                <a:cs typeface="Segoe UI Symbol" panose="020B0502040204020203"/>
                <a:sym typeface="+mn-ea"/>
              </a:rPr>
              <a:t>(2</a:t>
            </a:r>
            <a:r>
              <a:rPr lang="zh-CN" altLang="en-US" sz="2800" spc="70" dirty="0">
                <a:latin typeface="Times New Roman" panose="02020603050405020304" charset="0"/>
                <a:cs typeface="Segoe UI Symbol" panose="020B0502040204020203"/>
                <a:sym typeface="+mn-ea"/>
              </a:rPr>
              <a:t>课时</a:t>
            </a:r>
            <a:r>
              <a:rPr lang="en-US" sz="2800" spc="70" dirty="0">
                <a:latin typeface="Times New Roman" panose="02020603050405020304" charset="0"/>
                <a:cs typeface="Segoe UI Symbol" panose="020B0502040204020203"/>
                <a:sym typeface="+mn-ea"/>
              </a:rPr>
              <a:t>)</a:t>
            </a:r>
            <a:endParaRPr sz="2800" spc="70" dirty="0">
              <a:solidFill>
                <a:schemeClr val="tx1"/>
              </a:solidFill>
              <a:latin typeface="Times New Roman" panose="02020603050405020304" charset="0"/>
              <a:cs typeface="Segoe UI Symbol" panose="020B0502040204020203"/>
              <a:sym typeface="+mn-ea"/>
            </a:endParaRPr>
          </a:p>
          <a:p>
            <a:pPr marL="527050" lvl="0" indent="-514350" algn="l" defTabSz="0">
              <a:lnSpc>
                <a:spcPct val="120000"/>
              </a:lnSpc>
              <a:spcBef>
                <a:spcPts val="0"/>
              </a:spcBef>
              <a:spcAft>
                <a:spcPts val="0"/>
              </a:spcAft>
              <a:buClrTx/>
              <a:buFont typeface="+mj-lt"/>
              <a:buAutoNum type="arabicPeriod"/>
              <a:tabLst>
                <a:tab pos="423545" algn="l"/>
              </a:tabLst>
            </a:pPr>
            <a:r>
              <a:rPr sz="2800" spc="70" dirty="0">
                <a:solidFill>
                  <a:schemeClr val="tx1"/>
                </a:solidFill>
                <a:latin typeface="Times New Roman" panose="02020603050405020304" charset="0"/>
                <a:cs typeface="Segoe UI Symbol" panose="020B0502040204020203"/>
                <a:sym typeface="+mn-ea"/>
              </a:rPr>
              <a:t>彩色图像处理</a:t>
            </a:r>
            <a:r>
              <a:rPr lang="en-US" sz="2800" spc="70" dirty="0">
                <a:latin typeface="Times New Roman" panose="02020603050405020304" charset="0"/>
                <a:cs typeface="Segoe UI Symbol" panose="020B0502040204020203"/>
                <a:sym typeface="+mn-ea"/>
              </a:rPr>
              <a:t>(2</a:t>
            </a:r>
            <a:r>
              <a:rPr lang="zh-CN" altLang="en-US" sz="2800" spc="70" dirty="0">
                <a:latin typeface="Times New Roman" panose="02020603050405020304" charset="0"/>
                <a:cs typeface="Segoe UI Symbol" panose="020B0502040204020203"/>
                <a:sym typeface="+mn-ea"/>
              </a:rPr>
              <a:t>课时</a:t>
            </a:r>
            <a:r>
              <a:rPr lang="en-US" sz="2800" spc="70" dirty="0">
                <a:latin typeface="Times New Roman" panose="02020603050405020304" charset="0"/>
                <a:cs typeface="Segoe UI Symbol" panose="020B0502040204020203"/>
                <a:sym typeface="+mn-ea"/>
              </a:rPr>
              <a:t>)</a:t>
            </a:r>
          </a:p>
          <a:p>
            <a:pPr marL="527050" lvl="0" indent="-514350" algn="l" defTabSz="0">
              <a:lnSpc>
                <a:spcPct val="120000"/>
              </a:lnSpc>
              <a:spcBef>
                <a:spcPts val="0"/>
              </a:spcBef>
              <a:spcAft>
                <a:spcPts val="0"/>
              </a:spcAft>
              <a:buClrTx/>
              <a:buFont typeface="+mj-lt"/>
              <a:buAutoNum type="arabicPeriod"/>
              <a:tabLst>
                <a:tab pos="423545" algn="l"/>
              </a:tabLst>
            </a:pPr>
            <a:r>
              <a:rPr lang="zh-CN" altLang="en-US" sz="2800" spc="70" dirty="0">
                <a:latin typeface="Times New Roman" panose="02020603050405020304" charset="0"/>
                <a:cs typeface="Segoe UI Symbol" panose="020B0502040204020203"/>
                <a:sym typeface="+mn-ea"/>
              </a:rPr>
              <a:t>图像压</a:t>
            </a:r>
            <a:r>
              <a:rPr lang="zh-CN" altLang="en-US" sz="2800" spc="70" dirty="0" smtClean="0">
                <a:latin typeface="Times New Roman" panose="02020603050405020304" charset="0"/>
                <a:cs typeface="Segoe UI Symbol" panose="020B0502040204020203"/>
                <a:sym typeface="+mn-ea"/>
              </a:rPr>
              <a:t>缩编码</a:t>
            </a:r>
            <a:r>
              <a:rPr lang="en-US" altLang="zh-CN" sz="2800" spc="70" dirty="0" smtClean="0">
                <a:latin typeface="Times New Roman" panose="02020603050405020304" charset="0"/>
                <a:cs typeface="Segoe UI Symbol" panose="020B0502040204020203"/>
                <a:sym typeface="+mn-ea"/>
              </a:rPr>
              <a:t>(2</a:t>
            </a:r>
            <a:r>
              <a:rPr lang="zh-CN" altLang="en-US" sz="2800" spc="70" dirty="0" smtClean="0">
                <a:latin typeface="Times New Roman" panose="02020603050405020304" charset="0"/>
                <a:cs typeface="Segoe UI Symbol" panose="020B0502040204020203"/>
                <a:sym typeface="+mn-ea"/>
              </a:rPr>
              <a:t>课</a:t>
            </a:r>
            <a:r>
              <a:rPr lang="zh-CN" altLang="en-US" sz="2800" spc="70" dirty="0">
                <a:latin typeface="Times New Roman" panose="02020603050405020304" charset="0"/>
                <a:cs typeface="Segoe UI Symbol" panose="020B0502040204020203"/>
                <a:sym typeface="+mn-ea"/>
              </a:rPr>
              <a:t>时</a:t>
            </a:r>
            <a:r>
              <a:rPr lang="en-US" altLang="zh-CN" sz="2800" spc="70" dirty="0">
                <a:latin typeface="Times New Roman" panose="02020603050405020304" charset="0"/>
                <a:cs typeface="Segoe UI Symbol" panose="020B0502040204020203"/>
                <a:sym typeface="+mn-ea"/>
              </a:rPr>
              <a:t>)</a:t>
            </a:r>
            <a:endParaRPr lang="en-US" altLang="zh-CN" sz="2800" spc="70" dirty="0">
              <a:solidFill>
                <a:schemeClr val="tx1"/>
              </a:solidFill>
              <a:latin typeface="Times New Roman" panose="02020603050405020304" charset="0"/>
              <a:cs typeface="Segoe UI Symbol" panose="020B0502040204020203"/>
              <a:sym typeface="+mn-ea"/>
            </a:endParaRPr>
          </a:p>
          <a:p>
            <a:pPr marL="527050" lvl="0" indent="-514350" algn="l" defTabSz="0">
              <a:lnSpc>
                <a:spcPct val="120000"/>
              </a:lnSpc>
              <a:spcBef>
                <a:spcPts val="0"/>
              </a:spcBef>
              <a:spcAft>
                <a:spcPts val="0"/>
              </a:spcAft>
              <a:buClrTx/>
              <a:buFont typeface="+mj-lt"/>
              <a:buAutoNum type="arabicPeriod"/>
              <a:tabLst>
                <a:tab pos="423545" algn="l"/>
              </a:tabLst>
            </a:pPr>
            <a:r>
              <a:rPr sz="2800" spc="70" dirty="0">
                <a:solidFill>
                  <a:schemeClr val="tx1"/>
                </a:solidFill>
                <a:latin typeface="Times New Roman" panose="02020603050405020304" charset="0"/>
                <a:cs typeface="Segoe UI Symbol" panose="020B0502040204020203"/>
                <a:sym typeface="+mn-ea"/>
              </a:rPr>
              <a:t>形态学处理</a:t>
            </a:r>
            <a:r>
              <a:rPr lang="en-US" sz="2800" spc="70" dirty="0">
                <a:latin typeface="Times New Roman" panose="02020603050405020304" charset="0"/>
                <a:cs typeface="Segoe UI Symbol" panose="020B0502040204020203"/>
                <a:sym typeface="+mn-ea"/>
              </a:rPr>
              <a:t>(4</a:t>
            </a:r>
            <a:r>
              <a:rPr lang="zh-CN" altLang="en-US" sz="2800" spc="70" dirty="0">
                <a:latin typeface="Times New Roman" panose="02020603050405020304" charset="0"/>
                <a:cs typeface="Segoe UI Symbol" panose="020B0502040204020203"/>
                <a:sym typeface="+mn-ea"/>
              </a:rPr>
              <a:t>课时</a:t>
            </a:r>
            <a:r>
              <a:rPr lang="en-US" sz="2800" spc="70" dirty="0">
                <a:latin typeface="Times New Roman" panose="02020603050405020304" charset="0"/>
                <a:cs typeface="Segoe UI Symbol" panose="020B0502040204020203"/>
                <a:sym typeface="+mn-ea"/>
              </a:rPr>
              <a:t>)</a:t>
            </a:r>
            <a:endParaRPr sz="2800" spc="70" dirty="0">
              <a:solidFill>
                <a:schemeClr val="tx1"/>
              </a:solidFill>
              <a:latin typeface="Times New Roman" panose="02020603050405020304" charset="0"/>
              <a:cs typeface="Segoe UI Symbol" panose="020B0502040204020203"/>
              <a:sym typeface="+mn-ea"/>
            </a:endParaRPr>
          </a:p>
          <a:p>
            <a:pPr marL="527050" lvl="0" indent="-514350" algn="l" defTabSz="0">
              <a:lnSpc>
                <a:spcPct val="120000"/>
              </a:lnSpc>
              <a:spcBef>
                <a:spcPts val="0"/>
              </a:spcBef>
              <a:spcAft>
                <a:spcPts val="0"/>
              </a:spcAft>
              <a:buClrTx/>
              <a:buFont typeface="+mj-lt"/>
              <a:buAutoNum type="arabicPeriod"/>
              <a:tabLst>
                <a:tab pos="423545" algn="l"/>
              </a:tabLst>
            </a:pPr>
            <a:r>
              <a:rPr sz="2800" spc="70" dirty="0" err="1">
                <a:solidFill>
                  <a:schemeClr val="tx1"/>
                </a:solidFill>
                <a:latin typeface="Times New Roman" panose="02020603050405020304" charset="0"/>
                <a:cs typeface="Segoe UI Symbol" panose="020B0502040204020203"/>
                <a:sym typeface="+mn-ea"/>
              </a:rPr>
              <a:t>图像分割</a:t>
            </a:r>
            <a:r>
              <a:rPr lang="en-US" sz="2800" spc="70" dirty="0" smtClean="0">
                <a:latin typeface="Times New Roman" panose="02020603050405020304" charset="0"/>
                <a:cs typeface="Segoe UI Symbol" panose="020B0502040204020203"/>
                <a:sym typeface="+mn-ea"/>
              </a:rPr>
              <a:t>(4</a:t>
            </a:r>
            <a:r>
              <a:rPr lang="zh-CN" altLang="en-US" sz="2800" spc="70" dirty="0" smtClean="0">
                <a:latin typeface="Times New Roman" panose="02020603050405020304" charset="0"/>
                <a:cs typeface="Segoe UI Symbol" panose="020B0502040204020203"/>
                <a:sym typeface="+mn-ea"/>
              </a:rPr>
              <a:t>课</a:t>
            </a:r>
            <a:r>
              <a:rPr lang="zh-CN" altLang="en-US" sz="2800" spc="70" dirty="0">
                <a:latin typeface="Times New Roman" panose="02020603050405020304" charset="0"/>
                <a:cs typeface="Segoe UI Symbol" panose="020B0502040204020203"/>
                <a:sym typeface="+mn-ea"/>
              </a:rPr>
              <a:t>时</a:t>
            </a:r>
            <a:r>
              <a:rPr lang="en-US" sz="2800" spc="70" dirty="0" smtClean="0">
                <a:latin typeface="Times New Roman" panose="02020603050405020304" charset="0"/>
                <a:cs typeface="Segoe UI Symbol" panose="020B0502040204020203"/>
                <a:sym typeface="+mn-ea"/>
              </a:rPr>
              <a:t>)</a:t>
            </a:r>
            <a:endParaRPr sz="2800" spc="70" dirty="0" smtClean="0">
              <a:solidFill>
                <a:schemeClr val="tx1"/>
              </a:solidFill>
              <a:latin typeface="Times New Roman" panose="02020603050405020304" charset="0"/>
              <a:cs typeface="Segoe UI Symbol" panose="020B0502040204020203"/>
              <a:sym typeface="+mn-ea"/>
            </a:endParaRPr>
          </a:p>
          <a:p>
            <a:pPr marL="527050" lvl="0" indent="-514350" algn="l" defTabSz="0">
              <a:lnSpc>
                <a:spcPct val="120000"/>
              </a:lnSpc>
              <a:spcBef>
                <a:spcPts val="0"/>
              </a:spcBef>
              <a:spcAft>
                <a:spcPts val="0"/>
              </a:spcAft>
              <a:buClrTx/>
              <a:buFont typeface="+mj-lt"/>
              <a:buAutoNum type="arabicPeriod"/>
              <a:tabLst>
                <a:tab pos="423545" algn="l"/>
              </a:tabLst>
            </a:pPr>
            <a:r>
              <a:rPr lang="zh-CN" altLang="en-US" sz="2800" spc="70" dirty="0" smtClean="0">
                <a:solidFill>
                  <a:schemeClr val="tx1"/>
                </a:solidFill>
                <a:latin typeface="Times New Roman" panose="02020603050405020304" charset="0"/>
                <a:cs typeface="Segoe UI Symbol" panose="020B0502040204020203"/>
                <a:sym typeface="+mn-ea"/>
              </a:rPr>
              <a:t>图像的</a:t>
            </a:r>
            <a:r>
              <a:rPr sz="2800" spc="70" dirty="0" err="1" smtClean="0">
                <a:solidFill>
                  <a:schemeClr val="tx1"/>
                </a:solidFill>
                <a:latin typeface="Times New Roman" panose="02020603050405020304" charset="0"/>
                <a:cs typeface="Segoe UI Symbol" panose="020B0502040204020203"/>
                <a:sym typeface="+mn-ea"/>
              </a:rPr>
              <a:t>表示与描述</a:t>
            </a:r>
            <a:r>
              <a:rPr lang="en-US" sz="2800" spc="70" dirty="0" smtClean="0">
                <a:latin typeface="Times New Roman" panose="02020603050405020304" charset="0"/>
                <a:cs typeface="Segoe UI Symbol" panose="020B0502040204020203"/>
                <a:sym typeface="+mn-ea"/>
              </a:rPr>
              <a:t>(2</a:t>
            </a:r>
            <a:r>
              <a:rPr lang="zh-CN" altLang="en-US" sz="2800" spc="70" dirty="0" smtClean="0">
                <a:latin typeface="Times New Roman" panose="02020603050405020304" charset="0"/>
                <a:cs typeface="Segoe UI Symbol" panose="020B0502040204020203"/>
                <a:sym typeface="+mn-ea"/>
              </a:rPr>
              <a:t>课时</a:t>
            </a:r>
            <a:r>
              <a:rPr lang="en-US" sz="2800" spc="70" dirty="0" smtClean="0">
                <a:latin typeface="Times New Roman" panose="02020603050405020304" charset="0"/>
                <a:cs typeface="Segoe UI Symbol" panose="020B0502040204020203"/>
                <a:sym typeface="+mn-ea"/>
              </a:rPr>
              <a:t>)</a:t>
            </a:r>
            <a:endParaRPr lang="en-US" sz="2800" spc="70" dirty="0">
              <a:latin typeface="Times New Roman" panose="02020603050405020304" charset="0"/>
              <a:cs typeface="Segoe UI Symbol" panose="020B0502040204020203"/>
              <a:sym typeface="+mn-ea"/>
            </a:endParaRPr>
          </a:p>
          <a:p>
            <a:pPr marL="527050" lvl="0" indent="-514350" algn="l" defTabSz="0">
              <a:lnSpc>
                <a:spcPct val="120000"/>
              </a:lnSpc>
              <a:spcBef>
                <a:spcPts val="0"/>
              </a:spcBef>
              <a:spcAft>
                <a:spcPts val="0"/>
              </a:spcAft>
              <a:buClrTx/>
              <a:buFont typeface="+mj-lt"/>
              <a:buAutoNum type="arabicPeriod"/>
              <a:tabLst>
                <a:tab pos="423545" algn="l"/>
              </a:tabLst>
            </a:pPr>
            <a:r>
              <a:rPr lang="en-US" altLang="zh-CN" sz="2800" spc="70" dirty="0" smtClean="0">
                <a:latin typeface="Times New Roman" panose="02020603050405020304" charset="0"/>
                <a:cs typeface="Segoe UI Symbol" panose="020B0502040204020203"/>
                <a:sym typeface="+mn-ea"/>
              </a:rPr>
              <a:t>CV</a:t>
            </a:r>
            <a:r>
              <a:rPr lang="zh-CN" altLang="en-US" sz="2800" spc="70" dirty="0" smtClean="0">
                <a:latin typeface="Times New Roman" panose="02020603050405020304" charset="0"/>
                <a:cs typeface="Segoe UI Symbol" panose="020B0502040204020203"/>
                <a:sym typeface="+mn-ea"/>
              </a:rPr>
              <a:t>领域内的问题研究进展</a:t>
            </a:r>
            <a:r>
              <a:rPr lang="en-US" sz="2800" spc="70" dirty="0" smtClean="0">
                <a:latin typeface="Times New Roman" panose="02020603050405020304" charset="0"/>
                <a:cs typeface="Segoe UI Symbol" panose="020B0502040204020203"/>
                <a:sym typeface="+mn-ea"/>
              </a:rPr>
              <a:t>(4</a:t>
            </a:r>
            <a:r>
              <a:rPr lang="zh-CN" altLang="en-US" sz="2800" spc="70" dirty="0" smtClean="0">
                <a:latin typeface="Times New Roman" panose="02020603050405020304" charset="0"/>
                <a:cs typeface="Segoe UI Symbol" panose="020B0502040204020203"/>
                <a:sym typeface="+mn-ea"/>
              </a:rPr>
              <a:t>课</a:t>
            </a:r>
            <a:r>
              <a:rPr lang="zh-CN" altLang="en-US" sz="2800" spc="70" dirty="0">
                <a:latin typeface="Times New Roman" panose="02020603050405020304" charset="0"/>
                <a:cs typeface="Segoe UI Symbol" panose="020B0502040204020203"/>
                <a:sym typeface="+mn-ea"/>
              </a:rPr>
              <a:t>时</a:t>
            </a:r>
            <a:r>
              <a:rPr lang="en-US" sz="2800" spc="70" dirty="0">
                <a:latin typeface="Times New Roman" panose="02020603050405020304" charset="0"/>
                <a:cs typeface="Segoe UI Symbol" panose="020B0502040204020203"/>
                <a:sym typeface="+mn-ea"/>
              </a:rPr>
              <a:t>)</a:t>
            </a:r>
            <a:endParaRPr sz="2800" spc="70" dirty="0">
              <a:solidFill>
                <a:srgbClr val="EE2B0A"/>
              </a:solidFill>
              <a:latin typeface="Times New Roman" panose="02020603050405020304" charset="0"/>
              <a:cs typeface="Segoe UI Symbol" panose="020B0502040204020203"/>
              <a:sym typeface="+mn-ea"/>
            </a:endParaRPr>
          </a:p>
        </p:txBody>
      </p:sp>
      <p:sp>
        <p:nvSpPr>
          <p:cNvPr id="3" name="灯片编号占位符 2"/>
          <p:cNvSpPr>
            <a:spLocks noGrp="1"/>
          </p:cNvSpPr>
          <p:nvPr>
            <p:ph type="sldNum" sz="quarter" idx="12"/>
          </p:nvPr>
        </p:nvSpPr>
        <p:spPr/>
        <p:txBody>
          <a:bodyPr/>
          <a:lstStyle/>
          <a:p>
            <a:fld id="{B6F15528-21DE-4FAA-801E-634DDDAF4B2B}" type="slidenum">
              <a:rPr/>
              <a:t>19</a:t>
            </a:fld>
            <a:endParaRPr/>
          </a:p>
        </p:txBody>
      </p:sp>
      <p:sp>
        <p:nvSpPr>
          <p:cNvPr id="6" name="object 4"/>
          <p:cNvSpPr txBox="1">
            <a:spLocks noGrp="1"/>
          </p:cNvSpPr>
          <p:nvPr>
            <p:ph type="title"/>
          </p:nvPr>
        </p:nvSpPr>
        <p:spPr>
          <a:xfrm>
            <a:off x="774700" y="982636"/>
            <a:ext cx="8085455" cy="609600"/>
          </a:xfrm>
          <a:prstGeom prst="rect">
            <a:avLst/>
          </a:prstGeom>
        </p:spPr>
        <p:txBody>
          <a:bodyPr vert="horz" wrap="square" lIns="0" tIns="0" rIns="0" bIns="0" rtlCol="0">
            <a:spAutoFit/>
          </a:bodyPr>
          <a:lstStyle/>
          <a:p>
            <a:pPr marL="12700" lvl="0" algn="l" defTabSz="914400" fontAlgn="auto"/>
            <a:r>
              <a:rPr sz="4000" b="1" spc="-15" dirty="0">
                <a:solidFill>
                  <a:schemeClr val="tx1"/>
                </a:solidFill>
                <a:latin typeface="Times New Roman" panose="02020603050405020304" charset="0"/>
                <a:ea typeface="+mn-ea"/>
                <a:cs typeface="新宋体" panose="02010609030101010101" charset="-122"/>
                <a:sym typeface="+mn-ea"/>
              </a:rPr>
              <a:t>课程目的与要求</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5" name="矩形 256004"/>
          <p:cNvSpPr/>
          <p:nvPr/>
        </p:nvSpPr>
        <p:spPr>
          <a:xfrm>
            <a:off x="850900" y="1427795"/>
            <a:ext cx="9601200" cy="3970318"/>
          </a:xfrm>
          <a:prstGeom prst="rect">
            <a:avLst/>
          </a:prstGeom>
          <a:noFill/>
          <a:ln w="12700">
            <a:noFill/>
          </a:ln>
        </p:spPr>
        <p:txBody>
          <a:bodyPr wrap="square" anchor="t">
            <a:spAutoFit/>
          </a:bodyPr>
          <a:lstStyle/>
          <a:p>
            <a:pPr lvl="0" indent="11430">
              <a:lnSpc>
                <a:spcPct val="150000"/>
              </a:lnSpc>
              <a:spcBef>
                <a:spcPct val="50000"/>
              </a:spcBef>
              <a:buClr>
                <a:schemeClr val="tx1"/>
              </a:buClr>
              <a:buSzPct val="80000"/>
              <a:buFont typeface="Wingdings" panose="05000000000000000000" pitchFamily="2" charset="2"/>
              <a:buNone/>
            </a:pPr>
            <a:r>
              <a:rPr lang="zh-CN" altLang="en-US" sz="2800" b="1" dirty="0">
                <a:solidFill>
                  <a:schemeClr val="tx1"/>
                </a:solidFill>
                <a:latin typeface="Times New Roman" panose="02020603050405020304" pitchFamily="18" charset="0"/>
                <a:cs typeface="Times New Roman" panose="02020603050405020304" pitchFamily="18" charset="0"/>
              </a:rPr>
              <a:t>人类社会进步离不开从图像中获取知识，人类约70%左右的知识来自视觉信息。</a:t>
            </a:r>
          </a:p>
          <a:p>
            <a:pPr lvl="0" indent="11430">
              <a:lnSpc>
                <a:spcPct val="150000"/>
              </a:lnSpc>
              <a:spcBef>
                <a:spcPct val="50000"/>
              </a:spcBef>
              <a:buClr>
                <a:schemeClr val="tx1"/>
              </a:buClr>
              <a:buSzPct val="80000"/>
              <a:buFont typeface="Wingdings" panose="05000000000000000000" pitchFamily="2" charset="2"/>
              <a:buNone/>
            </a:pPr>
            <a:r>
              <a:rPr lang="zh-CN" altLang="en-US" sz="2800" b="1" dirty="0">
                <a:solidFill>
                  <a:schemeClr val="tx1"/>
                </a:solidFill>
                <a:latin typeface="Times New Roman" panose="02020603050405020304" pitchFamily="18" charset="0"/>
                <a:cs typeface="Times New Roman" panose="02020603050405020304" pitchFamily="18" charset="0"/>
              </a:rPr>
              <a:t>One picture is worth more than ten thousand</a:t>
            </a:r>
            <a:r>
              <a:rPr lang="en-US" altLang="zh-CN" sz="2800" b="1" dirty="0">
                <a:solidFill>
                  <a:schemeClr val="tx1"/>
                </a:solidFill>
                <a:latin typeface="Times New Roman" panose="02020603050405020304" pitchFamily="18" charset="0"/>
                <a:cs typeface="Times New Roman" panose="02020603050405020304" pitchFamily="18" charset="0"/>
              </a:rPr>
              <a:t>s</a:t>
            </a:r>
            <a:r>
              <a:rPr lang="zh-CN" altLang="en-US" sz="2800" b="1" dirty="0">
                <a:solidFill>
                  <a:schemeClr val="tx1"/>
                </a:solidFill>
                <a:latin typeface="Times New Roman" panose="02020603050405020304" pitchFamily="18" charset="0"/>
                <a:cs typeface="Times New Roman" panose="02020603050405020304" pitchFamily="18" charset="0"/>
              </a:rPr>
              <a:t> words</a:t>
            </a:r>
            <a:r>
              <a:rPr lang="en-US" altLang="zh-CN" sz="2800" b="1" dirty="0">
                <a:solidFill>
                  <a:schemeClr val="tx1"/>
                </a:solidFill>
                <a:latin typeface="Times New Roman" panose="02020603050405020304" pitchFamily="18" charset="0"/>
                <a:cs typeface="Times New Roman" panose="02020603050405020304" pitchFamily="18" charset="0"/>
              </a:rPr>
              <a:t>. </a:t>
            </a:r>
            <a:endParaRPr lang="en-US" altLang="zh-CN" sz="2800" b="1" dirty="0" smtClean="0">
              <a:solidFill>
                <a:schemeClr val="tx1"/>
              </a:solidFill>
              <a:latin typeface="Times New Roman" panose="02020603050405020304" pitchFamily="18" charset="0"/>
              <a:cs typeface="Times New Roman" panose="02020603050405020304" pitchFamily="18" charset="0"/>
            </a:endParaRPr>
          </a:p>
          <a:p>
            <a:pPr lvl="0" indent="11430">
              <a:lnSpc>
                <a:spcPct val="150000"/>
              </a:lnSpc>
              <a:spcBef>
                <a:spcPct val="50000"/>
              </a:spcBef>
              <a:buClr>
                <a:schemeClr val="tx1"/>
              </a:buClr>
              <a:buSzPct val="80000"/>
              <a:buFont typeface="Wingdings" panose="05000000000000000000" pitchFamily="2" charset="2"/>
              <a:buNone/>
            </a:pPr>
            <a:r>
              <a:rPr lang="zh-CN" altLang="en-US" sz="2800" b="1" dirty="0" smtClean="0">
                <a:solidFill>
                  <a:schemeClr val="tx1"/>
                </a:solidFill>
                <a:latin typeface="Times New Roman" panose="02020603050405020304" pitchFamily="18" charset="0"/>
                <a:cs typeface="Times New Roman" panose="02020603050405020304" pitchFamily="18" charset="0"/>
              </a:rPr>
              <a:t>百</a:t>
            </a:r>
            <a:r>
              <a:rPr lang="zh-CN" altLang="en-US" sz="2800" b="1" dirty="0">
                <a:solidFill>
                  <a:schemeClr val="tx1"/>
                </a:solidFill>
                <a:latin typeface="Times New Roman" panose="02020603050405020304" pitchFamily="18" charset="0"/>
                <a:cs typeface="Times New Roman" panose="02020603050405020304" pitchFamily="18" charset="0"/>
              </a:rPr>
              <a:t>闻不如一见</a:t>
            </a:r>
            <a:r>
              <a:rPr lang="zh-CN" altLang="en-US" sz="2800" b="1" dirty="0" smtClean="0">
                <a:solidFill>
                  <a:schemeClr val="tx1"/>
                </a:solidFill>
                <a:latin typeface="Times New Roman" panose="02020603050405020304" pitchFamily="18" charset="0"/>
                <a:cs typeface="Times New Roman" panose="02020603050405020304" pitchFamily="18" charset="0"/>
              </a:rPr>
              <a:t>。</a:t>
            </a:r>
            <a:endParaRPr lang="en-US" altLang="zh-CN" sz="2800" b="1" dirty="0" smtClean="0">
              <a:solidFill>
                <a:schemeClr val="tx1"/>
              </a:solidFill>
              <a:latin typeface="Times New Roman" panose="02020603050405020304" pitchFamily="18" charset="0"/>
              <a:cs typeface="Times New Roman" panose="02020603050405020304" pitchFamily="18" charset="0"/>
            </a:endParaRPr>
          </a:p>
          <a:p>
            <a:pPr lvl="0" indent="11430">
              <a:lnSpc>
                <a:spcPct val="150000"/>
              </a:lnSpc>
              <a:spcBef>
                <a:spcPct val="50000"/>
              </a:spcBef>
              <a:buClr>
                <a:schemeClr val="tx1"/>
              </a:buClr>
              <a:buSzPct val="80000"/>
              <a:buFont typeface="Wingdings" panose="05000000000000000000" pitchFamily="2" charset="2"/>
              <a:buNone/>
            </a:pPr>
            <a:r>
              <a:rPr lang="zh-CN" altLang="en-US" sz="2800" b="1" dirty="0">
                <a:latin typeface="Times New Roman" panose="02020603050405020304" pitchFamily="18" charset="0"/>
                <a:cs typeface="Times New Roman" panose="02020603050405020304" pitchFamily="18" charset="0"/>
              </a:rPr>
              <a:t>但</a:t>
            </a:r>
            <a:r>
              <a:rPr lang="zh-CN" altLang="en-US" sz="2800" b="1" dirty="0" smtClean="0">
                <a:latin typeface="Times New Roman" panose="02020603050405020304" pitchFamily="18" charset="0"/>
                <a:cs typeface="Times New Roman" panose="02020603050405020304" pitchFamily="18" charset="0"/>
              </a:rPr>
              <a:t>是，见的也可能假的</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
        <p:nvSpPr>
          <p:cNvPr id="3" name="object 4"/>
          <p:cNvSpPr txBox="1"/>
          <p:nvPr/>
        </p:nvSpPr>
        <p:spPr>
          <a:xfrm>
            <a:off x="933732" y="781080"/>
            <a:ext cx="7423150" cy="609600"/>
          </a:xfrm>
          <a:prstGeom prst="rect">
            <a:avLst/>
          </a:prstGeom>
        </p:spPr>
        <p:txBody>
          <a:bodyPr vert="horz" wrap="square" lIns="0" tIns="0" rIns="0" bIns="0" rtlCol="0">
            <a:spAutoFit/>
          </a:bodyPr>
          <a:lstStyle/>
          <a:p>
            <a:pPr marL="12700">
              <a:lnSpc>
                <a:spcPct val="100000"/>
              </a:lnSpc>
            </a:pPr>
            <a:r>
              <a:rPr lang="zh-CN" sz="4000" b="1" spc="-15" dirty="0">
                <a:latin typeface="Times New Roman" panose="02020603050405020304" charset="0"/>
                <a:cs typeface="新宋体" panose="02010609030101010101" charset="-122"/>
              </a:rPr>
              <a:t>人类视觉系统</a:t>
            </a:r>
            <a:endParaRPr lang="en-US" altLang="zh-CN" sz="4000" b="1" spc="-15" dirty="0">
              <a:latin typeface="Times New Roman" panose="02020603050405020304" charset="0"/>
              <a:cs typeface="新宋体" panose="02010609030101010101" charset="-122"/>
            </a:endParaRPr>
          </a:p>
        </p:txBody>
      </p:sp>
      <p:sp>
        <p:nvSpPr>
          <p:cNvPr id="4" name="灯片编号占位符 3"/>
          <p:cNvSpPr>
            <a:spLocks noGrp="1"/>
          </p:cNvSpPr>
          <p:nvPr>
            <p:ph type="sldNum" sz="quarter" idx="12"/>
          </p:nvPr>
        </p:nvSpPr>
        <p:spPr/>
        <p:txBody>
          <a:bodyPr/>
          <a:lstStyle/>
          <a:p>
            <a:pPr lvl="0"/>
            <a:fld id="{9A0DB2DC-4C9A-4742-B13C-FB6460FD3503}" type="slidenum">
              <a:rPr lang="en-US" altLang="zh-CN"/>
              <a:t>2</a:t>
            </a:fld>
            <a:endParaRPr 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05"/>
                                        </p:tgtEl>
                                        <p:attrNameLst>
                                          <p:attrName>style.visibility</p:attrName>
                                        </p:attrNameLst>
                                      </p:cBhvr>
                                      <p:to>
                                        <p:strVal val="visible"/>
                                      </p:to>
                                    </p:set>
                                    <p:animEffect transition="in" filter="blinds(horizontal)">
                                      <p:cBhvr>
                                        <p:cTn id="7" dur="500"/>
                                        <p:tgtEl>
                                          <p:spTgt spid="256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701800" y="1734185"/>
            <a:ext cx="8521700" cy="2843855"/>
          </a:xfrm>
          <a:prstGeom prst="rect">
            <a:avLst/>
          </a:prstGeom>
        </p:spPr>
        <p:txBody>
          <a:bodyPr vert="horz" wrap="square" lIns="0" tIns="0" rIns="0" bIns="0" rtlCol="0">
            <a:spAutoFit/>
          </a:bodyPr>
          <a:lstStyle/>
          <a:p>
            <a:pPr marL="12700" defTabSz="0">
              <a:lnSpc>
                <a:spcPct val="170000"/>
              </a:lnSpc>
              <a:tabLst>
                <a:tab pos="423545" algn="l"/>
              </a:tabLst>
            </a:pPr>
            <a:r>
              <a:rPr sz="2800" spc="70" dirty="0">
                <a:solidFill>
                  <a:srgbClr val="EE2B0A"/>
                </a:solidFill>
                <a:latin typeface="Segoe UI Symbol" panose="020B0502040204020203"/>
                <a:cs typeface="Segoe UI Symbol" panose="020B0502040204020203"/>
                <a:sym typeface="+mn-ea"/>
              </a:rPr>
              <a:t>✓	</a:t>
            </a:r>
            <a:r>
              <a:rPr lang="zh-CN" sz="2800" b="1" spc="-15" dirty="0">
                <a:latin typeface="Times New Roman" panose="02020603050405020304" charset="0"/>
                <a:cs typeface="新宋体" panose="02010609030101010101" charset="-122"/>
              </a:rPr>
              <a:t>课程教学</a:t>
            </a:r>
            <a:r>
              <a:rPr lang="en-US" altLang="zh-CN" sz="2800" b="1" spc="-15" dirty="0">
                <a:latin typeface="Times New Roman" panose="02020603050405020304" charset="0"/>
                <a:cs typeface="新宋体" panose="02010609030101010101" charset="-122"/>
              </a:rPr>
              <a:t>—me </a:t>
            </a:r>
          </a:p>
          <a:p>
            <a:pPr marL="12700" defTabSz="0">
              <a:lnSpc>
                <a:spcPct val="170000"/>
              </a:lnSpc>
              <a:tabLst>
                <a:tab pos="423545" algn="l"/>
              </a:tabLst>
            </a:pPr>
            <a:r>
              <a:rPr sz="2800" spc="70" dirty="0">
                <a:solidFill>
                  <a:srgbClr val="EE2B0A"/>
                </a:solidFill>
                <a:latin typeface="Segoe UI Symbol" panose="020B0502040204020203"/>
                <a:cs typeface="Segoe UI Symbol" panose="020B0502040204020203"/>
                <a:sym typeface="+mn-ea"/>
              </a:rPr>
              <a:t>✓	</a:t>
            </a:r>
            <a:r>
              <a:rPr lang="zh-CN" sz="2800" b="1" spc="-15" dirty="0">
                <a:latin typeface="Times New Roman" panose="02020603050405020304" charset="0"/>
                <a:cs typeface="新宋体" panose="02010609030101010101" charset="-122"/>
                <a:sym typeface="+mn-ea"/>
              </a:rPr>
              <a:t>文献阅读及综述</a:t>
            </a:r>
            <a:r>
              <a:rPr lang="zh-CN" sz="2800" b="1" spc="-15" dirty="0">
                <a:latin typeface="Times New Roman" panose="02020603050405020304" charset="0"/>
                <a:cs typeface="新宋体" panose="02010609030101010101" charset="-122"/>
              </a:rPr>
              <a:t>论文解读</a:t>
            </a:r>
            <a:r>
              <a:rPr lang="en-US" altLang="zh-CN" sz="2800" b="1" spc="-15" dirty="0">
                <a:latin typeface="Times New Roman" panose="02020603050405020304" charset="0"/>
                <a:cs typeface="新宋体" panose="02010609030101010101" charset="-122"/>
              </a:rPr>
              <a:t>(every one)</a:t>
            </a:r>
          </a:p>
          <a:p>
            <a:pPr marL="12700" defTabSz="0">
              <a:lnSpc>
                <a:spcPct val="170000"/>
              </a:lnSpc>
              <a:tabLst>
                <a:tab pos="423545" algn="l"/>
              </a:tabLst>
            </a:pPr>
            <a:r>
              <a:rPr sz="2800" spc="70" dirty="0">
                <a:solidFill>
                  <a:srgbClr val="EE2B0A"/>
                </a:solidFill>
                <a:latin typeface="Segoe UI Symbol" panose="020B0502040204020203"/>
                <a:cs typeface="Segoe UI Symbol" panose="020B0502040204020203"/>
                <a:sym typeface="+mn-ea"/>
              </a:rPr>
              <a:t>✓	</a:t>
            </a:r>
            <a:r>
              <a:rPr lang="zh-CN" sz="2800" b="1" spc="-15" dirty="0">
                <a:latin typeface="Times New Roman" panose="02020603050405020304" charset="0"/>
                <a:cs typeface="新宋体" panose="02010609030101010101" charset="-122"/>
                <a:sym typeface="+mn-ea"/>
              </a:rPr>
              <a:t>总结性文献撰写</a:t>
            </a:r>
            <a:r>
              <a:rPr lang="en-US" altLang="zh-CN" sz="2800" b="1" spc="-15" dirty="0">
                <a:latin typeface="Times New Roman" panose="02020603050405020304" charset="0"/>
                <a:cs typeface="新宋体" panose="02010609030101010101" charset="-122"/>
                <a:sym typeface="+mn-ea"/>
              </a:rPr>
              <a:t>/</a:t>
            </a:r>
            <a:r>
              <a:rPr lang="zh-CN" sz="2800" b="1" spc="-15" dirty="0">
                <a:latin typeface="Times New Roman" panose="02020603050405020304" charset="0"/>
                <a:cs typeface="新宋体" panose="02010609030101010101" charset="-122"/>
                <a:sym typeface="+mn-ea"/>
              </a:rPr>
              <a:t>代码(every one)</a:t>
            </a:r>
          </a:p>
          <a:p>
            <a:pPr marL="12700" defTabSz="0">
              <a:lnSpc>
                <a:spcPct val="150000"/>
              </a:lnSpc>
              <a:tabLst>
                <a:tab pos="423545" algn="l"/>
              </a:tabLst>
            </a:pPr>
            <a:endParaRPr lang="en-US" altLang="zh-CN" sz="2800" b="1" spc="-15" dirty="0">
              <a:latin typeface="Times New Roman" panose="02020603050405020304" charset="0"/>
              <a:cs typeface="新宋体" panose="02010609030101010101" charset="-122"/>
            </a:endParaRPr>
          </a:p>
        </p:txBody>
      </p:sp>
      <p:sp>
        <p:nvSpPr>
          <p:cNvPr id="3" name="灯片编号占位符 2"/>
          <p:cNvSpPr>
            <a:spLocks noGrp="1"/>
          </p:cNvSpPr>
          <p:nvPr>
            <p:ph type="sldNum" sz="quarter" idx="12"/>
          </p:nvPr>
        </p:nvSpPr>
        <p:spPr/>
        <p:txBody>
          <a:bodyPr/>
          <a:lstStyle/>
          <a:p>
            <a:fld id="{B6F15528-21DE-4FAA-801E-634DDDAF4B2B}" type="slidenum">
              <a:rPr/>
              <a:t>20</a:t>
            </a:fld>
            <a:endParaRPr/>
          </a:p>
        </p:txBody>
      </p:sp>
      <p:sp>
        <p:nvSpPr>
          <p:cNvPr id="6" name="object 4"/>
          <p:cNvSpPr txBox="1">
            <a:spLocks/>
          </p:cNvSpPr>
          <p:nvPr/>
        </p:nvSpPr>
        <p:spPr>
          <a:xfrm>
            <a:off x="774700" y="982636"/>
            <a:ext cx="8085455" cy="609600"/>
          </a:xfrm>
          <a:prstGeom prst="rect">
            <a:avLst/>
          </a:prstGeom>
          <a:noFill/>
          <a:ln w="9525">
            <a:noFill/>
          </a:ln>
        </p:spPr>
        <p:txBody>
          <a:bodyPr vert="horz" wrap="square" lIns="0" tIns="0"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2700" algn="l" defTabSz="914400" fontAlgn="auto"/>
            <a:r>
              <a:rPr lang="zh-CN" altLang="en-US" sz="4000" b="1" spc="-15" dirty="0" smtClean="0">
                <a:solidFill>
                  <a:schemeClr val="tx1"/>
                </a:solidFill>
                <a:latin typeface="Times New Roman" panose="02020603050405020304" charset="0"/>
                <a:ea typeface="+mn-ea"/>
                <a:cs typeface="新宋体" panose="02010609030101010101" charset="-122"/>
                <a:sym typeface="+mn-ea"/>
              </a:rPr>
              <a:t>课程教学过程设计与计划</a:t>
            </a:r>
            <a:endParaRPr lang="zh-CN" altLang="en-US" sz="4000" b="1" spc="-15" dirty="0">
              <a:solidFill>
                <a:schemeClr val="tx1"/>
              </a:solidFill>
              <a:latin typeface="Times New Roman" panose="02020603050405020304" charset="0"/>
              <a:ea typeface="+mn-ea"/>
              <a:cs typeface="新宋体" panose="02010609030101010101" charset="-122"/>
              <a:sym typeface="+mn-e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74700" y="1009333"/>
            <a:ext cx="8811895" cy="609600"/>
          </a:xfrm>
          <a:prstGeom prst="rect">
            <a:avLst/>
          </a:prstGeom>
          <a:noFill/>
          <a:ln w="9525">
            <a:noFill/>
          </a:ln>
        </p:spPr>
        <p:txBody>
          <a:bodyPr vert="horz" wrap="square" lIns="0" tIns="0" rIns="0" bIns="0" rtlCol="0" anchor="ctr">
            <a:spAutoFit/>
          </a:bodyPr>
          <a:lstStyle/>
          <a:p>
            <a:pPr marL="12700" lvl="0" algn="l" defTabSz="914400" fontAlgn="auto"/>
            <a:r>
              <a:rPr sz="4000" b="1" spc="-15" dirty="0">
                <a:solidFill>
                  <a:schemeClr val="tx1"/>
                </a:solidFill>
                <a:latin typeface="Times New Roman" panose="02020603050405020304" charset="0"/>
                <a:ea typeface="+mn-ea"/>
                <a:cs typeface="新宋体" panose="02010609030101010101" charset="-122"/>
                <a:sym typeface="+mn-ea"/>
              </a:rPr>
              <a:t>考试内容</a:t>
            </a:r>
          </a:p>
        </p:txBody>
      </p:sp>
      <p:sp>
        <p:nvSpPr>
          <p:cNvPr id="5" name="object 5"/>
          <p:cNvSpPr txBox="1"/>
          <p:nvPr/>
        </p:nvSpPr>
        <p:spPr>
          <a:xfrm>
            <a:off x="622300" y="1796415"/>
            <a:ext cx="9536430" cy="3967753"/>
          </a:xfrm>
          <a:prstGeom prst="rect">
            <a:avLst/>
          </a:prstGeom>
        </p:spPr>
        <p:txBody>
          <a:bodyPr vert="horz" wrap="square" lIns="0" tIns="0" rIns="0" bIns="0" rtlCol="0">
            <a:spAutoFit/>
          </a:bodyPr>
          <a:lstStyle/>
          <a:p>
            <a:pPr marL="12700" defTabSz="0">
              <a:lnSpc>
                <a:spcPct val="100000"/>
              </a:lnSpc>
              <a:tabLst>
                <a:tab pos="423545" algn="l"/>
              </a:tabLst>
            </a:pPr>
            <a:r>
              <a:rPr sz="2200" spc="745" dirty="0">
                <a:solidFill>
                  <a:srgbClr val="EE2B0A"/>
                </a:solidFill>
                <a:latin typeface="Times New Roman" panose="02020603050405020304" charset="0"/>
                <a:cs typeface="Segoe UI Symbol" panose="020B0502040204020203"/>
              </a:rPr>
              <a:t>•</a:t>
            </a:r>
            <a:r>
              <a:rPr sz="3200" b="1" spc="-15" dirty="0">
                <a:latin typeface="Times New Roman" panose="02020603050405020304" charset="0"/>
                <a:cs typeface="新宋体" panose="02010609030101010101" charset="-122"/>
              </a:rPr>
              <a:t>平时作业50%，考试成绩50%</a:t>
            </a:r>
            <a:endParaRPr sz="3200" dirty="0">
              <a:latin typeface="Times New Roman" panose="02020603050405020304" charset="0"/>
              <a:cs typeface="新宋体" panose="02010609030101010101" charset="-122"/>
            </a:endParaRPr>
          </a:p>
          <a:p>
            <a:pPr marL="12700" defTabSz="0">
              <a:lnSpc>
                <a:spcPct val="100000"/>
              </a:lnSpc>
              <a:spcBef>
                <a:spcPts val="1925"/>
              </a:spcBef>
              <a:tabLst>
                <a:tab pos="423545" algn="l"/>
              </a:tabLst>
            </a:pPr>
            <a:r>
              <a:rPr lang="en-US" sz="2200" spc="745" dirty="0">
                <a:solidFill>
                  <a:srgbClr val="EE2B0A"/>
                </a:solidFill>
                <a:latin typeface="Times New Roman" panose="02020603050405020304" charset="0"/>
                <a:cs typeface="Segoe UI Symbol" panose="020B0502040204020203"/>
              </a:rPr>
              <a:t>	</a:t>
            </a:r>
            <a:r>
              <a:rPr sz="3200" b="1" spc="-15" dirty="0">
                <a:latin typeface="Times New Roman" panose="02020603050405020304" charset="0"/>
                <a:cs typeface="新宋体" panose="02010609030101010101" charset="-122"/>
              </a:rPr>
              <a:t>平时作业选择下列两个之一：</a:t>
            </a:r>
            <a:endParaRPr sz="3200" dirty="0">
              <a:latin typeface="Times New Roman" panose="02020603050405020304" charset="0"/>
              <a:cs typeface="新宋体" panose="02010609030101010101" charset="-122"/>
            </a:endParaRPr>
          </a:p>
          <a:p>
            <a:pPr marL="927100" lvl="1" defTabSz="0">
              <a:lnSpc>
                <a:spcPct val="100000"/>
              </a:lnSpc>
              <a:spcBef>
                <a:spcPts val="1675"/>
              </a:spcBef>
              <a:tabLst>
                <a:tab pos="848360" algn="l"/>
              </a:tabLst>
            </a:pPr>
            <a:r>
              <a:rPr sz="2000" spc="-335" dirty="0">
                <a:solidFill>
                  <a:srgbClr val="EE2B0A"/>
                </a:solidFill>
                <a:latin typeface="Times New Roman" panose="02020603050405020304" charset="0"/>
                <a:cs typeface="Segoe UI Symbol" panose="020B0502040204020203"/>
              </a:rPr>
              <a:t>➢	</a:t>
            </a:r>
            <a:r>
              <a:rPr sz="2800" b="1" spc="-15" dirty="0">
                <a:latin typeface="Times New Roman" panose="02020603050405020304" charset="0"/>
                <a:cs typeface="新宋体" panose="02010609030101010101" charset="-122"/>
              </a:rPr>
              <a:t>分组完成一个</a:t>
            </a:r>
            <a:r>
              <a:rPr lang="zh-CN" sz="2800" b="1" spc="-15" dirty="0">
                <a:latin typeface="Times New Roman" panose="02020603050405020304" charset="0"/>
                <a:cs typeface="新宋体" panose="02010609030101010101" charset="-122"/>
              </a:rPr>
              <a:t>文献撰写</a:t>
            </a:r>
            <a:r>
              <a:rPr lang="en-US" altLang="zh-CN" sz="2800" b="1" spc="-15" dirty="0">
                <a:latin typeface="Times New Roman" panose="02020603050405020304" charset="0"/>
                <a:cs typeface="新宋体" panose="02010609030101010101" charset="-122"/>
              </a:rPr>
              <a:t>/</a:t>
            </a:r>
            <a:r>
              <a:rPr lang="zh-CN" sz="2800" b="1" spc="-15" dirty="0">
                <a:latin typeface="Times New Roman" panose="02020603050405020304" charset="0"/>
                <a:cs typeface="新宋体" panose="02010609030101010101" charset="-122"/>
              </a:rPr>
              <a:t>代码作业，</a:t>
            </a:r>
          </a:p>
          <a:p>
            <a:pPr marL="927100" marR="312420" lvl="1" defTabSz="0">
              <a:lnSpc>
                <a:spcPct val="100000"/>
              </a:lnSpc>
              <a:spcBef>
                <a:spcPts val="1685"/>
              </a:spcBef>
              <a:tabLst>
                <a:tab pos="848360" algn="l"/>
              </a:tabLst>
            </a:pPr>
            <a:r>
              <a:rPr sz="2000" spc="-335" dirty="0">
                <a:solidFill>
                  <a:srgbClr val="EE2B0A"/>
                </a:solidFill>
                <a:latin typeface="Times New Roman" panose="02020603050405020304" charset="0"/>
                <a:cs typeface="Segoe UI Symbol" panose="020B0502040204020203"/>
              </a:rPr>
              <a:t>➢	</a:t>
            </a:r>
            <a:r>
              <a:rPr sz="2800" b="1" spc="-15" dirty="0">
                <a:latin typeface="Times New Roman" panose="02020603050405020304" charset="0"/>
                <a:cs typeface="新宋体" panose="02010609030101010101" charset="-122"/>
              </a:rPr>
              <a:t>其</a:t>
            </a:r>
            <a:r>
              <a:rPr lang="zh-CN" sz="2800" b="1" spc="-15" dirty="0">
                <a:latin typeface="Times New Roman" panose="02020603050405020304" charset="0"/>
                <a:cs typeface="新宋体" panose="02010609030101010101" charset="-122"/>
              </a:rPr>
              <a:t>它</a:t>
            </a:r>
            <a:r>
              <a:rPr sz="2800" b="1" spc="-15" dirty="0">
                <a:latin typeface="Times New Roman" panose="02020603050405020304" charset="0"/>
                <a:cs typeface="新宋体" panose="02010609030101010101" charset="-122"/>
              </a:rPr>
              <a:t>图像处理相关的课题(需要</a:t>
            </a:r>
            <a:r>
              <a:rPr lang="zh-CN" sz="2800" b="1" spc="-15" dirty="0">
                <a:latin typeface="Times New Roman" panose="02020603050405020304" charset="0"/>
                <a:cs typeface="新宋体" panose="02010609030101010101" charset="-122"/>
              </a:rPr>
              <a:t>导师或上课老师</a:t>
            </a:r>
            <a:r>
              <a:rPr sz="2800" b="1" spc="-15" dirty="0">
                <a:latin typeface="Times New Roman" panose="02020603050405020304" charset="0"/>
                <a:cs typeface="新宋体" panose="02010609030101010101" charset="-122"/>
              </a:rPr>
              <a:t>认可)</a:t>
            </a:r>
            <a:endParaRPr sz="2800" dirty="0">
              <a:latin typeface="Times New Roman" panose="02020603050405020304" charset="0"/>
              <a:cs typeface="新宋体" panose="02010609030101010101" charset="-122"/>
            </a:endParaRPr>
          </a:p>
          <a:p>
            <a:pPr marL="12700" defTabSz="0">
              <a:lnSpc>
                <a:spcPts val="3750"/>
              </a:lnSpc>
              <a:spcBef>
                <a:spcPts val="1935"/>
              </a:spcBef>
              <a:tabLst>
                <a:tab pos="423545" algn="l"/>
              </a:tabLst>
            </a:pPr>
            <a:r>
              <a:rPr lang="en-US" sz="3200" b="1" spc="-15" dirty="0">
                <a:latin typeface="Times New Roman" panose="02020603050405020304" charset="0"/>
                <a:cs typeface="新宋体" panose="02010609030101010101" charset="-122"/>
              </a:rPr>
              <a:t>	</a:t>
            </a:r>
            <a:r>
              <a:rPr sz="3200" b="1" spc="-15" dirty="0">
                <a:latin typeface="Times New Roman" panose="02020603050405020304" charset="0"/>
                <a:cs typeface="新宋体" panose="02010609030101010101" charset="-122"/>
              </a:rPr>
              <a:t>考试</a:t>
            </a:r>
          </a:p>
          <a:p>
            <a:pPr marL="927100" lvl="1" defTabSz="0">
              <a:lnSpc>
                <a:spcPct val="100000"/>
              </a:lnSpc>
              <a:spcBef>
                <a:spcPts val="1675"/>
              </a:spcBef>
              <a:tabLst>
                <a:tab pos="848360" algn="l"/>
              </a:tabLst>
            </a:pPr>
            <a:r>
              <a:rPr sz="3200" spc="-335" dirty="0">
                <a:solidFill>
                  <a:srgbClr val="EE2B0A"/>
                </a:solidFill>
                <a:latin typeface="Times New Roman" panose="02020603050405020304" charset="0"/>
                <a:cs typeface="Segoe UI Symbol" panose="020B0502040204020203"/>
                <a:sym typeface="+mn-ea"/>
              </a:rPr>
              <a:t>➢	</a:t>
            </a:r>
            <a:r>
              <a:rPr sz="2800" b="1" spc="-15" dirty="0">
                <a:latin typeface="Times New Roman" panose="02020603050405020304" charset="0"/>
                <a:cs typeface="新宋体" panose="02010609030101010101" charset="-122"/>
                <a:sym typeface="+mn-ea"/>
              </a:rPr>
              <a:t>闭卷考试？</a:t>
            </a:r>
            <a:endParaRPr lang="zh-CN" sz="2800" b="1" spc="-15" dirty="0">
              <a:latin typeface="Times New Roman" panose="02020603050405020304" charset="0"/>
              <a:cs typeface="新宋体" panose="02010609030101010101" charset="-122"/>
            </a:endParaRPr>
          </a:p>
        </p:txBody>
      </p:sp>
      <p:sp>
        <p:nvSpPr>
          <p:cNvPr id="3" name="灯片编号占位符 2"/>
          <p:cNvSpPr>
            <a:spLocks noGrp="1"/>
          </p:cNvSpPr>
          <p:nvPr>
            <p:ph type="sldNum" sz="quarter" idx="12"/>
          </p:nvPr>
        </p:nvSpPr>
        <p:spPr/>
        <p:txBody>
          <a:bodyPr/>
          <a:lstStyle/>
          <a:p>
            <a:fld id="{B6F15528-21DE-4FAA-801E-634DDDAF4B2B}" type="slidenum">
              <a:rPr/>
              <a:t>21</a:t>
            </a:f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74701" y="1053465"/>
            <a:ext cx="9055100" cy="609600"/>
          </a:xfrm>
          <a:prstGeom prst="rect">
            <a:avLst/>
          </a:prstGeom>
          <a:noFill/>
          <a:ln w="9525">
            <a:noFill/>
          </a:ln>
        </p:spPr>
        <p:txBody>
          <a:bodyPr vert="horz" wrap="square" lIns="0" tIns="0" rIns="0" bIns="0" rtlCol="0" anchor="ctr">
            <a:spAutoFit/>
          </a:bodyPr>
          <a:lstStyle/>
          <a:p>
            <a:pPr marL="12700" lvl="0" algn="l" defTabSz="914400" fontAlgn="auto"/>
            <a:r>
              <a:rPr sz="4000" b="1" spc="-15" dirty="0">
                <a:solidFill>
                  <a:schemeClr val="tx1"/>
                </a:solidFill>
                <a:latin typeface="Times New Roman" panose="02020603050405020304" charset="0"/>
                <a:ea typeface="+mn-ea"/>
                <a:cs typeface="新宋体" panose="02010609030101010101" charset="-122"/>
                <a:sym typeface="+mn-ea"/>
              </a:rPr>
              <a:t>国内外相关会议和杂志</a:t>
            </a:r>
          </a:p>
        </p:txBody>
      </p:sp>
      <p:sp>
        <p:nvSpPr>
          <p:cNvPr id="5" name="object 5"/>
          <p:cNvSpPr txBox="1"/>
          <p:nvPr/>
        </p:nvSpPr>
        <p:spPr>
          <a:xfrm>
            <a:off x="774702" y="1761490"/>
            <a:ext cx="9473564" cy="4293483"/>
          </a:xfrm>
          <a:prstGeom prst="rect">
            <a:avLst/>
          </a:prstGeom>
        </p:spPr>
        <p:txBody>
          <a:bodyPr vert="horz" wrap="square" lIns="0" tIns="0" rIns="0" bIns="0" rtlCol="0">
            <a:spAutoFit/>
          </a:bodyPr>
          <a:lstStyle/>
          <a:p>
            <a:pPr marL="12700" defTabSz="0">
              <a:lnSpc>
                <a:spcPct val="100000"/>
              </a:lnSpc>
              <a:tabLst>
                <a:tab pos="469265" algn="l"/>
              </a:tabLst>
            </a:pPr>
            <a:r>
              <a:rPr sz="3200" b="1" spc="-15" dirty="0">
                <a:latin typeface="Times New Roman" panose="02020603050405020304" charset="0"/>
                <a:cs typeface="新宋体" panose="02010609030101010101" charset="-122"/>
              </a:rPr>
              <a:t>国内会议</a:t>
            </a:r>
            <a:endParaRPr sz="2400" b="1" spc="-10" dirty="0">
              <a:latin typeface="Times New Roman" panose="02020603050405020304" charset="0"/>
              <a:cs typeface="新宋体" panose="02010609030101010101" charset="-122"/>
            </a:endParaRPr>
          </a:p>
          <a:p>
            <a:pPr marL="927100" marR="5080" indent="-457200" algn="l" defTabSz="0">
              <a:lnSpc>
                <a:spcPct val="100000"/>
              </a:lnSpc>
              <a:spcBef>
                <a:spcPts val="1410"/>
              </a:spcBef>
              <a:buClr>
                <a:srgbClr val="EE2B0A"/>
              </a:buClr>
              <a:buSzPct val="71000"/>
              <a:buFont typeface="Segoe UI Symbol" panose="020B0502040204020203"/>
              <a:buChar char="✓"/>
              <a:tabLst>
                <a:tab pos="927100" algn="l"/>
              </a:tabLst>
            </a:pPr>
            <a:r>
              <a:rPr sz="2400" b="1" spc="-10" dirty="0">
                <a:latin typeface="Times New Roman" panose="02020603050405020304" charset="0"/>
                <a:cs typeface="新宋体" panose="02010609030101010101" charset="-122"/>
              </a:rPr>
              <a:t>	中国计算机视觉大会(CCCV)</a:t>
            </a:r>
          </a:p>
          <a:p>
            <a:pPr marL="927100" marR="5080" indent="-457200" algn="l" defTabSz="0">
              <a:lnSpc>
                <a:spcPct val="100000"/>
              </a:lnSpc>
              <a:spcBef>
                <a:spcPts val="1410"/>
              </a:spcBef>
              <a:buClr>
                <a:srgbClr val="EE2B0A"/>
              </a:buClr>
              <a:buSzPct val="71000"/>
              <a:buFont typeface="Segoe UI Symbol" panose="020B0502040204020203"/>
              <a:buChar char="✓"/>
              <a:tabLst>
                <a:tab pos="927100" algn="l"/>
              </a:tabLst>
            </a:pPr>
            <a:endParaRPr sz="100" b="1" spc="-10" dirty="0">
              <a:latin typeface="Times New Roman" panose="02020603050405020304" charset="0"/>
              <a:cs typeface="新宋体" panose="02010609030101010101" charset="-122"/>
            </a:endParaRPr>
          </a:p>
          <a:p>
            <a:pPr marL="12700" defTabSz="0">
              <a:lnSpc>
                <a:spcPct val="100000"/>
              </a:lnSpc>
              <a:tabLst>
                <a:tab pos="469265" algn="l"/>
              </a:tabLst>
            </a:pPr>
            <a:r>
              <a:rPr sz="3200" b="1" spc="-15" dirty="0">
                <a:latin typeface="Times New Roman" panose="02020603050405020304" charset="0"/>
                <a:cs typeface="新宋体" panose="02010609030101010101" charset="-122"/>
              </a:rPr>
              <a:t>国外会议：</a:t>
            </a:r>
            <a:endParaRPr sz="3200" dirty="0">
              <a:latin typeface="Times New Roman" panose="02020603050405020304" charset="0"/>
              <a:cs typeface="新宋体" panose="02010609030101010101" charset="-122"/>
            </a:endParaRPr>
          </a:p>
          <a:p>
            <a:pPr marL="812800" indent="-342900" defTabSz="0">
              <a:lnSpc>
                <a:spcPct val="100000"/>
              </a:lnSpc>
              <a:spcBef>
                <a:spcPts val="1430"/>
              </a:spcBef>
              <a:buClr>
                <a:srgbClr val="EE2B0A"/>
              </a:buClr>
              <a:buSzPct val="71000"/>
              <a:buFont typeface="Arial" panose="020B0604020202020204" pitchFamily="34" charset="0"/>
              <a:buChar char="•"/>
              <a:tabLst>
                <a:tab pos="927100" algn="l"/>
              </a:tabLst>
            </a:pPr>
            <a:r>
              <a:rPr sz="2400" dirty="0">
                <a:latin typeface="Times New Roman" panose="02020603050405020304" charset="0"/>
                <a:cs typeface="新宋体" panose="02010609030101010101" charset="-122"/>
              </a:rPr>
              <a:t>CVPR: International Conference on Computer Vision and Pattern Recognition</a:t>
            </a:r>
            <a:r>
              <a:rPr lang="en-US" sz="2400" dirty="0">
                <a:latin typeface="Times New Roman" panose="02020603050405020304" charset="0"/>
                <a:cs typeface="新宋体" panose="02010609030101010101" charset="-122"/>
              </a:rPr>
              <a:t>(</a:t>
            </a:r>
            <a:r>
              <a:rPr lang="zh-CN" altLang="en-US" sz="2400" dirty="0">
                <a:latin typeface="Times New Roman" panose="02020603050405020304" charset="0"/>
                <a:cs typeface="新宋体" panose="02010609030101010101" charset="-122"/>
              </a:rPr>
              <a:t>每年</a:t>
            </a:r>
            <a:r>
              <a:rPr lang="en-US" sz="2400" dirty="0">
                <a:latin typeface="Times New Roman" panose="02020603050405020304" charset="0"/>
                <a:cs typeface="新宋体" panose="02010609030101010101" charset="-122"/>
              </a:rPr>
              <a:t>)</a:t>
            </a:r>
          </a:p>
          <a:p>
            <a:pPr marL="812800" indent="-342900" defTabSz="0">
              <a:lnSpc>
                <a:spcPct val="100000"/>
              </a:lnSpc>
              <a:spcBef>
                <a:spcPts val="1430"/>
              </a:spcBef>
              <a:buClr>
                <a:srgbClr val="EE2B0A"/>
              </a:buClr>
              <a:buSzPct val="71000"/>
              <a:buFont typeface="Arial" panose="020B0604020202020204" pitchFamily="34" charset="0"/>
              <a:buChar char="•"/>
              <a:tabLst>
                <a:tab pos="927100" algn="l"/>
              </a:tabLst>
            </a:pPr>
            <a:r>
              <a:rPr sz="2400" dirty="0">
                <a:latin typeface="Times New Roman" panose="02020603050405020304" charset="0"/>
                <a:cs typeface="新宋体" panose="02010609030101010101" charset="-122"/>
              </a:rPr>
              <a:t>ICCV: International Conference on Computer Vision</a:t>
            </a:r>
            <a:r>
              <a:rPr lang="en-US" sz="2400" dirty="0">
                <a:latin typeface="Times New Roman" panose="02020603050405020304" charset="0"/>
                <a:cs typeface="新宋体" panose="02010609030101010101" charset="-122"/>
              </a:rPr>
              <a:t>(</a:t>
            </a:r>
            <a:r>
              <a:rPr lang="zh-CN" altLang="en-US" sz="2400" dirty="0">
                <a:latin typeface="Times New Roman" panose="02020603050405020304" charset="0"/>
                <a:cs typeface="新宋体" panose="02010609030101010101" charset="-122"/>
              </a:rPr>
              <a:t>奇数年</a:t>
            </a:r>
            <a:r>
              <a:rPr lang="en-US" sz="2400" dirty="0">
                <a:latin typeface="Times New Roman" panose="02020603050405020304" charset="0"/>
                <a:cs typeface="新宋体" panose="02010609030101010101" charset="-122"/>
              </a:rPr>
              <a:t>)</a:t>
            </a:r>
          </a:p>
          <a:p>
            <a:pPr marL="812800" indent="-342900" defTabSz="0">
              <a:lnSpc>
                <a:spcPct val="100000"/>
              </a:lnSpc>
              <a:spcBef>
                <a:spcPts val="1430"/>
              </a:spcBef>
              <a:buClr>
                <a:srgbClr val="EE2B0A"/>
              </a:buClr>
              <a:buSzPct val="71000"/>
              <a:buFont typeface="Arial" panose="020B0604020202020204" pitchFamily="34" charset="0"/>
              <a:buChar char="•"/>
              <a:tabLst>
                <a:tab pos="927100" algn="l"/>
              </a:tabLst>
            </a:pPr>
            <a:r>
              <a:rPr sz="2400" dirty="0">
                <a:latin typeface="Times New Roman" panose="02020603050405020304" charset="0"/>
                <a:cs typeface="新宋体" panose="02010609030101010101" charset="-122"/>
              </a:rPr>
              <a:t>ECCV: European Conference on Computer Vision</a:t>
            </a:r>
            <a:r>
              <a:rPr lang="en-US" sz="2400" dirty="0">
                <a:latin typeface="Times New Roman" panose="02020603050405020304" charset="0"/>
                <a:cs typeface="新宋体" panose="02010609030101010101" charset="-122"/>
              </a:rPr>
              <a:t>(</a:t>
            </a:r>
            <a:r>
              <a:rPr lang="zh-CN" altLang="en-US" sz="2400" dirty="0">
                <a:latin typeface="Times New Roman" panose="02020603050405020304" charset="0"/>
                <a:cs typeface="新宋体" panose="02010609030101010101" charset="-122"/>
              </a:rPr>
              <a:t>偶数年</a:t>
            </a:r>
            <a:r>
              <a:rPr lang="en-US" sz="2400" dirty="0">
                <a:latin typeface="Times New Roman" panose="02020603050405020304" charset="0"/>
                <a:cs typeface="新宋体" panose="02010609030101010101" charset="-122"/>
              </a:rPr>
              <a:t>)</a:t>
            </a:r>
          </a:p>
          <a:p>
            <a:pPr marL="812800" indent="-342900" defTabSz="0">
              <a:lnSpc>
                <a:spcPct val="100000"/>
              </a:lnSpc>
              <a:spcBef>
                <a:spcPts val="1430"/>
              </a:spcBef>
              <a:buClr>
                <a:srgbClr val="EE2B0A"/>
              </a:buClr>
              <a:buSzPct val="71000"/>
              <a:buFont typeface="Arial" panose="020B0604020202020204" pitchFamily="34" charset="0"/>
              <a:buChar char="•"/>
              <a:tabLst>
                <a:tab pos="927100" algn="l"/>
              </a:tabLst>
            </a:pPr>
            <a:r>
              <a:rPr sz="2400" dirty="0">
                <a:latin typeface="Times New Roman" panose="02020603050405020304" charset="0"/>
                <a:cs typeface="新宋体" panose="02010609030101010101" charset="-122"/>
                <a:sym typeface="+mn-ea"/>
              </a:rPr>
              <a:t>NIPS: Annual Conference on Neural Information Processing Systems</a:t>
            </a:r>
            <a:endParaRPr lang="zh-CN" sz="2400" dirty="0">
              <a:latin typeface="Times New Roman" panose="02020603050405020304" charset="0"/>
              <a:cs typeface="新宋体" panose="02010609030101010101" charset="-122"/>
            </a:endParaRPr>
          </a:p>
        </p:txBody>
      </p:sp>
      <p:sp>
        <p:nvSpPr>
          <p:cNvPr id="3" name="灯片编号占位符 2"/>
          <p:cNvSpPr>
            <a:spLocks noGrp="1"/>
          </p:cNvSpPr>
          <p:nvPr>
            <p:ph type="sldNum" sz="quarter" idx="12"/>
          </p:nvPr>
        </p:nvSpPr>
        <p:spPr/>
        <p:txBody>
          <a:bodyPr/>
          <a:lstStyle/>
          <a:p>
            <a:fld id="{B6F15528-21DE-4FAA-801E-634DDDAF4B2B}" type="slidenum">
              <a:rPr/>
              <a:t>22</a:t>
            </a:fld>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74701" y="1053465"/>
            <a:ext cx="9055100" cy="609600"/>
          </a:xfrm>
          <a:prstGeom prst="rect">
            <a:avLst/>
          </a:prstGeom>
          <a:noFill/>
          <a:ln w="9525">
            <a:noFill/>
          </a:ln>
        </p:spPr>
        <p:txBody>
          <a:bodyPr vert="horz" wrap="square" lIns="0" tIns="0" rIns="0" bIns="0" rtlCol="0" anchor="ctr">
            <a:spAutoFit/>
          </a:bodyPr>
          <a:lstStyle/>
          <a:p>
            <a:pPr marL="12700" lvl="0" algn="l" defTabSz="914400" fontAlgn="auto"/>
            <a:r>
              <a:rPr sz="4000" b="1" spc="-15" dirty="0">
                <a:solidFill>
                  <a:schemeClr val="tx1"/>
                </a:solidFill>
                <a:latin typeface="Times New Roman" panose="02020603050405020304" charset="0"/>
                <a:ea typeface="+mn-ea"/>
                <a:cs typeface="新宋体" panose="02010609030101010101" charset="-122"/>
                <a:sym typeface="+mn-ea"/>
              </a:rPr>
              <a:t>国内外相关会议和杂志</a:t>
            </a:r>
          </a:p>
        </p:txBody>
      </p:sp>
      <p:sp>
        <p:nvSpPr>
          <p:cNvPr id="5" name="object 5"/>
          <p:cNvSpPr txBox="1"/>
          <p:nvPr/>
        </p:nvSpPr>
        <p:spPr>
          <a:xfrm>
            <a:off x="1897380" y="1990090"/>
            <a:ext cx="8579485" cy="5011420"/>
          </a:xfrm>
          <a:prstGeom prst="rect">
            <a:avLst/>
          </a:prstGeom>
        </p:spPr>
        <p:txBody>
          <a:bodyPr vert="horz" wrap="square" lIns="0" tIns="0" rIns="0" bIns="0" rtlCol="0">
            <a:spAutoFit/>
          </a:bodyPr>
          <a:lstStyle/>
          <a:p>
            <a:pPr marL="12700" defTabSz="0">
              <a:lnSpc>
                <a:spcPct val="100000"/>
              </a:lnSpc>
              <a:tabLst>
                <a:tab pos="469265" algn="l"/>
              </a:tabLst>
            </a:pPr>
            <a:r>
              <a:rPr sz="3200" b="1" spc="-15" dirty="0">
                <a:latin typeface="Times New Roman" panose="02020603050405020304" charset="0"/>
                <a:cs typeface="新宋体" panose="02010609030101010101" charset="-122"/>
              </a:rPr>
              <a:t>国外会议：</a:t>
            </a:r>
            <a:endParaRPr sz="3200">
              <a:latin typeface="Times New Roman" panose="02020603050405020304" charset="0"/>
              <a:cs typeface="新宋体" panose="02010609030101010101" charset="-122"/>
            </a:endParaRPr>
          </a:p>
          <a:p>
            <a:pPr marL="469900" indent="0" defTabSz="0">
              <a:lnSpc>
                <a:spcPct val="100000"/>
              </a:lnSpc>
              <a:spcBef>
                <a:spcPts val="1430"/>
              </a:spcBef>
              <a:buClr>
                <a:srgbClr val="EE2B0A"/>
              </a:buClr>
              <a:buSzPct val="71000"/>
              <a:buFont typeface="Segoe UI Symbol" panose="020B0502040204020203"/>
              <a:buNone/>
              <a:tabLst>
                <a:tab pos="927100" algn="l"/>
              </a:tabLst>
            </a:pPr>
            <a:r>
              <a:rPr sz="2400">
                <a:latin typeface="Times New Roman" panose="02020603050405020304" charset="0"/>
                <a:cs typeface="新宋体" panose="02010609030101010101" charset="-122"/>
              </a:rPr>
              <a:t>ICML: International Conference on Machine Learning</a:t>
            </a:r>
          </a:p>
          <a:p>
            <a:pPr marL="469900" indent="0" defTabSz="0">
              <a:lnSpc>
                <a:spcPct val="100000"/>
              </a:lnSpc>
              <a:spcBef>
                <a:spcPts val="1430"/>
              </a:spcBef>
              <a:buClr>
                <a:srgbClr val="EE2B0A"/>
              </a:buClr>
              <a:buSzPct val="71000"/>
              <a:buFont typeface="Segoe UI Symbol" panose="020B0502040204020203"/>
              <a:buNone/>
              <a:tabLst>
                <a:tab pos="927100" algn="l"/>
              </a:tabLst>
            </a:pPr>
            <a:r>
              <a:rPr sz="2400">
                <a:latin typeface="Times New Roman" panose="02020603050405020304" charset="0"/>
                <a:cs typeface="新宋体" panose="02010609030101010101" charset="-122"/>
              </a:rPr>
              <a:t>AAAI: AAAI Conference on Artificial IntelligenceACM </a:t>
            </a:r>
          </a:p>
          <a:p>
            <a:pPr marL="469900" indent="0" defTabSz="0">
              <a:lnSpc>
                <a:spcPct val="100000"/>
              </a:lnSpc>
              <a:spcBef>
                <a:spcPts val="1430"/>
              </a:spcBef>
              <a:buClr>
                <a:srgbClr val="EE2B0A"/>
              </a:buClr>
              <a:buSzPct val="71000"/>
              <a:buFont typeface="Segoe UI Symbol" panose="020B0502040204020203"/>
              <a:buNone/>
              <a:tabLst>
                <a:tab pos="927100" algn="l"/>
              </a:tabLst>
            </a:pPr>
            <a:r>
              <a:rPr sz="2400">
                <a:latin typeface="Times New Roman" panose="02020603050405020304" charset="0"/>
                <a:cs typeface="新宋体" panose="02010609030101010101" charset="-122"/>
              </a:rPr>
              <a:t>MM: ACM International Conference on Multimedia</a:t>
            </a:r>
          </a:p>
          <a:p>
            <a:pPr marL="469900" indent="0" defTabSz="0">
              <a:lnSpc>
                <a:spcPct val="100000"/>
              </a:lnSpc>
              <a:spcBef>
                <a:spcPts val="1430"/>
              </a:spcBef>
              <a:buClr>
                <a:srgbClr val="EE2B0A"/>
              </a:buClr>
              <a:buSzPct val="71000"/>
              <a:buFont typeface="Segoe UI Symbol" panose="020B0502040204020203"/>
              <a:buNone/>
              <a:tabLst>
                <a:tab pos="927100" algn="l"/>
              </a:tabLst>
            </a:pPr>
            <a:r>
              <a:rPr sz="2400">
                <a:latin typeface="Times New Roman" panose="02020603050405020304" charset="0"/>
                <a:cs typeface="新宋体" panose="02010609030101010101" charset="-122"/>
              </a:rPr>
              <a:t>IJCAI: International Joint Conference on Artificial Intelligence</a:t>
            </a:r>
          </a:p>
          <a:p>
            <a:pPr marL="13970" indent="0" defTabSz="0">
              <a:lnSpc>
                <a:spcPct val="100000"/>
              </a:lnSpc>
              <a:spcBef>
                <a:spcPts val="1430"/>
              </a:spcBef>
              <a:buClr>
                <a:srgbClr val="EE2B0A"/>
              </a:buClr>
              <a:buSzPct val="71000"/>
              <a:buFont typeface="Segoe UI Symbol" panose="020B0502040204020203"/>
              <a:buNone/>
              <a:tabLst>
                <a:tab pos="927100" algn="l"/>
              </a:tabLst>
            </a:pPr>
            <a:endParaRPr lang="zh-CN" sz="2400">
              <a:latin typeface="Times New Roman" panose="02020603050405020304" charset="0"/>
              <a:cs typeface="新宋体" panose="02010609030101010101" charset="-122"/>
            </a:endParaRPr>
          </a:p>
          <a:p>
            <a:pPr marL="13970" indent="0" defTabSz="0">
              <a:lnSpc>
                <a:spcPct val="100000"/>
              </a:lnSpc>
              <a:spcBef>
                <a:spcPts val="1430"/>
              </a:spcBef>
              <a:buClr>
                <a:srgbClr val="EE2B0A"/>
              </a:buClr>
              <a:buSzPct val="71000"/>
              <a:buFont typeface="Segoe UI Symbol" panose="020B0502040204020203"/>
              <a:buNone/>
              <a:tabLst>
                <a:tab pos="927100" algn="l"/>
              </a:tabLst>
            </a:pPr>
            <a:r>
              <a:rPr lang="zh-CN" sz="2400">
                <a:latin typeface="Times New Roman" panose="02020603050405020304" charset="0"/>
                <a:cs typeface="新宋体" panose="02010609030101010101" charset="-122"/>
              </a:rPr>
              <a:t>参见</a:t>
            </a:r>
          </a:p>
          <a:p>
            <a:pPr marL="13970" indent="0" defTabSz="0">
              <a:lnSpc>
                <a:spcPct val="80000"/>
              </a:lnSpc>
              <a:spcBef>
                <a:spcPts val="1430"/>
              </a:spcBef>
              <a:buClr>
                <a:srgbClr val="EE2B0A"/>
              </a:buClr>
              <a:buSzPct val="71000"/>
              <a:buFont typeface="Segoe UI Symbol" panose="020B0502040204020203"/>
              <a:buNone/>
              <a:tabLst>
                <a:tab pos="927100" algn="l"/>
              </a:tabLst>
            </a:pPr>
            <a:r>
              <a:rPr lang="en-US" altLang="zh-CN" sz="2400">
                <a:latin typeface="Times New Roman" panose="02020603050405020304" charset="0"/>
                <a:cs typeface="新宋体" panose="02010609030101010101" charset="-122"/>
              </a:rPr>
              <a:t>1.</a:t>
            </a:r>
            <a:r>
              <a:rPr lang="zh-CN" sz="2400">
                <a:latin typeface="Times New Roman" panose="02020603050405020304" charset="0"/>
                <a:cs typeface="新宋体" panose="02010609030101010101" charset="-122"/>
              </a:rPr>
              <a:t>https://www.ccf.org.cn/Academic_Evaluation/CGAndMT</a:t>
            </a:r>
          </a:p>
          <a:p>
            <a:pPr marL="13970" indent="0" defTabSz="0">
              <a:lnSpc>
                <a:spcPct val="80000"/>
              </a:lnSpc>
              <a:spcBef>
                <a:spcPts val="1430"/>
              </a:spcBef>
              <a:buClr>
                <a:srgbClr val="EE2B0A"/>
              </a:buClr>
              <a:buSzPct val="71000"/>
              <a:buFont typeface="Segoe UI Symbol" panose="020B0502040204020203"/>
              <a:buNone/>
              <a:tabLst>
                <a:tab pos="927100" algn="l"/>
              </a:tabLst>
            </a:pPr>
            <a:r>
              <a:rPr lang="en-US" altLang="zh-CN" sz="2400">
                <a:latin typeface="Times New Roman" panose="02020603050405020304" charset="0"/>
                <a:cs typeface="新宋体" panose="02010609030101010101" charset="-122"/>
              </a:rPr>
              <a:t>2.https://jackietseng.github.io/conference_call_for_paper/conferences-with-ccf.html</a:t>
            </a:r>
          </a:p>
        </p:txBody>
      </p:sp>
      <p:sp>
        <p:nvSpPr>
          <p:cNvPr id="3" name="灯片编号占位符 2"/>
          <p:cNvSpPr>
            <a:spLocks noGrp="1"/>
          </p:cNvSpPr>
          <p:nvPr>
            <p:ph type="sldNum" sz="quarter" idx="12"/>
          </p:nvPr>
        </p:nvSpPr>
        <p:spPr/>
        <p:txBody>
          <a:bodyPr/>
          <a:lstStyle/>
          <a:p>
            <a:fld id="{B6F15528-21DE-4FAA-801E-634DDDAF4B2B}" type="slidenum">
              <a:rPr/>
              <a:t>23</a:t>
            </a:fld>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1624583" y="1670304"/>
            <a:ext cx="2513965" cy="731520"/>
          </a:xfrm>
          <a:prstGeom prst="rect">
            <a:avLst/>
          </a:prstGeom>
        </p:spPr>
        <p:txBody>
          <a:bodyPr vert="horz" wrap="square" lIns="0" tIns="0" rIns="0" bIns="0" rtlCol="0">
            <a:spAutoFit/>
          </a:bodyPr>
          <a:lstStyle/>
          <a:p>
            <a:pPr marL="12700" defTabSz="0">
              <a:lnSpc>
                <a:spcPct val="150000"/>
              </a:lnSpc>
              <a:tabLst>
                <a:tab pos="469265" algn="l"/>
              </a:tabLst>
            </a:pPr>
            <a:r>
              <a:rPr sz="2200" spc="745" dirty="0">
                <a:solidFill>
                  <a:srgbClr val="EE2B0A"/>
                </a:solidFill>
                <a:latin typeface="Segoe UI Symbol" panose="020B0502040204020203"/>
                <a:cs typeface="Segoe UI Symbol" panose="020B0502040204020203"/>
              </a:rPr>
              <a:t>•	</a:t>
            </a:r>
            <a:r>
              <a:rPr sz="3200" b="1" spc="-15" dirty="0">
                <a:latin typeface="新宋体" panose="02010609030101010101" charset="-122"/>
                <a:cs typeface="新宋体" panose="02010609030101010101" charset="-122"/>
              </a:rPr>
              <a:t>国外期刊：</a:t>
            </a:r>
            <a:endParaRPr sz="3200">
              <a:latin typeface="新宋体" panose="02010609030101010101" charset="-122"/>
              <a:cs typeface="新宋体" panose="02010609030101010101" charset="-122"/>
            </a:endParaRPr>
          </a:p>
        </p:txBody>
      </p:sp>
      <p:sp>
        <p:nvSpPr>
          <p:cNvPr id="6" name="object 6"/>
          <p:cNvSpPr txBox="1"/>
          <p:nvPr/>
        </p:nvSpPr>
        <p:spPr>
          <a:xfrm>
            <a:off x="1909445" y="2536825"/>
            <a:ext cx="8154035" cy="4361180"/>
          </a:xfrm>
          <a:prstGeom prst="rect">
            <a:avLst/>
          </a:prstGeom>
        </p:spPr>
        <p:txBody>
          <a:bodyPr vert="horz" wrap="square" lIns="0" tIns="0" rIns="0" bIns="0" rtlCol="0">
            <a:spAutoFit/>
          </a:bodyPr>
          <a:lstStyle/>
          <a:p>
            <a:pPr marL="469900" marR="614680" indent="-457200" defTabSz="0">
              <a:lnSpc>
                <a:spcPct val="100000"/>
              </a:lnSpc>
              <a:buClr>
                <a:srgbClr val="EE2B0A"/>
              </a:buClr>
              <a:buSzPct val="71000"/>
              <a:buFont typeface="Segoe UI Symbol" panose="020B0502040204020203"/>
              <a:buChar char="✓"/>
              <a:tabLst>
                <a:tab pos="469900" algn="l"/>
              </a:tabLst>
            </a:pPr>
            <a:r>
              <a:rPr sz="2400" spc="-10" dirty="0">
                <a:latin typeface="Times New Roman" panose="02020603050405020304" charset="0"/>
                <a:cs typeface="新宋体" panose="02010609030101010101" charset="-122"/>
              </a:rPr>
              <a:t>IEEE Transactions on Pattern Analysis and Machine Intelligence (PAMI)</a:t>
            </a:r>
            <a:endParaRPr sz="2400">
              <a:latin typeface="Times New Roman" panose="02020603050405020304" charset="0"/>
              <a:cs typeface="新宋体" panose="02010609030101010101" charset="-122"/>
            </a:endParaRPr>
          </a:p>
          <a:p>
            <a:pPr marL="469900" indent="-457200" defTabSz="0">
              <a:lnSpc>
                <a:spcPct val="100000"/>
              </a:lnSpc>
              <a:spcBef>
                <a:spcPts val="1425"/>
              </a:spcBef>
              <a:buClr>
                <a:srgbClr val="EE2B0A"/>
              </a:buClr>
              <a:buSzPct val="71000"/>
              <a:buFont typeface="Segoe UI Symbol" panose="020B0502040204020203"/>
              <a:buChar char="✓"/>
              <a:tabLst>
                <a:tab pos="469900" algn="l"/>
              </a:tabLst>
            </a:pPr>
            <a:r>
              <a:rPr sz="2400" spc="-10" dirty="0">
                <a:latin typeface="Times New Roman" panose="02020603050405020304" charset="0"/>
                <a:cs typeface="新宋体" panose="02010609030101010101" charset="-122"/>
              </a:rPr>
              <a:t>IEEE Transactions on Image Processing (IP)</a:t>
            </a:r>
            <a:endParaRPr sz="2400">
              <a:latin typeface="Times New Roman" panose="02020603050405020304" charset="0"/>
              <a:cs typeface="新宋体" panose="02010609030101010101" charset="-122"/>
            </a:endParaRPr>
          </a:p>
          <a:p>
            <a:pPr marL="469900" marR="5080" indent="-457200" defTabSz="0">
              <a:lnSpc>
                <a:spcPct val="100000"/>
              </a:lnSpc>
              <a:spcBef>
                <a:spcPts val="1435"/>
              </a:spcBef>
              <a:buClr>
                <a:srgbClr val="EE2B0A"/>
              </a:buClr>
              <a:buSzPct val="71000"/>
              <a:buFont typeface="Segoe UI Symbol" panose="020B0502040204020203"/>
              <a:buChar char="✓"/>
              <a:tabLst>
                <a:tab pos="469900" algn="l"/>
              </a:tabLst>
            </a:pPr>
            <a:r>
              <a:rPr sz="2400" spc="-10" dirty="0">
                <a:latin typeface="Times New Roman" panose="02020603050405020304" charset="0"/>
                <a:cs typeface="新宋体" panose="02010609030101010101" charset="-122"/>
              </a:rPr>
              <a:t>IEEE Transactions on Circuits and Systems for Video Technology (CSVT)</a:t>
            </a:r>
            <a:endParaRPr sz="2400">
              <a:latin typeface="Times New Roman" panose="02020603050405020304" charset="0"/>
              <a:cs typeface="新宋体" panose="02010609030101010101" charset="-122"/>
            </a:endParaRPr>
          </a:p>
          <a:p>
            <a:pPr marL="469900" marR="767080" indent="-457200" defTabSz="0">
              <a:lnSpc>
                <a:spcPct val="100000"/>
              </a:lnSpc>
              <a:spcBef>
                <a:spcPts val="1430"/>
              </a:spcBef>
              <a:buClr>
                <a:srgbClr val="EE2B0A"/>
              </a:buClr>
              <a:buSzPct val="71000"/>
              <a:buFont typeface="Segoe UI Symbol" panose="020B0502040204020203"/>
              <a:buChar char="✓"/>
              <a:tabLst>
                <a:tab pos="469900" algn="l"/>
              </a:tabLst>
            </a:pPr>
            <a:r>
              <a:rPr sz="2400" spc="-10" dirty="0">
                <a:latin typeface="Times New Roman" panose="02020603050405020304" charset="0"/>
                <a:cs typeface="新宋体" panose="02010609030101010101" charset="-122"/>
              </a:rPr>
              <a:t>International Journal of Computer Vision (IJCV)</a:t>
            </a:r>
            <a:endParaRPr sz="2400">
              <a:latin typeface="Times New Roman" panose="02020603050405020304" charset="0"/>
              <a:cs typeface="新宋体" panose="02010609030101010101" charset="-122"/>
            </a:endParaRPr>
          </a:p>
          <a:p>
            <a:pPr marL="469900" indent="-457200" defTabSz="0">
              <a:lnSpc>
                <a:spcPct val="100000"/>
              </a:lnSpc>
              <a:spcBef>
                <a:spcPts val="1430"/>
              </a:spcBef>
              <a:buClr>
                <a:srgbClr val="EE2B0A"/>
              </a:buClr>
              <a:buSzPct val="71000"/>
              <a:buFont typeface="Segoe UI Symbol" panose="020B0502040204020203"/>
              <a:buChar char="✓"/>
              <a:tabLst>
                <a:tab pos="469900" algn="l"/>
              </a:tabLst>
            </a:pPr>
            <a:r>
              <a:rPr sz="2400" spc="-10" dirty="0">
                <a:latin typeface="Times New Roman" panose="02020603050405020304" charset="0"/>
                <a:cs typeface="新宋体" panose="02010609030101010101" charset="-122"/>
              </a:rPr>
              <a:t>Pattern Recognition (PR)</a:t>
            </a:r>
            <a:endParaRPr sz="2400">
              <a:latin typeface="Times New Roman" panose="02020603050405020304" charset="0"/>
              <a:cs typeface="新宋体" panose="02010609030101010101" charset="-122"/>
            </a:endParaRPr>
          </a:p>
          <a:p>
            <a:pPr marL="469900" indent="-457200" defTabSz="0">
              <a:lnSpc>
                <a:spcPct val="100000"/>
              </a:lnSpc>
              <a:spcBef>
                <a:spcPts val="1430"/>
              </a:spcBef>
              <a:buClr>
                <a:srgbClr val="EE2B0A"/>
              </a:buClr>
              <a:buSzPct val="71000"/>
              <a:buFont typeface="Segoe UI Symbol" panose="020B0502040204020203"/>
              <a:buChar char="✓"/>
              <a:tabLst>
                <a:tab pos="469900" algn="l"/>
              </a:tabLst>
            </a:pPr>
            <a:r>
              <a:rPr sz="2400" spc="-10" dirty="0">
                <a:latin typeface="Times New Roman" panose="02020603050405020304" charset="0"/>
                <a:cs typeface="新宋体" panose="02010609030101010101" charset="-122"/>
              </a:rPr>
              <a:t>Image and Vision Computing (IVC)</a:t>
            </a:r>
            <a:endParaRPr sz="2400">
              <a:latin typeface="Times New Roman" panose="02020603050405020304" charset="0"/>
              <a:cs typeface="新宋体" panose="02010609030101010101" charset="-122"/>
            </a:endParaRPr>
          </a:p>
          <a:p>
            <a:pPr marL="12700" defTabSz="0">
              <a:lnSpc>
                <a:spcPct val="100000"/>
              </a:lnSpc>
              <a:spcBef>
                <a:spcPts val="1270"/>
              </a:spcBef>
              <a:tabLst>
                <a:tab pos="469265" algn="l"/>
              </a:tabLst>
            </a:pPr>
            <a:r>
              <a:rPr sz="1700" spc="55" dirty="0">
                <a:solidFill>
                  <a:srgbClr val="EE2B0A"/>
                </a:solidFill>
                <a:latin typeface="Times New Roman" panose="02020603050405020304" charset="0"/>
                <a:cs typeface="Segoe UI Symbol" panose="020B0502040204020203"/>
              </a:rPr>
              <a:t>✓	</a:t>
            </a:r>
            <a:r>
              <a:rPr sz="2400" spc="55" dirty="0">
                <a:latin typeface="Times New Roman" panose="02020603050405020304" charset="0"/>
                <a:cs typeface="Times New Roman" panose="02020603050405020304"/>
              </a:rPr>
              <a:t>…</a:t>
            </a:r>
            <a:endParaRPr sz="2400">
              <a:latin typeface="Times New Roman" panose="02020603050405020304" charset="0"/>
              <a:cs typeface="Times New Roman" panose="02020603050405020304"/>
            </a:endParaRPr>
          </a:p>
        </p:txBody>
      </p:sp>
      <p:sp>
        <p:nvSpPr>
          <p:cNvPr id="7" name="object 4"/>
          <p:cNvSpPr txBox="1">
            <a:spLocks noGrp="1"/>
          </p:cNvSpPr>
          <p:nvPr>
            <p:ph type="title"/>
          </p:nvPr>
        </p:nvSpPr>
        <p:spPr>
          <a:xfrm>
            <a:off x="774700" y="1053465"/>
            <a:ext cx="9055101" cy="609600"/>
          </a:xfrm>
          <a:prstGeom prst="rect">
            <a:avLst/>
          </a:prstGeom>
          <a:noFill/>
          <a:ln w="9525">
            <a:noFill/>
          </a:ln>
        </p:spPr>
        <p:txBody>
          <a:bodyPr vert="horz" wrap="square" lIns="0" tIns="0" rIns="0" bIns="0" rtlCol="0" anchor="ctr">
            <a:spAutoFit/>
          </a:bodyPr>
          <a:lstStyle/>
          <a:p>
            <a:pPr marL="12700" lvl="0" algn="l" defTabSz="914400" fontAlgn="auto"/>
            <a:r>
              <a:rPr sz="4000" b="1" spc="-15" dirty="0">
                <a:solidFill>
                  <a:schemeClr val="tx1"/>
                </a:solidFill>
                <a:latin typeface="Times New Roman" panose="02020603050405020304" charset="0"/>
                <a:ea typeface="+mn-ea"/>
                <a:cs typeface="新宋体" panose="02010609030101010101" charset="-122"/>
                <a:sym typeface="+mn-ea"/>
              </a:rPr>
              <a:t>国内外相关会议和杂志</a:t>
            </a:r>
          </a:p>
        </p:txBody>
      </p:sp>
      <p:sp>
        <p:nvSpPr>
          <p:cNvPr id="3" name="灯片编号占位符 2"/>
          <p:cNvSpPr>
            <a:spLocks noGrp="1"/>
          </p:cNvSpPr>
          <p:nvPr>
            <p:ph type="sldNum" sz="quarter" idx="12"/>
          </p:nvPr>
        </p:nvSpPr>
        <p:spPr/>
        <p:txBody>
          <a:bodyPr/>
          <a:lstStyle/>
          <a:p>
            <a:fld id="{B6F15528-21DE-4FAA-801E-634DDDAF4B2B}" type="slidenum">
              <a:rPr/>
              <a:t>24</a:t>
            </a:fld>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850900" y="933133"/>
            <a:ext cx="8915400" cy="609600"/>
          </a:xfrm>
          <a:prstGeom prst="rect">
            <a:avLst/>
          </a:prstGeom>
          <a:noFill/>
          <a:ln w="9525">
            <a:noFill/>
          </a:ln>
        </p:spPr>
        <p:txBody>
          <a:bodyPr vert="horz" wrap="square" lIns="0" tIns="0" rIns="0" bIns="0" rtlCol="0" anchor="ctr">
            <a:spAutoFit/>
          </a:bodyPr>
          <a:lstStyle/>
          <a:p>
            <a:pPr marL="12700" lvl="0" algn="l" defTabSz="914400" fontAlgn="auto"/>
            <a:r>
              <a:rPr sz="4000" b="1" spc="-15" dirty="0">
                <a:solidFill>
                  <a:schemeClr val="tx1"/>
                </a:solidFill>
                <a:latin typeface="Times New Roman" panose="02020603050405020304" charset="0"/>
                <a:ea typeface="+mn-ea"/>
                <a:cs typeface="新宋体" panose="02010609030101010101" charset="-122"/>
                <a:sym typeface="+mn-ea"/>
              </a:rPr>
              <a:t>数字图像处理基础</a:t>
            </a:r>
          </a:p>
        </p:txBody>
      </p:sp>
      <p:sp>
        <p:nvSpPr>
          <p:cNvPr id="5" name="object 5"/>
          <p:cNvSpPr txBox="1"/>
          <p:nvPr/>
        </p:nvSpPr>
        <p:spPr>
          <a:xfrm>
            <a:off x="850900" y="1638617"/>
            <a:ext cx="9448800" cy="5540375"/>
          </a:xfrm>
          <a:prstGeom prst="rect">
            <a:avLst/>
          </a:prstGeom>
        </p:spPr>
        <p:txBody>
          <a:bodyPr vert="horz" wrap="square" lIns="0" tIns="0" rIns="0" bIns="0" rtlCol="0">
            <a:spAutoFit/>
          </a:bodyPr>
          <a:lstStyle/>
          <a:p>
            <a:pPr marL="12700" defTabSz="0">
              <a:lnSpc>
                <a:spcPct val="100000"/>
              </a:lnSpc>
              <a:tabLst>
                <a:tab pos="379095" algn="l"/>
              </a:tabLst>
            </a:pPr>
            <a:r>
              <a:rPr sz="2000" spc="675" dirty="0">
                <a:solidFill>
                  <a:srgbClr val="EE2B0A"/>
                </a:solidFill>
                <a:latin typeface="Times New Roman" panose="02020603050405020304" charset="0"/>
                <a:cs typeface="Segoe UI Symbol" panose="020B0502040204020203"/>
              </a:rPr>
              <a:t>•	</a:t>
            </a:r>
            <a:r>
              <a:rPr sz="2800" b="1" spc="-10" dirty="0">
                <a:latin typeface="Times New Roman" panose="02020603050405020304" charset="0"/>
                <a:cs typeface="新宋体" panose="02010609030101010101" charset="-122"/>
              </a:rPr>
              <a:t>概述</a:t>
            </a:r>
            <a:endParaRPr sz="2800" dirty="0">
              <a:latin typeface="Times New Roman" panose="02020603050405020304" charset="0"/>
              <a:cs typeface="新宋体" panose="02010609030101010101" charset="-122"/>
            </a:endParaRPr>
          </a:p>
          <a:p>
            <a:pPr marL="469900" defTabSz="0">
              <a:lnSpc>
                <a:spcPct val="100000"/>
              </a:lnSpc>
              <a:spcBef>
                <a:spcPts val="2090"/>
              </a:spcBef>
              <a:tabLst>
                <a:tab pos="848360" algn="l"/>
              </a:tabLst>
            </a:pPr>
            <a:r>
              <a:rPr sz="2000" spc="70" dirty="0">
                <a:solidFill>
                  <a:srgbClr val="EE2B0A"/>
                </a:solidFill>
                <a:latin typeface="Times New Roman" panose="02020603050405020304" charset="0"/>
                <a:cs typeface="Segoe UI Symbol" panose="020B0502040204020203"/>
              </a:rPr>
              <a:t>✓</a:t>
            </a:r>
            <a:r>
              <a:rPr sz="2400" b="1" spc="-15" dirty="0">
                <a:latin typeface="Times New Roman" panose="02020603050405020304" charset="0"/>
                <a:cs typeface="新宋体" panose="02010609030101010101" charset="-122"/>
              </a:rPr>
              <a:t>概念：图像、数字图像、像素</a:t>
            </a:r>
            <a:endParaRPr sz="2400" dirty="0">
              <a:latin typeface="Times New Roman" panose="02020603050405020304" charset="0"/>
              <a:cs typeface="新宋体" panose="02010609030101010101" charset="-122"/>
            </a:endParaRPr>
          </a:p>
          <a:p>
            <a:pPr marL="469900" defTabSz="0">
              <a:lnSpc>
                <a:spcPct val="100000"/>
              </a:lnSpc>
              <a:spcBef>
                <a:spcPts val="1505"/>
              </a:spcBef>
              <a:tabLst>
                <a:tab pos="791845" algn="l"/>
              </a:tabLst>
            </a:pPr>
            <a:r>
              <a:rPr sz="1700" spc="55" dirty="0">
                <a:solidFill>
                  <a:srgbClr val="EE2B0A"/>
                </a:solidFill>
                <a:latin typeface="Times New Roman" panose="02020603050405020304" charset="0"/>
                <a:cs typeface="Segoe UI Symbol" panose="020B0502040204020203"/>
              </a:rPr>
              <a:t>✓</a:t>
            </a:r>
            <a:r>
              <a:rPr sz="2400" b="1" spc="-10" dirty="0">
                <a:latin typeface="Times New Roman" panose="02020603050405020304" charset="0"/>
                <a:cs typeface="新宋体" panose="02010609030101010101" charset="-122"/>
              </a:rPr>
              <a:t>数字图像处理的起源</a:t>
            </a:r>
            <a:endParaRPr sz="2400" dirty="0">
              <a:latin typeface="Times New Roman" panose="02020603050405020304" charset="0"/>
              <a:cs typeface="新宋体" panose="02010609030101010101" charset="-122"/>
            </a:endParaRPr>
          </a:p>
          <a:p>
            <a:pPr marL="469900" defTabSz="0">
              <a:lnSpc>
                <a:spcPct val="100000"/>
              </a:lnSpc>
              <a:spcBef>
                <a:spcPts val="1425"/>
              </a:spcBef>
              <a:tabLst>
                <a:tab pos="791845" algn="l"/>
              </a:tabLst>
            </a:pPr>
            <a:r>
              <a:rPr sz="1700" spc="55" dirty="0">
                <a:solidFill>
                  <a:srgbClr val="EE2B0A"/>
                </a:solidFill>
                <a:latin typeface="Times New Roman" panose="02020603050405020304" charset="0"/>
                <a:cs typeface="Segoe UI Symbol" panose="020B0502040204020203"/>
              </a:rPr>
              <a:t>✓</a:t>
            </a:r>
            <a:r>
              <a:rPr sz="2400" b="1" spc="-10" dirty="0">
                <a:latin typeface="Times New Roman" panose="02020603050405020304" charset="0"/>
                <a:cs typeface="新宋体" panose="02010609030101010101" charset="-122"/>
              </a:rPr>
              <a:t>数字图像处理的应用领域</a:t>
            </a:r>
            <a:endParaRPr sz="2400" dirty="0">
              <a:latin typeface="Times New Roman" panose="02020603050405020304" charset="0"/>
              <a:cs typeface="新宋体" panose="02010609030101010101" charset="-122"/>
            </a:endParaRPr>
          </a:p>
          <a:p>
            <a:pPr marL="469900" defTabSz="0">
              <a:lnSpc>
                <a:spcPct val="100000"/>
              </a:lnSpc>
              <a:spcBef>
                <a:spcPts val="1430"/>
              </a:spcBef>
              <a:tabLst>
                <a:tab pos="791845" algn="l"/>
              </a:tabLst>
            </a:pPr>
            <a:r>
              <a:rPr sz="1700" spc="55" dirty="0">
                <a:solidFill>
                  <a:srgbClr val="EE2B0A"/>
                </a:solidFill>
                <a:latin typeface="Times New Roman" panose="02020603050405020304" charset="0"/>
                <a:cs typeface="Segoe UI Symbol" panose="020B0502040204020203"/>
              </a:rPr>
              <a:t>✓</a:t>
            </a:r>
            <a:r>
              <a:rPr sz="2400" b="1" spc="-10" dirty="0">
                <a:latin typeface="Times New Roman" panose="02020603050405020304" charset="0"/>
                <a:cs typeface="新宋体" panose="02010609030101010101" charset="-122"/>
              </a:rPr>
              <a:t>图像处理系统的部件</a:t>
            </a:r>
            <a:endParaRPr sz="2400" dirty="0">
              <a:latin typeface="Times New Roman" panose="02020603050405020304" charset="0"/>
              <a:cs typeface="新宋体" panose="02010609030101010101" charset="-122"/>
            </a:endParaRPr>
          </a:p>
          <a:p>
            <a:pPr marL="12700" defTabSz="0">
              <a:lnSpc>
                <a:spcPct val="100000"/>
              </a:lnSpc>
              <a:spcBef>
                <a:spcPts val="1700"/>
              </a:spcBef>
              <a:tabLst>
                <a:tab pos="379095" algn="l"/>
              </a:tabLst>
            </a:pPr>
            <a:r>
              <a:rPr sz="2000" spc="675" dirty="0">
                <a:solidFill>
                  <a:srgbClr val="EE2B0A"/>
                </a:solidFill>
                <a:latin typeface="Times New Roman" panose="02020603050405020304" charset="0"/>
                <a:cs typeface="Segoe UI Symbol" panose="020B0502040204020203"/>
              </a:rPr>
              <a:t>•	</a:t>
            </a:r>
            <a:r>
              <a:rPr sz="2800" b="1" spc="-15" dirty="0">
                <a:latin typeface="Times New Roman" panose="02020603050405020304" charset="0"/>
                <a:cs typeface="新宋体" panose="02010609030101010101" charset="-122"/>
              </a:rPr>
              <a:t>基础知识</a:t>
            </a:r>
            <a:endParaRPr sz="2800" dirty="0">
              <a:latin typeface="Times New Roman" panose="02020603050405020304" charset="0"/>
              <a:cs typeface="新宋体" panose="02010609030101010101" charset="-122"/>
            </a:endParaRPr>
          </a:p>
          <a:p>
            <a:pPr marL="469900" defTabSz="0">
              <a:lnSpc>
                <a:spcPct val="100000"/>
              </a:lnSpc>
              <a:spcBef>
                <a:spcPts val="1420"/>
              </a:spcBef>
              <a:tabLst>
                <a:tab pos="791845" algn="l"/>
              </a:tabLst>
            </a:pPr>
            <a:r>
              <a:rPr sz="1700" spc="55" dirty="0">
                <a:solidFill>
                  <a:srgbClr val="EE2B0A"/>
                </a:solidFill>
                <a:latin typeface="Times New Roman" panose="02020603050405020304" charset="0"/>
                <a:cs typeface="Segoe UI Symbol" panose="020B0502040204020203"/>
              </a:rPr>
              <a:t>✓</a:t>
            </a:r>
            <a:r>
              <a:rPr sz="2400" b="1" spc="-10" dirty="0">
                <a:latin typeface="Times New Roman" panose="02020603050405020304" charset="0"/>
                <a:cs typeface="新宋体" panose="02010609030101010101" charset="-122"/>
              </a:rPr>
              <a:t>图像的采样和量化</a:t>
            </a:r>
            <a:endParaRPr sz="2400" dirty="0">
              <a:latin typeface="Times New Roman" panose="02020603050405020304" charset="0"/>
              <a:cs typeface="新宋体" panose="02010609030101010101" charset="-122"/>
            </a:endParaRPr>
          </a:p>
          <a:p>
            <a:pPr marL="469900" defTabSz="0">
              <a:lnSpc>
                <a:spcPct val="100000"/>
              </a:lnSpc>
              <a:spcBef>
                <a:spcPts val="1430"/>
              </a:spcBef>
              <a:tabLst>
                <a:tab pos="791845" algn="l"/>
              </a:tabLst>
            </a:pPr>
            <a:r>
              <a:rPr sz="1700" spc="55" dirty="0">
                <a:solidFill>
                  <a:srgbClr val="EE2B0A"/>
                </a:solidFill>
                <a:latin typeface="Times New Roman" panose="02020603050405020304" charset="0"/>
                <a:cs typeface="Segoe UI Symbol" panose="020B0502040204020203"/>
              </a:rPr>
              <a:t>✓</a:t>
            </a:r>
            <a:r>
              <a:rPr sz="2400" b="1" spc="-10" dirty="0">
                <a:latin typeface="Times New Roman" panose="02020603050405020304" charset="0"/>
                <a:cs typeface="新宋体" panose="02010609030101010101" charset="-122"/>
              </a:rPr>
              <a:t>数字图像的表示</a:t>
            </a:r>
            <a:endParaRPr sz="2400" dirty="0">
              <a:latin typeface="Times New Roman" panose="02020603050405020304" charset="0"/>
              <a:cs typeface="新宋体" panose="02010609030101010101" charset="-122"/>
            </a:endParaRPr>
          </a:p>
          <a:p>
            <a:pPr marL="469900" defTabSz="0">
              <a:lnSpc>
                <a:spcPct val="100000"/>
              </a:lnSpc>
              <a:spcBef>
                <a:spcPts val="1430"/>
              </a:spcBef>
              <a:tabLst>
                <a:tab pos="791845" algn="l"/>
              </a:tabLst>
            </a:pPr>
            <a:r>
              <a:rPr sz="1700" spc="55" dirty="0">
                <a:solidFill>
                  <a:srgbClr val="EE2B0A"/>
                </a:solidFill>
                <a:latin typeface="Times New Roman" panose="02020603050405020304" charset="0"/>
                <a:cs typeface="Segoe UI Symbol" panose="020B0502040204020203"/>
              </a:rPr>
              <a:t>✓</a:t>
            </a:r>
            <a:r>
              <a:rPr sz="2400" b="1" spc="-10" dirty="0">
                <a:latin typeface="Times New Roman" panose="02020603050405020304" charset="0"/>
                <a:cs typeface="新宋体" panose="02010609030101010101" charset="-122"/>
              </a:rPr>
              <a:t>数字图像的质量</a:t>
            </a:r>
            <a:endParaRPr sz="2400" dirty="0">
              <a:latin typeface="Times New Roman" panose="02020603050405020304" charset="0"/>
              <a:cs typeface="新宋体" panose="02010609030101010101" charset="-122"/>
            </a:endParaRPr>
          </a:p>
          <a:p>
            <a:pPr marL="469900" defTabSz="0">
              <a:lnSpc>
                <a:spcPct val="100000"/>
              </a:lnSpc>
              <a:spcBef>
                <a:spcPts val="1435"/>
              </a:spcBef>
              <a:tabLst>
                <a:tab pos="791845" algn="l"/>
              </a:tabLst>
            </a:pPr>
            <a:r>
              <a:rPr sz="1700" spc="55" dirty="0">
                <a:solidFill>
                  <a:srgbClr val="EE2B0A"/>
                </a:solidFill>
                <a:latin typeface="Times New Roman" panose="02020603050405020304" charset="0"/>
                <a:cs typeface="Segoe UI Symbol" panose="020B0502040204020203"/>
              </a:rPr>
              <a:t>✓</a:t>
            </a:r>
            <a:r>
              <a:rPr sz="2400" b="1" spc="-10" dirty="0">
                <a:latin typeface="Times New Roman" panose="02020603050405020304" charset="0"/>
                <a:cs typeface="新宋体" panose="02010609030101010101" charset="-122"/>
              </a:rPr>
              <a:t>像素间的一些基本关系</a:t>
            </a:r>
            <a:endParaRPr sz="2400" dirty="0">
              <a:latin typeface="Times New Roman" panose="02020603050405020304" charset="0"/>
              <a:cs typeface="新宋体" panose="02010609030101010101" charset="-122"/>
            </a:endParaRPr>
          </a:p>
        </p:txBody>
      </p:sp>
      <p:sp>
        <p:nvSpPr>
          <p:cNvPr id="3" name="灯片编号占位符 2"/>
          <p:cNvSpPr>
            <a:spLocks noGrp="1"/>
          </p:cNvSpPr>
          <p:nvPr>
            <p:ph type="sldNum" sz="quarter" idx="12"/>
          </p:nvPr>
        </p:nvSpPr>
        <p:spPr/>
        <p:txBody>
          <a:bodyPr/>
          <a:lstStyle/>
          <a:p>
            <a:fld id="{B6F15528-21DE-4FAA-801E-634DDDAF4B2B}" type="slidenum">
              <a:rPr/>
              <a:t>25</a:t>
            </a:fld>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2300" y="1021398"/>
            <a:ext cx="9304655" cy="609600"/>
          </a:xfrm>
          <a:prstGeom prst="rect">
            <a:avLst/>
          </a:prstGeom>
          <a:noFill/>
          <a:ln w="9525">
            <a:noFill/>
          </a:ln>
        </p:spPr>
        <p:txBody>
          <a:bodyPr vert="horz" wrap="square" lIns="0" tIns="0" rIns="0" bIns="0" rtlCol="0" anchor="ctr">
            <a:spAutoFit/>
          </a:bodyPr>
          <a:lstStyle/>
          <a:p>
            <a:pPr marL="12700" lvl="0" algn="l" defTabSz="914400" fontAlgn="auto"/>
            <a:r>
              <a:rPr sz="4000" b="1" spc="-15" dirty="0">
                <a:solidFill>
                  <a:schemeClr val="tx1"/>
                </a:solidFill>
                <a:latin typeface="Times New Roman" panose="02020603050405020304" charset="0"/>
                <a:ea typeface="+mn-ea"/>
                <a:cs typeface="新宋体" panose="02010609030101010101" charset="-122"/>
                <a:sym typeface="+mn-ea"/>
              </a:rPr>
              <a:t>什么是图像？</a:t>
            </a:r>
          </a:p>
        </p:txBody>
      </p:sp>
      <p:sp>
        <p:nvSpPr>
          <p:cNvPr id="5" name="object 5"/>
          <p:cNvSpPr txBox="1"/>
          <p:nvPr/>
        </p:nvSpPr>
        <p:spPr>
          <a:xfrm>
            <a:off x="622301" y="1901190"/>
            <a:ext cx="9779000" cy="2303516"/>
          </a:xfrm>
          <a:prstGeom prst="rect">
            <a:avLst/>
          </a:prstGeom>
        </p:spPr>
        <p:txBody>
          <a:bodyPr vert="horz" wrap="square" lIns="0" tIns="0" rIns="0" bIns="0" rtlCol="0">
            <a:spAutoFit/>
          </a:bodyPr>
          <a:lstStyle/>
          <a:p>
            <a:pPr marL="12700">
              <a:lnSpc>
                <a:spcPct val="117000"/>
              </a:lnSpc>
            </a:pPr>
            <a:r>
              <a:rPr sz="2800" b="1" spc="-10" dirty="0" err="1" smtClean="0">
                <a:latin typeface="Times New Roman" panose="02020603050405020304" charset="0"/>
                <a:cs typeface="新宋体" panose="02010609030101010101" charset="-122"/>
              </a:rPr>
              <a:t>定义为二维函数</a:t>
            </a:r>
            <a:r>
              <a:rPr lang="en-US" sz="2800" b="1" spc="-10" dirty="0" smtClean="0">
                <a:latin typeface="Times New Roman" panose="02020603050405020304" charset="0"/>
                <a:cs typeface="新宋体" panose="02010609030101010101" charset="-122"/>
              </a:rPr>
              <a:t> </a:t>
            </a:r>
            <a:r>
              <a:rPr sz="2800" b="1" i="1" spc="-10" dirty="0" smtClean="0">
                <a:latin typeface="Times New Roman" panose="02020603050405020304" charset="0"/>
                <a:cs typeface="新宋体" panose="02010609030101010101" charset="-122"/>
              </a:rPr>
              <a:t>f</a:t>
            </a:r>
            <a:r>
              <a:rPr lang="en-US" sz="2800" b="1" i="1" spc="-10" dirty="0" smtClean="0">
                <a:latin typeface="Times New Roman" panose="02020603050405020304" charset="0"/>
                <a:cs typeface="新宋体" panose="02010609030101010101" charset="-122"/>
              </a:rPr>
              <a:t> </a:t>
            </a:r>
            <a:r>
              <a:rPr sz="2800" b="1" spc="-10" dirty="0" smtClean="0">
                <a:latin typeface="Times New Roman" panose="02020603050405020304" charset="0"/>
                <a:cs typeface="新宋体" panose="02010609030101010101" charset="-122"/>
              </a:rPr>
              <a:t>(</a:t>
            </a:r>
            <a:r>
              <a:rPr sz="2800" b="1" i="1" spc="-10" dirty="0" smtClean="0">
                <a:latin typeface="Times New Roman" panose="02020603050405020304" charset="0"/>
                <a:cs typeface="新宋体" panose="02010609030101010101" charset="-122"/>
              </a:rPr>
              <a:t>x</a:t>
            </a:r>
            <a:r>
              <a:rPr sz="2800" b="1" spc="-10" dirty="0" smtClean="0">
                <a:latin typeface="Times New Roman" panose="02020603050405020304" charset="0"/>
                <a:cs typeface="新宋体" panose="02010609030101010101" charset="-122"/>
              </a:rPr>
              <a:t>,</a:t>
            </a:r>
            <a:r>
              <a:rPr sz="2800" b="1" i="1" spc="-10" dirty="0" smtClean="0">
                <a:latin typeface="Times New Roman" panose="02020603050405020304" charset="0"/>
                <a:cs typeface="新宋体" panose="02010609030101010101" charset="-122"/>
              </a:rPr>
              <a:t>y</a:t>
            </a:r>
            <a:r>
              <a:rPr sz="2800" b="1" spc="-10" dirty="0">
                <a:latin typeface="Times New Roman" panose="02020603050405020304" charset="0"/>
                <a:cs typeface="新宋体" panose="02010609030101010101" charset="-122"/>
              </a:rPr>
              <a:t>)</a:t>
            </a:r>
            <a:r>
              <a:rPr lang="zh-CN" sz="2800" b="1" spc="-10" dirty="0">
                <a:latin typeface="Times New Roman" panose="02020603050405020304" charset="0"/>
                <a:cs typeface="新宋体" panose="02010609030101010101" charset="-122"/>
              </a:rPr>
              <a:t>，</a:t>
            </a:r>
            <a:r>
              <a:rPr sz="2800" b="1" spc="-10" dirty="0">
                <a:latin typeface="Times New Roman" panose="02020603050405020304" charset="0"/>
                <a:cs typeface="新宋体" panose="02010609030101010101" charset="-122"/>
              </a:rPr>
              <a:t>其中(</a:t>
            </a:r>
            <a:r>
              <a:rPr sz="2800" b="1" i="1" spc="-10" dirty="0">
                <a:latin typeface="Times New Roman" panose="02020603050405020304" charset="0"/>
                <a:cs typeface="新宋体" panose="02010609030101010101" charset="-122"/>
              </a:rPr>
              <a:t>x</a:t>
            </a:r>
            <a:r>
              <a:rPr sz="2800" b="1" spc="-10" dirty="0">
                <a:latin typeface="Times New Roman" panose="02020603050405020304" charset="0"/>
                <a:cs typeface="新宋体" panose="02010609030101010101" charset="-122"/>
              </a:rPr>
              <a:t>,</a:t>
            </a:r>
            <a:r>
              <a:rPr sz="2800" b="1" i="1" spc="-10" dirty="0">
                <a:latin typeface="Times New Roman" panose="02020603050405020304" charset="0"/>
                <a:cs typeface="新宋体" panose="02010609030101010101" charset="-122"/>
              </a:rPr>
              <a:t>y</a:t>
            </a:r>
            <a:r>
              <a:rPr lang="en-US" sz="2800" b="1" spc="-10" dirty="0">
                <a:latin typeface="Times New Roman" panose="02020603050405020304" charset="0"/>
                <a:cs typeface="新宋体" panose="02010609030101010101" charset="-122"/>
              </a:rPr>
              <a:t>)</a:t>
            </a:r>
            <a:r>
              <a:rPr sz="2800" b="1" spc="-10" dirty="0" err="1">
                <a:latin typeface="Times New Roman" panose="02020603050405020304" charset="0"/>
                <a:cs typeface="新宋体" panose="02010609030101010101" charset="-122"/>
              </a:rPr>
              <a:t>是空间坐标，</a:t>
            </a:r>
            <a:r>
              <a:rPr sz="2800" b="1" i="1" spc="-10" dirty="0" err="1" smtClean="0">
                <a:latin typeface="Times New Roman" panose="02020603050405020304" charset="0"/>
                <a:cs typeface="新宋体" panose="02010609030101010101" charset="-122"/>
              </a:rPr>
              <a:t>f</a:t>
            </a:r>
            <a:r>
              <a:rPr lang="en-US" sz="2800" b="1" i="1" spc="-10" dirty="0" smtClean="0">
                <a:latin typeface="Times New Roman" panose="02020603050405020304" charset="0"/>
                <a:cs typeface="新宋体" panose="02010609030101010101" charset="-122"/>
              </a:rPr>
              <a:t> </a:t>
            </a:r>
            <a:r>
              <a:rPr sz="2800" b="1" spc="-10" dirty="0" smtClean="0">
                <a:latin typeface="Times New Roman" panose="02020603050405020304" charset="0"/>
                <a:cs typeface="新宋体" panose="02010609030101010101" charset="-122"/>
              </a:rPr>
              <a:t>(</a:t>
            </a:r>
            <a:r>
              <a:rPr sz="2800" b="1" i="1" spc="-10" dirty="0">
                <a:latin typeface="Times New Roman" panose="02020603050405020304" charset="0"/>
                <a:cs typeface="新宋体" panose="02010609030101010101" charset="-122"/>
              </a:rPr>
              <a:t>x</a:t>
            </a:r>
            <a:r>
              <a:rPr sz="2800" b="1" spc="-10" dirty="0">
                <a:latin typeface="Times New Roman" panose="02020603050405020304" charset="0"/>
                <a:cs typeface="新宋体" panose="02010609030101010101" charset="-122"/>
              </a:rPr>
              <a:t>,</a:t>
            </a:r>
            <a:r>
              <a:rPr sz="2800" b="1" i="1" spc="-10" dirty="0">
                <a:latin typeface="Times New Roman" panose="02020603050405020304" charset="0"/>
                <a:cs typeface="新宋体" panose="02010609030101010101" charset="-122"/>
              </a:rPr>
              <a:t>y</a:t>
            </a:r>
            <a:r>
              <a:rPr sz="2800" b="1" spc="-10" dirty="0">
                <a:latin typeface="Times New Roman" panose="02020603050405020304" charset="0"/>
                <a:cs typeface="新宋体" panose="02010609030101010101" charset="-122"/>
              </a:rPr>
              <a:t>)是点(</a:t>
            </a:r>
            <a:r>
              <a:rPr sz="2800" b="1" i="1" spc="-10" dirty="0">
                <a:latin typeface="Times New Roman" panose="02020603050405020304" charset="0"/>
                <a:cs typeface="新宋体" panose="02010609030101010101" charset="-122"/>
              </a:rPr>
              <a:t>x</a:t>
            </a:r>
            <a:r>
              <a:rPr sz="2800" b="1" spc="-10" dirty="0">
                <a:latin typeface="Times New Roman" panose="02020603050405020304" charset="0"/>
                <a:cs typeface="新宋体" panose="02010609030101010101" charset="-122"/>
              </a:rPr>
              <a:t>,</a:t>
            </a:r>
            <a:r>
              <a:rPr sz="2800" b="1" i="1" spc="-10" dirty="0">
                <a:latin typeface="Times New Roman" panose="02020603050405020304" charset="0"/>
                <a:cs typeface="新宋体" panose="02010609030101010101" charset="-122"/>
              </a:rPr>
              <a:t>y</a:t>
            </a:r>
            <a:r>
              <a:rPr sz="2800" b="1" spc="-10" dirty="0">
                <a:latin typeface="Times New Roman" panose="02020603050405020304" charset="0"/>
                <a:cs typeface="新宋体" panose="02010609030101010101" charset="-122"/>
              </a:rPr>
              <a:t>)</a:t>
            </a:r>
            <a:r>
              <a:rPr sz="2800" b="1" spc="-10" dirty="0" err="1" smtClean="0">
                <a:latin typeface="Times New Roman" panose="02020603050405020304" charset="0"/>
                <a:cs typeface="新宋体" panose="02010609030101010101" charset="-122"/>
              </a:rPr>
              <a:t>的幅值</a:t>
            </a:r>
            <a:r>
              <a:rPr lang="en-US" sz="2800" b="1" spc="-10" dirty="0" smtClean="0">
                <a:latin typeface="Times New Roman" panose="02020603050405020304" charset="0"/>
                <a:cs typeface="新宋体" panose="02010609030101010101" charset="-122"/>
              </a:rPr>
              <a:t>/</a:t>
            </a:r>
            <a:r>
              <a:rPr lang="zh-CN" altLang="en-US" sz="2800" b="1" spc="-10" dirty="0" smtClean="0">
                <a:latin typeface="Times New Roman" panose="02020603050405020304" charset="0"/>
                <a:cs typeface="新宋体" panose="02010609030101010101" charset="-122"/>
              </a:rPr>
              <a:t>权重值</a:t>
            </a:r>
            <a:endParaRPr sz="2800" dirty="0">
              <a:latin typeface="Times New Roman" panose="02020603050405020304" charset="0"/>
              <a:cs typeface="新宋体" panose="02010609030101010101" charset="-122"/>
            </a:endParaRPr>
          </a:p>
          <a:p>
            <a:pPr marL="469900" lvl="1">
              <a:lnSpc>
                <a:spcPct val="117000"/>
              </a:lnSpc>
              <a:spcBef>
                <a:spcPts val="1430"/>
              </a:spcBef>
            </a:pPr>
            <a:r>
              <a:rPr sz="2800" spc="60" dirty="0">
                <a:solidFill>
                  <a:srgbClr val="EE2B0A"/>
                </a:solidFill>
                <a:latin typeface="Times New Roman" panose="02020603050405020304" charset="0"/>
                <a:cs typeface="Segoe UI Symbol" panose="020B0502040204020203"/>
              </a:rPr>
              <a:t>✓</a:t>
            </a:r>
            <a:r>
              <a:rPr sz="2400" b="1" spc="-10" dirty="0">
                <a:latin typeface="Times New Roman" panose="02020603050405020304" charset="0"/>
                <a:cs typeface="新宋体" panose="02010609030101010101" charset="-122"/>
              </a:rPr>
              <a:t>灰度图像是一个二维灰度(或亮度)函数</a:t>
            </a:r>
            <a:r>
              <a:rPr sz="2400" b="1" i="1" spc="-10" dirty="0">
                <a:latin typeface="Times New Roman" panose="02020603050405020304" charset="0"/>
                <a:cs typeface="新宋体" panose="02010609030101010101" charset="-122"/>
              </a:rPr>
              <a:t>f</a:t>
            </a:r>
            <a:r>
              <a:rPr sz="2400" b="1" spc="-10" dirty="0">
                <a:latin typeface="Times New Roman" panose="02020603050405020304" charset="0"/>
                <a:cs typeface="新宋体" panose="02010609030101010101" charset="-122"/>
              </a:rPr>
              <a:t>(</a:t>
            </a:r>
            <a:r>
              <a:rPr sz="2400" b="1" i="1" spc="-10" dirty="0">
                <a:latin typeface="Times New Roman" panose="02020603050405020304" charset="0"/>
                <a:cs typeface="新宋体" panose="02010609030101010101" charset="-122"/>
              </a:rPr>
              <a:t>x,y</a:t>
            </a:r>
            <a:r>
              <a:rPr sz="2400" b="1" spc="-10" dirty="0">
                <a:latin typeface="Times New Roman" panose="02020603050405020304" charset="0"/>
                <a:cs typeface="新宋体" panose="02010609030101010101" charset="-122"/>
              </a:rPr>
              <a:t>)</a:t>
            </a:r>
            <a:endParaRPr sz="2400" dirty="0">
              <a:latin typeface="Times New Roman" panose="02020603050405020304" charset="0"/>
              <a:cs typeface="新宋体" panose="02010609030101010101" charset="-122"/>
            </a:endParaRPr>
          </a:p>
          <a:p>
            <a:pPr marL="469900" lvl="1">
              <a:lnSpc>
                <a:spcPct val="117000"/>
              </a:lnSpc>
              <a:spcBef>
                <a:spcPts val="1435"/>
              </a:spcBef>
            </a:pPr>
            <a:r>
              <a:rPr sz="2400" spc="60" dirty="0">
                <a:solidFill>
                  <a:srgbClr val="EE2B0A"/>
                </a:solidFill>
                <a:latin typeface="Times New Roman" panose="02020603050405020304" charset="0"/>
                <a:cs typeface="Segoe UI Symbol" panose="020B0502040204020203"/>
              </a:rPr>
              <a:t>✓</a:t>
            </a:r>
            <a:r>
              <a:rPr sz="2400" b="1" spc="-10" dirty="0">
                <a:latin typeface="Times New Roman" panose="02020603050405020304" charset="0"/>
                <a:cs typeface="新宋体" panose="02010609030101010101" charset="-122"/>
              </a:rPr>
              <a:t>彩色图像由三个(如RGB,HSV)二维灰度(或亮度)函数</a:t>
            </a:r>
            <a:r>
              <a:rPr sz="2400" b="1" i="1" spc="-10" dirty="0">
                <a:latin typeface="Times New Roman" panose="02020603050405020304" charset="0"/>
                <a:cs typeface="新宋体" panose="02010609030101010101" charset="-122"/>
              </a:rPr>
              <a:t>f</a:t>
            </a:r>
            <a:r>
              <a:rPr sz="2400" b="1" spc="-10" dirty="0">
                <a:latin typeface="Times New Roman" panose="02020603050405020304" charset="0"/>
                <a:cs typeface="新宋体" panose="02010609030101010101" charset="-122"/>
              </a:rPr>
              <a:t>(</a:t>
            </a:r>
            <a:r>
              <a:rPr sz="2400" b="1" i="1" spc="-10" dirty="0">
                <a:latin typeface="Times New Roman" panose="02020603050405020304" charset="0"/>
                <a:cs typeface="新宋体" panose="02010609030101010101" charset="-122"/>
              </a:rPr>
              <a:t>x</a:t>
            </a:r>
            <a:r>
              <a:rPr sz="2400" b="1" spc="-10" dirty="0">
                <a:latin typeface="Times New Roman" panose="02020603050405020304" charset="0"/>
                <a:cs typeface="新宋体" panose="02010609030101010101" charset="-122"/>
              </a:rPr>
              <a:t>,</a:t>
            </a:r>
            <a:r>
              <a:rPr sz="2400" b="1" i="1" spc="-10" dirty="0">
                <a:latin typeface="Times New Roman" panose="02020603050405020304" charset="0"/>
                <a:cs typeface="新宋体" panose="02010609030101010101" charset="-122"/>
              </a:rPr>
              <a:t>y</a:t>
            </a:r>
            <a:r>
              <a:rPr sz="2400" b="1" spc="-10" dirty="0">
                <a:latin typeface="Times New Roman" panose="02020603050405020304" charset="0"/>
                <a:cs typeface="新宋体" panose="02010609030101010101" charset="-122"/>
              </a:rPr>
              <a:t>)组成</a:t>
            </a:r>
            <a:endParaRPr sz="2400" dirty="0">
              <a:latin typeface="Times New Roman" panose="02020603050405020304" charset="0"/>
              <a:cs typeface="新宋体" panose="02010609030101010101" charset="-122"/>
            </a:endParaRPr>
          </a:p>
        </p:txBody>
      </p:sp>
      <p:sp>
        <p:nvSpPr>
          <p:cNvPr id="6" name="object 6"/>
          <p:cNvSpPr/>
          <p:nvPr/>
        </p:nvSpPr>
        <p:spPr>
          <a:xfrm>
            <a:off x="2226945" y="4702810"/>
            <a:ext cx="2114550" cy="2181860"/>
          </a:xfrm>
          <a:prstGeom prst="rect">
            <a:avLst/>
          </a:prstGeom>
          <a:blipFill>
            <a:blip r:embed="rId2" cstate="print"/>
            <a:stretch>
              <a:fillRect/>
            </a:stretch>
          </a:blipFill>
        </p:spPr>
        <p:txBody>
          <a:bodyPr wrap="square" lIns="0" tIns="0" rIns="0" bIns="0" rtlCol="0"/>
          <a:lstStyle/>
          <a:p>
            <a:endParaRPr>
              <a:latin typeface="Times New Roman" panose="02020603050405020304" charset="0"/>
            </a:endParaRPr>
          </a:p>
        </p:txBody>
      </p:sp>
      <p:sp>
        <p:nvSpPr>
          <p:cNvPr id="7" name="object 7"/>
          <p:cNvSpPr/>
          <p:nvPr/>
        </p:nvSpPr>
        <p:spPr>
          <a:xfrm>
            <a:off x="6002020" y="4732020"/>
            <a:ext cx="2135505" cy="2152650"/>
          </a:xfrm>
          <a:prstGeom prst="rect">
            <a:avLst/>
          </a:prstGeom>
          <a:blipFill>
            <a:blip r:embed="rId3" cstate="print"/>
            <a:stretch>
              <a:fillRect/>
            </a:stretch>
          </a:blipFill>
        </p:spPr>
        <p:txBody>
          <a:bodyPr wrap="square" lIns="0" tIns="0" rIns="0" bIns="0" rtlCol="0"/>
          <a:lstStyle/>
          <a:p>
            <a:endParaRPr>
              <a:latin typeface="Times New Roman" panose="02020603050405020304" charset="0"/>
            </a:endParaRPr>
          </a:p>
        </p:txBody>
      </p:sp>
      <p:grpSp>
        <p:nvGrpSpPr>
          <p:cNvPr id="3" name="组合 2"/>
          <p:cNvGrpSpPr/>
          <p:nvPr/>
        </p:nvGrpSpPr>
        <p:grpSpPr>
          <a:xfrm>
            <a:off x="1758315" y="5506085"/>
            <a:ext cx="1751965" cy="1848485"/>
            <a:chOff x="2649" y="8191"/>
            <a:chExt cx="3606" cy="2911"/>
          </a:xfrm>
        </p:grpSpPr>
        <p:sp>
          <p:nvSpPr>
            <p:cNvPr id="8" name="object 8"/>
            <p:cNvSpPr/>
            <p:nvPr/>
          </p:nvSpPr>
          <p:spPr>
            <a:xfrm>
              <a:off x="5925" y="8557"/>
              <a:ext cx="0" cy="2495"/>
            </a:xfrm>
            <a:custGeom>
              <a:avLst/>
              <a:gdLst/>
              <a:ahLst/>
              <a:cxnLst/>
              <a:rect l="l" t="t" r="r" b="b"/>
              <a:pathLst>
                <a:path h="1584325">
                  <a:moveTo>
                    <a:pt x="0" y="0"/>
                  </a:moveTo>
                  <a:lnTo>
                    <a:pt x="0" y="1584198"/>
                  </a:lnTo>
                </a:path>
              </a:pathLst>
            </a:custGeom>
            <a:ln w="25400">
              <a:solidFill>
                <a:srgbClr val="FF0000"/>
              </a:solidFill>
            </a:ln>
          </p:spPr>
          <p:txBody>
            <a:bodyPr wrap="square" lIns="0" tIns="0" rIns="0" bIns="0" rtlCol="0"/>
            <a:lstStyle/>
            <a:p>
              <a:endParaRPr>
                <a:latin typeface="Times New Roman" panose="02020603050405020304" charset="0"/>
              </a:endParaRPr>
            </a:p>
          </p:txBody>
        </p:sp>
        <p:sp>
          <p:nvSpPr>
            <p:cNvPr id="9" name="object 9"/>
            <p:cNvSpPr/>
            <p:nvPr/>
          </p:nvSpPr>
          <p:spPr>
            <a:xfrm>
              <a:off x="2865" y="8557"/>
              <a:ext cx="3060" cy="0"/>
            </a:xfrm>
            <a:custGeom>
              <a:avLst/>
              <a:gdLst/>
              <a:ahLst/>
              <a:cxnLst/>
              <a:rect l="l" t="t" r="r" b="b"/>
              <a:pathLst>
                <a:path w="1943100">
                  <a:moveTo>
                    <a:pt x="0" y="0"/>
                  </a:moveTo>
                  <a:lnTo>
                    <a:pt x="1943099" y="0"/>
                  </a:lnTo>
                </a:path>
              </a:pathLst>
            </a:custGeom>
            <a:ln w="25400">
              <a:solidFill>
                <a:srgbClr val="EE2B0A"/>
              </a:solidFill>
            </a:ln>
          </p:spPr>
          <p:txBody>
            <a:bodyPr wrap="square" lIns="0" tIns="0" rIns="0" bIns="0" rtlCol="0"/>
            <a:lstStyle/>
            <a:p>
              <a:endParaRPr>
                <a:latin typeface="Times New Roman" panose="02020603050405020304" charset="0"/>
              </a:endParaRPr>
            </a:p>
          </p:txBody>
        </p:sp>
        <p:sp>
          <p:nvSpPr>
            <p:cNvPr id="10" name="object 10"/>
            <p:cNvSpPr txBox="1"/>
            <p:nvPr/>
          </p:nvSpPr>
          <p:spPr>
            <a:xfrm>
              <a:off x="5975" y="10535"/>
              <a:ext cx="280" cy="567"/>
            </a:xfrm>
            <a:prstGeom prst="rect">
              <a:avLst/>
            </a:prstGeom>
          </p:spPr>
          <p:txBody>
            <a:bodyPr vert="horz" wrap="square" lIns="0" tIns="0" rIns="0" bIns="0" rtlCol="0">
              <a:spAutoFit/>
            </a:bodyPr>
            <a:lstStyle/>
            <a:p>
              <a:pPr marL="12700">
                <a:lnSpc>
                  <a:spcPts val="2835"/>
                </a:lnSpc>
              </a:pPr>
              <a:r>
                <a:rPr sz="2400" b="1" spc="-10" dirty="0">
                  <a:latin typeface="Times New Roman" panose="02020603050405020304" charset="0"/>
                  <a:cs typeface="新宋体" panose="02010609030101010101" charset="-122"/>
                </a:rPr>
                <a:t>x</a:t>
              </a:r>
            </a:p>
          </p:txBody>
        </p:sp>
        <p:sp>
          <p:nvSpPr>
            <p:cNvPr id="11" name="object 11"/>
            <p:cNvSpPr txBox="1"/>
            <p:nvPr/>
          </p:nvSpPr>
          <p:spPr>
            <a:xfrm>
              <a:off x="2649" y="8191"/>
              <a:ext cx="280" cy="568"/>
            </a:xfrm>
            <a:prstGeom prst="rect">
              <a:avLst/>
            </a:prstGeom>
          </p:spPr>
          <p:txBody>
            <a:bodyPr vert="horz" wrap="square" lIns="0" tIns="0" rIns="0" bIns="0" rtlCol="0">
              <a:spAutoFit/>
            </a:bodyPr>
            <a:lstStyle/>
            <a:p>
              <a:pPr marL="12700">
                <a:lnSpc>
                  <a:spcPts val="2840"/>
                </a:lnSpc>
              </a:pPr>
              <a:r>
                <a:rPr sz="2400" b="1" spc="-10" dirty="0">
                  <a:latin typeface="Times New Roman" panose="02020603050405020304" charset="0"/>
                  <a:cs typeface="新宋体" panose="02010609030101010101" charset="-122"/>
                </a:rPr>
                <a:t>y</a:t>
              </a:r>
            </a:p>
          </p:txBody>
        </p:sp>
      </p:grpSp>
      <p:grpSp>
        <p:nvGrpSpPr>
          <p:cNvPr id="17" name="组合 16"/>
          <p:cNvGrpSpPr/>
          <p:nvPr/>
        </p:nvGrpSpPr>
        <p:grpSpPr>
          <a:xfrm>
            <a:off x="5542915" y="5480685"/>
            <a:ext cx="1751965" cy="1848485"/>
            <a:chOff x="2649" y="8191"/>
            <a:chExt cx="3606" cy="2911"/>
          </a:xfrm>
        </p:grpSpPr>
        <p:sp>
          <p:nvSpPr>
            <p:cNvPr id="18" name="object 8"/>
            <p:cNvSpPr/>
            <p:nvPr/>
          </p:nvSpPr>
          <p:spPr>
            <a:xfrm>
              <a:off x="5925" y="8557"/>
              <a:ext cx="0" cy="2495"/>
            </a:xfrm>
            <a:custGeom>
              <a:avLst/>
              <a:gdLst/>
              <a:ahLst/>
              <a:cxnLst/>
              <a:rect l="l" t="t" r="r" b="b"/>
              <a:pathLst>
                <a:path h="1584325">
                  <a:moveTo>
                    <a:pt x="0" y="0"/>
                  </a:moveTo>
                  <a:lnTo>
                    <a:pt x="0" y="1584198"/>
                  </a:lnTo>
                </a:path>
              </a:pathLst>
            </a:custGeom>
            <a:ln w="25400">
              <a:solidFill>
                <a:srgbClr val="FF0000"/>
              </a:solidFill>
            </a:ln>
          </p:spPr>
          <p:txBody>
            <a:bodyPr wrap="square" lIns="0" tIns="0" rIns="0" bIns="0" rtlCol="0"/>
            <a:lstStyle/>
            <a:p>
              <a:endParaRPr>
                <a:latin typeface="Times New Roman" panose="02020603050405020304" charset="0"/>
              </a:endParaRPr>
            </a:p>
          </p:txBody>
        </p:sp>
        <p:sp>
          <p:nvSpPr>
            <p:cNvPr id="19" name="object 9"/>
            <p:cNvSpPr/>
            <p:nvPr/>
          </p:nvSpPr>
          <p:spPr>
            <a:xfrm>
              <a:off x="2865" y="8557"/>
              <a:ext cx="3060" cy="0"/>
            </a:xfrm>
            <a:custGeom>
              <a:avLst/>
              <a:gdLst/>
              <a:ahLst/>
              <a:cxnLst/>
              <a:rect l="l" t="t" r="r" b="b"/>
              <a:pathLst>
                <a:path w="1943100">
                  <a:moveTo>
                    <a:pt x="0" y="0"/>
                  </a:moveTo>
                  <a:lnTo>
                    <a:pt x="1943099" y="0"/>
                  </a:lnTo>
                </a:path>
              </a:pathLst>
            </a:custGeom>
            <a:ln w="25400">
              <a:solidFill>
                <a:srgbClr val="EE2B0A"/>
              </a:solidFill>
            </a:ln>
          </p:spPr>
          <p:txBody>
            <a:bodyPr wrap="square" lIns="0" tIns="0" rIns="0" bIns="0" rtlCol="0"/>
            <a:lstStyle/>
            <a:p>
              <a:endParaRPr>
                <a:latin typeface="Times New Roman" panose="02020603050405020304" charset="0"/>
              </a:endParaRPr>
            </a:p>
          </p:txBody>
        </p:sp>
        <p:sp>
          <p:nvSpPr>
            <p:cNvPr id="20" name="object 10"/>
            <p:cNvSpPr txBox="1"/>
            <p:nvPr/>
          </p:nvSpPr>
          <p:spPr>
            <a:xfrm>
              <a:off x="5975" y="10535"/>
              <a:ext cx="280" cy="567"/>
            </a:xfrm>
            <a:prstGeom prst="rect">
              <a:avLst/>
            </a:prstGeom>
          </p:spPr>
          <p:txBody>
            <a:bodyPr vert="horz" wrap="square" lIns="0" tIns="0" rIns="0" bIns="0" rtlCol="0">
              <a:spAutoFit/>
            </a:bodyPr>
            <a:lstStyle/>
            <a:p>
              <a:pPr marL="12700">
                <a:lnSpc>
                  <a:spcPts val="2835"/>
                </a:lnSpc>
              </a:pPr>
              <a:r>
                <a:rPr sz="2400" b="1" spc="-10" dirty="0">
                  <a:latin typeface="Times New Roman" panose="02020603050405020304" charset="0"/>
                  <a:cs typeface="新宋体" panose="02010609030101010101" charset="-122"/>
                </a:rPr>
                <a:t>x</a:t>
              </a:r>
            </a:p>
          </p:txBody>
        </p:sp>
        <p:sp>
          <p:nvSpPr>
            <p:cNvPr id="21" name="object 11"/>
            <p:cNvSpPr txBox="1"/>
            <p:nvPr/>
          </p:nvSpPr>
          <p:spPr>
            <a:xfrm>
              <a:off x="2649" y="8191"/>
              <a:ext cx="280" cy="568"/>
            </a:xfrm>
            <a:prstGeom prst="rect">
              <a:avLst/>
            </a:prstGeom>
          </p:spPr>
          <p:txBody>
            <a:bodyPr vert="horz" wrap="square" lIns="0" tIns="0" rIns="0" bIns="0" rtlCol="0">
              <a:spAutoFit/>
            </a:bodyPr>
            <a:lstStyle/>
            <a:p>
              <a:pPr marL="12700">
                <a:lnSpc>
                  <a:spcPts val="2840"/>
                </a:lnSpc>
              </a:pPr>
              <a:r>
                <a:rPr sz="2400" b="1" spc="-10" dirty="0">
                  <a:latin typeface="Times New Roman" panose="02020603050405020304" charset="0"/>
                  <a:cs typeface="新宋体" panose="02010609030101010101" charset="-122"/>
                </a:rPr>
                <a:t>y</a:t>
              </a:r>
            </a:p>
          </p:txBody>
        </p:sp>
      </p:grpSp>
      <p:sp>
        <p:nvSpPr>
          <p:cNvPr id="12" name="灯片编号占位符 11"/>
          <p:cNvSpPr>
            <a:spLocks noGrp="1"/>
          </p:cNvSpPr>
          <p:nvPr>
            <p:ph type="sldNum" sz="quarter" idx="12"/>
          </p:nvPr>
        </p:nvSpPr>
        <p:spPr/>
        <p:txBody>
          <a:bodyPr/>
          <a:lstStyle/>
          <a:p>
            <a:fld id="{B6F15528-21DE-4FAA-801E-634DDDAF4B2B}" type="slidenum">
              <a:rPr/>
              <a:t>26</a:t>
            </a:fld>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622300" y="1784350"/>
            <a:ext cx="9799955" cy="3176254"/>
          </a:xfrm>
          <a:prstGeom prst="rect">
            <a:avLst/>
          </a:prstGeom>
        </p:spPr>
        <p:txBody>
          <a:bodyPr vert="horz" wrap="square" lIns="0" tIns="0" rIns="0" bIns="0" rtlCol="0">
            <a:spAutoFit/>
          </a:bodyPr>
          <a:lstStyle/>
          <a:p>
            <a:pPr marL="12700" defTabSz="0">
              <a:lnSpc>
                <a:spcPct val="120000"/>
              </a:lnSpc>
              <a:tabLst>
                <a:tab pos="334645" algn="l"/>
              </a:tabLst>
            </a:pPr>
            <a:r>
              <a:rPr lang="zh-CN" sz="2400" b="1" spc="-10" dirty="0">
                <a:latin typeface="Times New Roman" panose="02020603050405020304" charset="0"/>
                <a:cs typeface="新宋体" panose="02010609030101010101" charset="-122"/>
              </a:rPr>
              <a:t>像素</a:t>
            </a:r>
            <a:r>
              <a:rPr sz="2400" b="1" spc="-10" dirty="0">
                <a:latin typeface="Times New Roman" panose="02020603050405020304" charset="0"/>
                <a:cs typeface="新宋体" panose="02010609030101010101" charset="-122"/>
              </a:rPr>
              <a:t>组成的二维排列用矩阵</a:t>
            </a:r>
            <a:r>
              <a:rPr lang="en-US" sz="2400" b="1" spc="-10" dirty="0">
                <a:latin typeface="Times New Roman" panose="02020603050405020304" charset="0"/>
                <a:cs typeface="新宋体" panose="02010609030101010101" charset="-122"/>
              </a:rPr>
              <a:t>(Mat</a:t>
            </a:r>
            <a:r>
              <a:rPr lang="zh-CN" altLang="en-US" sz="2400" b="1" spc="-10" dirty="0">
                <a:latin typeface="Times New Roman" panose="02020603050405020304" charset="0"/>
                <a:cs typeface="新宋体" panose="02010609030101010101" charset="-122"/>
              </a:rPr>
              <a:t>类型</a:t>
            </a:r>
            <a:r>
              <a:rPr lang="en-US" sz="2400" b="1" spc="-10" dirty="0">
                <a:latin typeface="Times New Roman" panose="02020603050405020304" charset="0"/>
                <a:cs typeface="新宋体" panose="02010609030101010101" charset="-122"/>
              </a:rPr>
              <a:t>)</a:t>
            </a:r>
            <a:r>
              <a:rPr sz="2400" b="1" spc="-10" dirty="0">
                <a:latin typeface="Times New Roman" panose="02020603050405020304" charset="0"/>
                <a:cs typeface="新宋体" panose="02010609030101010101" charset="-122"/>
              </a:rPr>
              <a:t>表示</a:t>
            </a:r>
            <a:r>
              <a:rPr lang="zh-CN" sz="2400" b="1" spc="-10" dirty="0">
                <a:latin typeface="Times New Roman" panose="02020603050405020304" charset="0"/>
                <a:cs typeface="新宋体" panose="02010609030101010101" charset="-122"/>
              </a:rPr>
              <a:t>：</a:t>
            </a:r>
          </a:p>
          <a:p>
            <a:pPr marL="0" lvl="1" indent="316865">
              <a:lnSpc>
                <a:spcPct val="120000"/>
              </a:lnSpc>
              <a:buFont typeface="Arial" panose="020B0604020202020204" pitchFamily="34" charset="0"/>
              <a:buChar char="•"/>
            </a:pPr>
            <a:r>
              <a:rPr sz="2400" b="1" spc="-10" dirty="0">
                <a:latin typeface="Times New Roman" panose="02020603050405020304" charset="0"/>
                <a:cs typeface="新宋体" panose="02010609030101010101" charset="-122"/>
              </a:rPr>
              <a:t>对于单色(灰度)图像而言，每个像素的亮度用一个数 值来表示，通常数值范围在0到255之间，0表示黑、255表 示白，其它值表示处于黑白之间的灰度</a:t>
            </a:r>
            <a:r>
              <a:rPr lang="zh-CN" sz="2400" b="1" spc="-10" dirty="0">
                <a:latin typeface="Times New Roman" panose="02020603050405020304" charset="0"/>
                <a:cs typeface="新宋体" panose="02010609030101010101" charset="-122"/>
              </a:rPr>
              <a:t>；</a:t>
            </a:r>
          </a:p>
          <a:p>
            <a:pPr marL="0" lvl="1" indent="316865">
              <a:lnSpc>
                <a:spcPct val="120000"/>
              </a:lnSpc>
              <a:buFont typeface="Arial" panose="020B0604020202020204" pitchFamily="34" charset="0"/>
              <a:buChar char="•"/>
            </a:pPr>
            <a:r>
              <a:rPr lang="zh-CN" sz="2400" b="1" spc="-10" dirty="0">
                <a:latin typeface="Times New Roman" panose="02020603050405020304" charset="0"/>
                <a:cs typeface="新宋体" panose="02010609030101010101" charset="-122"/>
              </a:rPr>
              <a:t>彩色</a:t>
            </a:r>
            <a:r>
              <a:rPr sz="2400" b="1" spc="-10" dirty="0">
                <a:latin typeface="Times New Roman" panose="02020603050405020304" charset="0"/>
                <a:cs typeface="新宋体" panose="02010609030101010101" charset="-122"/>
              </a:rPr>
              <a:t>图像可以用</a:t>
            </a:r>
            <a:r>
              <a:rPr sz="2800" b="1" spc="-10" dirty="0">
                <a:solidFill>
                  <a:srgbClr val="FF0000"/>
                </a:solidFill>
                <a:latin typeface="Times New Roman" panose="02020603050405020304" charset="0"/>
                <a:cs typeface="新宋体" panose="02010609030101010101" charset="-122"/>
              </a:rPr>
              <a:t>红</a:t>
            </a:r>
            <a:r>
              <a:rPr sz="2800" b="1" spc="-10" dirty="0">
                <a:latin typeface="Times New Roman" panose="02020603050405020304" charset="0"/>
                <a:cs typeface="新宋体" panose="02010609030101010101" charset="-122"/>
              </a:rPr>
              <a:t>、</a:t>
            </a:r>
            <a:r>
              <a:rPr sz="2800" b="1" spc="-10" dirty="0">
                <a:solidFill>
                  <a:srgbClr val="00B050"/>
                </a:solidFill>
                <a:latin typeface="Times New Roman" panose="02020603050405020304" charset="0"/>
                <a:cs typeface="新宋体" panose="02010609030101010101" charset="-122"/>
              </a:rPr>
              <a:t>绿</a:t>
            </a:r>
            <a:r>
              <a:rPr sz="2800" b="1" spc="-10" dirty="0">
                <a:latin typeface="Times New Roman" panose="02020603050405020304" charset="0"/>
                <a:cs typeface="新宋体" panose="02010609030101010101" charset="-122"/>
              </a:rPr>
              <a:t>、</a:t>
            </a:r>
            <a:r>
              <a:rPr sz="2800" b="1" spc="-10" dirty="0">
                <a:solidFill>
                  <a:srgbClr val="002060"/>
                </a:solidFill>
                <a:latin typeface="Times New Roman" panose="02020603050405020304" charset="0"/>
                <a:cs typeface="新宋体" panose="02010609030101010101" charset="-122"/>
              </a:rPr>
              <a:t>蓝</a:t>
            </a:r>
            <a:r>
              <a:rPr sz="2400" b="1" spc="-10" dirty="0">
                <a:latin typeface="Times New Roman" panose="02020603050405020304" charset="0"/>
                <a:cs typeface="新宋体" panose="02010609030101010101" charset="-122"/>
              </a:rPr>
              <a:t>三元组的二维矩阵来表示。 通常，三元组的每个数值也是在0到255之间，0表示相应 的基色在该像素中没有，而255则代表相应的基色在该像素中取得最大值</a:t>
            </a:r>
            <a:r>
              <a:rPr lang="zh-CN" sz="2400" b="1" spc="-10" dirty="0">
                <a:latin typeface="Times New Roman" panose="02020603050405020304" charset="0"/>
                <a:cs typeface="新宋体" panose="02010609030101010101" charset="-122"/>
              </a:rPr>
              <a:t>。</a:t>
            </a:r>
          </a:p>
        </p:txBody>
      </p:sp>
      <p:sp>
        <p:nvSpPr>
          <p:cNvPr id="7" name="object 6"/>
          <p:cNvSpPr/>
          <p:nvPr/>
        </p:nvSpPr>
        <p:spPr>
          <a:xfrm>
            <a:off x="2226945" y="4931410"/>
            <a:ext cx="2114550" cy="2181860"/>
          </a:xfrm>
          <a:prstGeom prst="rect">
            <a:avLst/>
          </a:prstGeom>
          <a:blipFill>
            <a:blip r:embed="rId2" cstate="print"/>
            <a:stretch>
              <a:fillRect/>
            </a:stretch>
          </a:blipFill>
        </p:spPr>
        <p:txBody>
          <a:bodyPr wrap="square" lIns="0" tIns="0" rIns="0" bIns="0" rtlCol="0"/>
          <a:lstStyle/>
          <a:p>
            <a:endParaRPr>
              <a:latin typeface="Times New Roman" panose="02020603050405020304" charset="0"/>
            </a:endParaRPr>
          </a:p>
        </p:txBody>
      </p:sp>
      <p:sp>
        <p:nvSpPr>
          <p:cNvPr id="8" name="object 7"/>
          <p:cNvSpPr/>
          <p:nvPr/>
        </p:nvSpPr>
        <p:spPr>
          <a:xfrm>
            <a:off x="6002020" y="4960620"/>
            <a:ext cx="2135505" cy="2152650"/>
          </a:xfrm>
          <a:prstGeom prst="rect">
            <a:avLst/>
          </a:prstGeom>
          <a:blipFill>
            <a:blip r:embed="rId3" cstate="print"/>
            <a:stretch>
              <a:fillRect/>
            </a:stretch>
          </a:blipFill>
        </p:spPr>
        <p:txBody>
          <a:bodyPr wrap="square" lIns="0" tIns="0" rIns="0" bIns="0" rtlCol="0"/>
          <a:lstStyle/>
          <a:p>
            <a:endParaRPr>
              <a:latin typeface="Times New Roman" panose="02020603050405020304" charset="0"/>
            </a:endParaRPr>
          </a:p>
        </p:txBody>
      </p:sp>
      <p:grpSp>
        <p:nvGrpSpPr>
          <p:cNvPr id="9" name="组合 8"/>
          <p:cNvGrpSpPr/>
          <p:nvPr/>
        </p:nvGrpSpPr>
        <p:grpSpPr>
          <a:xfrm flipH="1">
            <a:off x="3042920" y="5762625"/>
            <a:ext cx="1936115" cy="1504795"/>
            <a:chOff x="2649" y="8191"/>
            <a:chExt cx="3606" cy="3081"/>
          </a:xfrm>
        </p:grpSpPr>
        <p:sp>
          <p:nvSpPr>
            <p:cNvPr id="10" name="object 8"/>
            <p:cNvSpPr/>
            <p:nvPr/>
          </p:nvSpPr>
          <p:spPr>
            <a:xfrm>
              <a:off x="5925" y="8557"/>
              <a:ext cx="0" cy="2495"/>
            </a:xfrm>
            <a:custGeom>
              <a:avLst/>
              <a:gdLst/>
              <a:ahLst/>
              <a:cxnLst/>
              <a:rect l="l" t="t" r="r" b="b"/>
              <a:pathLst>
                <a:path h="1584325">
                  <a:moveTo>
                    <a:pt x="0" y="0"/>
                  </a:moveTo>
                  <a:lnTo>
                    <a:pt x="0" y="1584198"/>
                  </a:lnTo>
                </a:path>
              </a:pathLst>
            </a:custGeom>
            <a:ln w="25400">
              <a:solidFill>
                <a:srgbClr val="FF0000"/>
              </a:solidFill>
            </a:ln>
          </p:spPr>
          <p:txBody>
            <a:bodyPr wrap="square" lIns="0" tIns="0" rIns="0" bIns="0" rtlCol="0"/>
            <a:lstStyle/>
            <a:p>
              <a:endParaRPr>
                <a:latin typeface="Times New Roman" panose="02020603050405020304" charset="0"/>
              </a:endParaRPr>
            </a:p>
          </p:txBody>
        </p:sp>
        <p:sp>
          <p:nvSpPr>
            <p:cNvPr id="11" name="object 9"/>
            <p:cNvSpPr/>
            <p:nvPr/>
          </p:nvSpPr>
          <p:spPr>
            <a:xfrm>
              <a:off x="2865" y="8557"/>
              <a:ext cx="3060" cy="0"/>
            </a:xfrm>
            <a:custGeom>
              <a:avLst/>
              <a:gdLst/>
              <a:ahLst/>
              <a:cxnLst/>
              <a:rect l="l" t="t" r="r" b="b"/>
              <a:pathLst>
                <a:path w="1943100">
                  <a:moveTo>
                    <a:pt x="0" y="0"/>
                  </a:moveTo>
                  <a:lnTo>
                    <a:pt x="1943099" y="0"/>
                  </a:lnTo>
                </a:path>
              </a:pathLst>
            </a:custGeom>
            <a:ln w="25400">
              <a:solidFill>
                <a:srgbClr val="EE2B0A"/>
              </a:solidFill>
            </a:ln>
          </p:spPr>
          <p:txBody>
            <a:bodyPr wrap="square" lIns="0" tIns="0" rIns="0" bIns="0" rtlCol="0"/>
            <a:lstStyle/>
            <a:p>
              <a:endParaRPr>
                <a:latin typeface="Times New Roman" panose="02020603050405020304" charset="0"/>
              </a:endParaRPr>
            </a:p>
          </p:txBody>
        </p:sp>
        <p:sp>
          <p:nvSpPr>
            <p:cNvPr id="12" name="object 10"/>
            <p:cNvSpPr txBox="1"/>
            <p:nvPr/>
          </p:nvSpPr>
          <p:spPr>
            <a:xfrm>
              <a:off x="5975" y="10535"/>
              <a:ext cx="280" cy="737"/>
            </a:xfrm>
            <a:prstGeom prst="rect">
              <a:avLst/>
            </a:prstGeom>
          </p:spPr>
          <p:txBody>
            <a:bodyPr vert="horz" wrap="square" lIns="0" tIns="0" rIns="0" bIns="0" rtlCol="0">
              <a:spAutoFit/>
            </a:bodyPr>
            <a:lstStyle/>
            <a:p>
              <a:pPr marL="12700">
                <a:lnSpc>
                  <a:spcPts val="2835"/>
                </a:lnSpc>
              </a:pPr>
              <a:r>
                <a:rPr sz="2400" b="1" spc="-10" dirty="0">
                  <a:latin typeface="Times New Roman" panose="02020603050405020304" charset="0"/>
                  <a:cs typeface="新宋体" panose="02010609030101010101" charset="-122"/>
                </a:rPr>
                <a:t>x</a:t>
              </a:r>
            </a:p>
          </p:txBody>
        </p:sp>
        <p:sp>
          <p:nvSpPr>
            <p:cNvPr id="13" name="object 11"/>
            <p:cNvSpPr txBox="1"/>
            <p:nvPr/>
          </p:nvSpPr>
          <p:spPr>
            <a:xfrm>
              <a:off x="2649" y="8191"/>
              <a:ext cx="280" cy="738"/>
            </a:xfrm>
            <a:prstGeom prst="rect">
              <a:avLst/>
            </a:prstGeom>
          </p:spPr>
          <p:txBody>
            <a:bodyPr vert="horz" wrap="square" lIns="0" tIns="0" rIns="0" bIns="0" rtlCol="0">
              <a:spAutoFit/>
            </a:bodyPr>
            <a:lstStyle/>
            <a:p>
              <a:pPr marL="12700">
                <a:lnSpc>
                  <a:spcPts val="2840"/>
                </a:lnSpc>
              </a:pPr>
              <a:r>
                <a:rPr sz="2400" b="1" spc="-10" dirty="0">
                  <a:latin typeface="Times New Roman" panose="02020603050405020304" charset="0"/>
                  <a:cs typeface="新宋体" panose="02010609030101010101" charset="-122"/>
                </a:rPr>
                <a:t>y</a:t>
              </a:r>
            </a:p>
          </p:txBody>
        </p:sp>
      </p:grpSp>
      <p:grpSp>
        <p:nvGrpSpPr>
          <p:cNvPr id="17" name="组合 16"/>
          <p:cNvGrpSpPr/>
          <p:nvPr/>
        </p:nvGrpSpPr>
        <p:grpSpPr>
          <a:xfrm flipH="1">
            <a:off x="6949440" y="5648960"/>
            <a:ext cx="1630680" cy="1663750"/>
            <a:chOff x="2649" y="8191"/>
            <a:chExt cx="3606" cy="2991"/>
          </a:xfrm>
        </p:grpSpPr>
        <p:sp>
          <p:nvSpPr>
            <p:cNvPr id="18" name="object 8"/>
            <p:cNvSpPr/>
            <p:nvPr/>
          </p:nvSpPr>
          <p:spPr>
            <a:xfrm>
              <a:off x="5925" y="8557"/>
              <a:ext cx="0" cy="2495"/>
            </a:xfrm>
            <a:custGeom>
              <a:avLst/>
              <a:gdLst/>
              <a:ahLst/>
              <a:cxnLst/>
              <a:rect l="l" t="t" r="r" b="b"/>
              <a:pathLst>
                <a:path h="1584325">
                  <a:moveTo>
                    <a:pt x="0" y="0"/>
                  </a:moveTo>
                  <a:lnTo>
                    <a:pt x="0" y="1584198"/>
                  </a:lnTo>
                </a:path>
              </a:pathLst>
            </a:custGeom>
            <a:ln w="25400">
              <a:solidFill>
                <a:srgbClr val="FF0000"/>
              </a:solidFill>
            </a:ln>
          </p:spPr>
          <p:txBody>
            <a:bodyPr wrap="square" lIns="0" tIns="0" rIns="0" bIns="0" rtlCol="0"/>
            <a:lstStyle/>
            <a:p>
              <a:endParaRPr>
                <a:latin typeface="Times New Roman" panose="02020603050405020304" charset="0"/>
              </a:endParaRPr>
            </a:p>
          </p:txBody>
        </p:sp>
        <p:sp>
          <p:nvSpPr>
            <p:cNvPr id="19" name="object 9"/>
            <p:cNvSpPr/>
            <p:nvPr/>
          </p:nvSpPr>
          <p:spPr>
            <a:xfrm>
              <a:off x="2865" y="8557"/>
              <a:ext cx="3060" cy="0"/>
            </a:xfrm>
            <a:custGeom>
              <a:avLst/>
              <a:gdLst/>
              <a:ahLst/>
              <a:cxnLst/>
              <a:rect l="l" t="t" r="r" b="b"/>
              <a:pathLst>
                <a:path w="1943100">
                  <a:moveTo>
                    <a:pt x="0" y="0"/>
                  </a:moveTo>
                  <a:lnTo>
                    <a:pt x="1943099" y="0"/>
                  </a:lnTo>
                </a:path>
              </a:pathLst>
            </a:custGeom>
            <a:ln w="25400">
              <a:solidFill>
                <a:srgbClr val="EE2B0A"/>
              </a:solidFill>
            </a:ln>
          </p:spPr>
          <p:txBody>
            <a:bodyPr wrap="square" lIns="0" tIns="0" rIns="0" bIns="0" rtlCol="0"/>
            <a:lstStyle/>
            <a:p>
              <a:endParaRPr>
                <a:latin typeface="Times New Roman" panose="02020603050405020304" charset="0"/>
              </a:endParaRPr>
            </a:p>
          </p:txBody>
        </p:sp>
        <p:sp>
          <p:nvSpPr>
            <p:cNvPr id="20" name="object 10"/>
            <p:cNvSpPr txBox="1"/>
            <p:nvPr/>
          </p:nvSpPr>
          <p:spPr>
            <a:xfrm>
              <a:off x="5975" y="10535"/>
              <a:ext cx="280" cy="647"/>
            </a:xfrm>
            <a:prstGeom prst="rect">
              <a:avLst/>
            </a:prstGeom>
          </p:spPr>
          <p:txBody>
            <a:bodyPr vert="horz" wrap="square" lIns="0" tIns="0" rIns="0" bIns="0" rtlCol="0">
              <a:spAutoFit/>
            </a:bodyPr>
            <a:lstStyle/>
            <a:p>
              <a:pPr marL="12700">
                <a:lnSpc>
                  <a:spcPts val="2835"/>
                </a:lnSpc>
              </a:pPr>
              <a:r>
                <a:rPr sz="2400" b="1" spc="-10" dirty="0">
                  <a:latin typeface="Times New Roman" panose="02020603050405020304" charset="0"/>
                  <a:cs typeface="新宋体" panose="02010609030101010101" charset="-122"/>
                </a:rPr>
                <a:t>x</a:t>
              </a:r>
            </a:p>
          </p:txBody>
        </p:sp>
        <p:sp>
          <p:nvSpPr>
            <p:cNvPr id="21" name="object 11"/>
            <p:cNvSpPr txBox="1"/>
            <p:nvPr/>
          </p:nvSpPr>
          <p:spPr>
            <a:xfrm>
              <a:off x="2649" y="8191"/>
              <a:ext cx="280" cy="648"/>
            </a:xfrm>
            <a:prstGeom prst="rect">
              <a:avLst/>
            </a:prstGeom>
          </p:spPr>
          <p:txBody>
            <a:bodyPr vert="horz" wrap="square" lIns="0" tIns="0" rIns="0" bIns="0" rtlCol="0">
              <a:spAutoFit/>
            </a:bodyPr>
            <a:lstStyle/>
            <a:p>
              <a:pPr marL="12700">
                <a:lnSpc>
                  <a:spcPts val="2840"/>
                </a:lnSpc>
              </a:pPr>
              <a:r>
                <a:rPr sz="2400" b="1" spc="-10" dirty="0">
                  <a:latin typeface="Times New Roman" panose="02020603050405020304" charset="0"/>
                  <a:cs typeface="新宋体" panose="02010609030101010101" charset="-122"/>
                </a:rPr>
                <a:t>y</a:t>
              </a:r>
            </a:p>
          </p:txBody>
        </p:sp>
      </p:grpSp>
      <p:sp>
        <p:nvSpPr>
          <p:cNvPr id="3" name="灯片编号占位符 2"/>
          <p:cNvSpPr>
            <a:spLocks noGrp="1"/>
          </p:cNvSpPr>
          <p:nvPr>
            <p:ph type="sldNum" sz="quarter" idx="12"/>
          </p:nvPr>
        </p:nvSpPr>
        <p:spPr/>
        <p:txBody>
          <a:bodyPr/>
          <a:lstStyle/>
          <a:p>
            <a:fld id="{B6F15528-21DE-4FAA-801E-634DDDAF4B2B}" type="slidenum">
              <a:rPr/>
              <a:t>27</a:t>
            </a:fld>
            <a:endParaRPr/>
          </a:p>
        </p:txBody>
      </p:sp>
      <p:sp>
        <p:nvSpPr>
          <p:cNvPr id="22" name="object 4"/>
          <p:cNvSpPr txBox="1">
            <a:spLocks/>
          </p:cNvSpPr>
          <p:nvPr/>
        </p:nvSpPr>
        <p:spPr>
          <a:xfrm>
            <a:off x="622300" y="1021398"/>
            <a:ext cx="9304655" cy="609600"/>
          </a:xfrm>
          <a:prstGeom prst="rect">
            <a:avLst/>
          </a:prstGeom>
          <a:noFill/>
          <a:ln w="9525">
            <a:noFill/>
          </a:ln>
        </p:spPr>
        <p:txBody>
          <a:bodyPr vert="horz" wrap="square" lIns="0" tIns="0"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2700" algn="l" defTabSz="914400" fontAlgn="auto"/>
            <a:r>
              <a:rPr lang="zh-CN" altLang="en-US" sz="4000" b="1" spc="-15" dirty="0" smtClean="0">
                <a:solidFill>
                  <a:schemeClr val="tx1"/>
                </a:solidFill>
                <a:latin typeface="Times New Roman" panose="02020603050405020304" charset="0"/>
                <a:ea typeface="+mn-ea"/>
                <a:cs typeface="新宋体" panose="02010609030101010101" charset="-122"/>
                <a:sym typeface="+mn-ea"/>
              </a:rPr>
              <a:t>什么是</a:t>
            </a:r>
            <a:r>
              <a:rPr lang="zh-CN" altLang="en-US" sz="4000" b="1" spc="-15" dirty="0">
                <a:solidFill>
                  <a:schemeClr val="tx1"/>
                </a:solidFill>
                <a:latin typeface="Times New Roman" panose="02020603050405020304" charset="0"/>
                <a:ea typeface="+mn-ea"/>
                <a:cs typeface="新宋体" panose="02010609030101010101" charset="-122"/>
                <a:sym typeface="+mn-ea"/>
              </a:rPr>
              <a:t>数字</a:t>
            </a:r>
            <a:r>
              <a:rPr lang="zh-CN" altLang="en-US" sz="4000" b="1" spc="-15" dirty="0" smtClean="0">
                <a:solidFill>
                  <a:schemeClr val="tx1"/>
                </a:solidFill>
                <a:latin typeface="Times New Roman" panose="02020603050405020304" charset="0"/>
                <a:ea typeface="+mn-ea"/>
                <a:cs typeface="新宋体" panose="02010609030101010101" charset="-122"/>
                <a:sym typeface="+mn-ea"/>
              </a:rPr>
              <a:t>图像？</a:t>
            </a:r>
            <a:endParaRPr lang="zh-CN" altLang="en-US" sz="4000" b="1" spc="-15" dirty="0">
              <a:solidFill>
                <a:schemeClr val="tx1"/>
              </a:solidFill>
              <a:latin typeface="Times New Roman" panose="02020603050405020304" charset="0"/>
              <a:ea typeface="+mn-ea"/>
              <a:cs typeface="新宋体" panose="02010609030101010101" charset="-122"/>
              <a:sym typeface="+mn-ea"/>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2304935" y="4211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5" name="object 5"/>
          <p:cNvSpPr/>
          <p:nvPr/>
        </p:nvSpPr>
        <p:spPr>
          <a:xfrm>
            <a:off x="23049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6" name="object 6"/>
          <p:cNvSpPr/>
          <p:nvPr/>
        </p:nvSpPr>
        <p:spPr>
          <a:xfrm>
            <a:off x="2609735" y="4211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7" name="object 7"/>
          <p:cNvSpPr/>
          <p:nvPr/>
        </p:nvSpPr>
        <p:spPr>
          <a:xfrm>
            <a:off x="26097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8" name="object 8"/>
          <p:cNvSpPr/>
          <p:nvPr/>
        </p:nvSpPr>
        <p:spPr>
          <a:xfrm>
            <a:off x="2914535" y="4211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9" name="object 9"/>
          <p:cNvSpPr/>
          <p:nvPr/>
        </p:nvSpPr>
        <p:spPr>
          <a:xfrm>
            <a:off x="29145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0" name="object 10"/>
          <p:cNvSpPr/>
          <p:nvPr/>
        </p:nvSpPr>
        <p:spPr>
          <a:xfrm>
            <a:off x="3219335" y="4211573"/>
            <a:ext cx="152400" cy="1524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11" name="object 11"/>
          <p:cNvSpPr/>
          <p:nvPr/>
        </p:nvSpPr>
        <p:spPr>
          <a:xfrm>
            <a:off x="3219335" y="4211573"/>
            <a:ext cx="152400" cy="1524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2" name="object 12"/>
          <p:cNvSpPr/>
          <p:nvPr/>
        </p:nvSpPr>
        <p:spPr>
          <a:xfrm>
            <a:off x="2304935" y="4516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13" name="object 13"/>
          <p:cNvSpPr/>
          <p:nvPr/>
        </p:nvSpPr>
        <p:spPr>
          <a:xfrm>
            <a:off x="23049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4" name="object 14"/>
          <p:cNvSpPr/>
          <p:nvPr/>
        </p:nvSpPr>
        <p:spPr>
          <a:xfrm>
            <a:off x="2609735" y="4516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15" name="object 15"/>
          <p:cNvSpPr/>
          <p:nvPr/>
        </p:nvSpPr>
        <p:spPr>
          <a:xfrm>
            <a:off x="26097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6" name="object 16"/>
          <p:cNvSpPr/>
          <p:nvPr/>
        </p:nvSpPr>
        <p:spPr>
          <a:xfrm>
            <a:off x="2304935" y="4821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17" name="object 17"/>
          <p:cNvSpPr/>
          <p:nvPr/>
        </p:nvSpPr>
        <p:spPr>
          <a:xfrm>
            <a:off x="23049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8" name="object 18"/>
          <p:cNvSpPr/>
          <p:nvPr/>
        </p:nvSpPr>
        <p:spPr>
          <a:xfrm>
            <a:off x="2609735" y="4821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19" name="object 19"/>
          <p:cNvSpPr/>
          <p:nvPr/>
        </p:nvSpPr>
        <p:spPr>
          <a:xfrm>
            <a:off x="26097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0" name="object 20"/>
          <p:cNvSpPr/>
          <p:nvPr/>
        </p:nvSpPr>
        <p:spPr>
          <a:xfrm>
            <a:off x="2914535" y="4516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21" name="object 21"/>
          <p:cNvSpPr/>
          <p:nvPr/>
        </p:nvSpPr>
        <p:spPr>
          <a:xfrm>
            <a:off x="29145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2" name="object 22"/>
          <p:cNvSpPr/>
          <p:nvPr/>
        </p:nvSpPr>
        <p:spPr>
          <a:xfrm>
            <a:off x="3219335" y="4516373"/>
            <a:ext cx="152400" cy="1524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23" name="object 23"/>
          <p:cNvSpPr/>
          <p:nvPr/>
        </p:nvSpPr>
        <p:spPr>
          <a:xfrm>
            <a:off x="3219335" y="4516373"/>
            <a:ext cx="152400" cy="1524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4" name="object 24"/>
          <p:cNvSpPr/>
          <p:nvPr/>
        </p:nvSpPr>
        <p:spPr>
          <a:xfrm>
            <a:off x="2914535" y="4821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25" name="object 25"/>
          <p:cNvSpPr/>
          <p:nvPr/>
        </p:nvSpPr>
        <p:spPr>
          <a:xfrm>
            <a:off x="29145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6" name="object 26"/>
          <p:cNvSpPr/>
          <p:nvPr/>
        </p:nvSpPr>
        <p:spPr>
          <a:xfrm>
            <a:off x="3219335" y="4821173"/>
            <a:ext cx="152400" cy="1524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27" name="object 27"/>
          <p:cNvSpPr/>
          <p:nvPr/>
        </p:nvSpPr>
        <p:spPr>
          <a:xfrm>
            <a:off x="3219335" y="4821173"/>
            <a:ext cx="152400" cy="1524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8" name="object 28"/>
          <p:cNvSpPr/>
          <p:nvPr/>
        </p:nvSpPr>
        <p:spPr>
          <a:xfrm>
            <a:off x="2304935" y="39067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9" name="object 29"/>
          <p:cNvSpPr/>
          <p:nvPr/>
        </p:nvSpPr>
        <p:spPr>
          <a:xfrm>
            <a:off x="2304935" y="3906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30" name="object 30"/>
          <p:cNvSpPr/>
          <p:nvPr/>
        </p:nvSpPr>
        <p:spPr>
          <a:xfrm>
            <a:off x="2609735" y="39067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31" name="object 31"/>
          <p:cNvSpPr/>
          <p:nvPr/>
        </p:nvSpPr>
        <p:spPr>
          <a:xfrm>
            <a:off x="2609735" y="3906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32" name="object 32"/>
          <p:cNvSpPr/>
          <p:nvPr/>
        </p:nvSpPr>
        <p:spPr>
          <a:xfrm>
            <a:off x="2914535" y="39067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33" name="object 33"/>
          <p:cNvSpPr/>
          <p:nvPr/>
        </p:nvSpPr>
        <p:spPr>
          <a:xfrm>
            <a:off x="2914535" y="3906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34" name="object 34"/>
          <p:cNvSpPr/>
          <p:nvPr/>
        </p:nvSpPr>
        <p:spPr>
          <a:xfrm>
            <a:off x="2304935" y="4211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35" name="object 35"/>
          <p:cNvSpPr/>
          <p:nvPr/>
        </p:nvSpPr>
        <p:spPr>
          <a:xfrm>
            <a:off x="23049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36" name="object 36"/>
          <p:cNvSpPr/>
          <p:nvPr/>
        </p:nvSpPr>
        <p:spPr>
          <a:xfrm>
            <a:off x="2609735" y="4211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37" name="object 37"/>
          <p:cNvSpPr/>
          <p:nvPr/>
        </p:nvSpPr>
        <p:spPr>
          <a:xfrm>
            <a:off x="26097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38" name="object 38"/>
          <p:cNvSpPr/>
          <p:nvPr/>
        </p:nvSpPr>
        <p:spPr>
          <a:xfrm>
            <a:off x="2914535" y="4211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39" name="object 39"/>
          <p:cNvSpPr/>
          <p:nvPr/>
        </p:nvSpPr>
        <p:spPr>
          <a:xfrm>
            <a:off x="29145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40" name="object 40"/>
          <p:cNvSpPr/>
          <p:nvPr/>
        </p:nvSpPr>
        <p:spPr>
          <a:xfrm>
            <a:off x="2304935" y="4516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41" name="object 41"/>
          <p:cNvSpPr/>
          <p:nvPr/>
        </p:nvSpPr>
        <p:spPr>
          <a:xfrm>
            <a:off x="23049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42" name="object 42"/>
          <p:cNvSpPr/>
          <p:nvPr/>
        </p:nvSpPr>
        <p:spPr>
          <a:xfrm>
            <a:off x="2609735" y="4516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43" name="object 43"/>
          <p:cNvSpPr/>
          <p:nvPr/>
        </p:nvSpPr>
        <p:spPr>
          <a:xfrm>
            <a:off x="26097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44" name="object 44"/>
          <p:cNvSpPr/>
          <p:nvPr/>
        </p:nvSpPr>
        <p:spPr>
          <a:xfrm>
            <a:off x="2914535" y="4516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a:latin typeface="Times New Roman" panose="02020603050405020304" charset="0"/>
            </a:endParaRPr>
          </a:p>
        </p:txBody>
      </p:sp>
      <p:sp>
        <p:nvSpPr>
          <p:cNvPr id="45" name="object 45"/>
          <p:cNvSpPr/>
          <p:nvPr/>
        </p:nvSpPr>
        <p:spPr>
          <a:xfrm>
            <a:off x="29145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46" name="object 46"/>
          <p:cNvSpPr/>
          <p:nvPr/>
        </p:nvSpPr>
        <p:spPr>
          <a:xfrm>
            <a:off x="3219335" y="3906773"/>
            <a:ext cx="152400" cy="1524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47" name="object 47"/>
          <p:cNvSpPr/>
          <p:nvPr/>
        </p:nvSpPr>
        <p:spPr>
          <a:xfrm>
            <a:off x="3219335" y="3906773"/>
            <a:ext cx="152400" cy="1524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48" name="object 48"/>
          <p:cNvSpPr/>
          <p:nvPr/>
        </p:nvSpPr>
        <p:spPr>
          <a:xfrm>
            <a:off x="3524135" y="3906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49" name="object 49"/>
          <p:cNvSpPr/>
          <p:nvPr/>
        </p:nvSpPr>
        <p:spPr>
          <a:xfrm>
            <a:off x="3524135" y="3906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50" name="object 50"/>
          <p:cNvSpPr/>
          <p:nvPr/>
        </p:nvSpPr>
        <p:spPr>
          <a:xfrm>
            <a:off x="3219335" y="4211573"/>
            <a:ext cx="152400" cy="1524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FF9900"/>
          </a:solidFill>
        </p:spPr>
        <p:txBody>
          <a:bodyPr wrap="square" lIns="0" tIns="0" rIns="0" bIns="0" rtlCol="0"/>
          <a:lstStyle/>
          <a:p>
            <a:endParaRPr>
              <a:latin typeface="Times New Roman" panose="02020603050405020304" charset="0"/>
            </a:endParaRPr>
          </a:p>
        </p:txBody>
      </p:sp>
      <p:sp>
        <p:nvSpPr>
          <p:cNvPr id="51" name="object 51"/>
          <p:cNvSpPr/>
          <p:nvPr/>
        </p:nvSpPr>
        <p:spPr>
          <a:xfrm>
            <a:off x="3219335" y="4211573"/>
            <a:ext cx="152400" cy="1524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52" name="object 52"/>
          <p:cNvSpPr/>
          <p:nvPr/>
        </p:nvSpPr>
        <p:spPr>
          <a:xfrm>
            <a:off x="3524135" y="4211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a:latin typeface="Times New Roman" panose="02020603050405020304" charset="0"/>
            </a:endParaRPr>
          </a:p>
        </p:txBody>
      </p:sp>
      <p:sp>
        <p:nvSpPr>
          <p:cNvPr id="53" name="object 53"/>
          <p:cNvSpPr/>
          <p:nvPr/>
        </p:nvSpPr>
        <p:spPr>
          <a:xfrm>
            <a:off x="35241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54" name="object 54"/>
          <p:cNvSpPr/>
          <p:nvPr/>
        </p:nvSpPr>
        <p:spPr>
          <a:xfrm>
            <a:off x="3219335" y="4516373"/>
            <a:ext cx="152400" cy="1524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55" name="object 55"/>
          <p:cNvSpPr/>
          <p:nvPr/>
        </p:nvSpPr>
        <p:spPr>
          <a:xfrm>
            <a:off x="3219335" y="4516373"/>
            <a:ext cx="152400" cy="1524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56" name="object 56"/>
          <p:cNvSpPr/>
          <p:nvPr/>
        </p:nvSpPr>
        <p:spPr>
          <a:xfrm>
            <a:off x="3524135" y="4516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57" name="object 57"/>
          <p:cNvSpPr/>
          <p:nvPr/>
        </p:nvSpPr>
        <p:spPr>
          <a:xfrm>
            <a:off x="35241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58" name="object 58"/>
          <p:cNvSpPr/>
          <p:nvPr/>
        </p:nvSpPr>
        <p:spPr>
          <a:xfrm>
            <a:off x="2304935" y="4821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59" name="object 59"/>
          <p:cNvSpPr/>
          <p:nvPr/>
        </p:nvSpPr>
        <p:spPr>
          <a:xfrm>
            <a:off x="23049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60" name="object 60"/>
          <p:cNvSpPr/>
          <p:nvPr/>
        </p:nvSpPr>
        <p:spPr>
          <a:xfrm>
            <a:off x="2609735" y="4821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61" name="object 61"/>
          <p:cNvSpPr/>
          <p:nvPr/>
        </p:nvSpPr>
        <p:spPr>
          <a:xfrm>
            <a:off x="26097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62" name="object 62"/>
          <p:cNvSpPr/>
          <p:nvPr/>
        </p:nvSpPr>
        <p:spPr>
          <a:xfrm>
            <a:off x="2914535" y="4821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a:latin typeface="Times New Roman" panose="02020603050405020304" charset="0"/>
            </a:endParaRPr>
          </a:p>
        </p:txBody>
      </p:sp>
      <p:sp>
        <p:nvSpPr>
          <p:cNvPr id="63" name="object 63"/>
          <p:cNvSpPr/>
          <p:nvPr/>
        </p:nvSpPr>
        <p:spPr>
          <a:xfrm>
            <a:off x="29145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64" name="object 64"/>
          <p:cNvSpPr/>
          <p:nvPr/>
        </p:nvSpPr>
        <p:spPr>
          <a:xfrm>
            <a:off x="2304935" y="51259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65" name="object 65"/>
          <p:cNvSpPr/>
          <p:nvPr/>
        </p:nvSpPr>
        <p:spPr>
          <a:xfrm>
            <a:off x="2304935" y="51259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66" name="object 66"/>
          <p:cNvSpPr/>
          <p:nvPr/>
        </p:nvSpPr>
        <p:spPr>
          <a:xfrm>
            <a:off x="2609735" y="51259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67" name="object 67"/>
          <p:cNvSpPr/>
          <p:nvPr/>
        </p:nvSpPr>
        <p:spPr>
          <a:xfrm>
            <a:off x="2609735" y="51259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68" name="object 68"/>
          <p:cNvSpPr/>
          <p:nvPr/>
        </p:nvSpPr>
        <p:spPr>
          <a:xfrm>
            <a:off x="2914535" y="51259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69" name="object 69"/>
          <p:cNvSpPr/>
          <p:nvPr/>
        </p:nvSpPr>
        <p:spPr>
          <a:xfrm>
            <a:off x="2914535" y="51259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70" name="object 70"/>
          <p:cNvSpPr/>
          <p:nvPr/>
        </p:nvSpPr>
        <p:spPr>
          <a:xfrm>
            <a:off x="3219335" y="4821173"/>
            <a:ext cx="152400" cy="1524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71" name="object 71"/>
          <p:cNvSpPr/>
          <p:nvPr/>
        </p:nvSpPr>
        <p:spPr>
          <a:xfrm>
            <a:off x="3219335" y="4821173"/>
            <a:ext cx="152400" cy="1524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72" name="object 72"/>
          <p:cNvSpPr/>
          <p:nvPr/>
        </p:nvSpPr>
        <p:spPr>
          <a:xfrm>
            <a:off x="3524135" y="4821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latin typeface="Times New Roman" panose="02020603050405020304" charset="0"/>
            </a:endParaRPr>
          </a:p>
        </p:txBody>
      </p:sp>
      <p:sp>
        <p:nvSpPr>
          <p:cNvPr id="73" name="object 73"/>
          <p:cNvSpPr/>
          <p:nvPr/>
        </p:nvSpPr>
        <p:spPr>
          <a:xfrm>
            <a:off x="35241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74" name="object 74"/>
          <p:cNvSpPr/>
          <p:nvPr/>
        </p:nvSpPr>
        <p:spPr>
          <a:xfrm>
            <a:off x="3186569" y="5109971"/>
            <a:ext cx="152400" cy="152400"/>
          </a:xfrm>
          <a:custGeom>
            <a:avLst/>
            <a:gdLst/>
            <a:ahLst/>
            <a:cxnLst/>
            <a:rect l="l" t="t" r="r" b="b"/>
            <a:pathLst>
              <a:path w="152400" h="152400">
                <a:moveTo>
                  <a:pt x="152399" y="76200"/>
                </a:moveTo>
                <a:lnTo>
                  <a:pt x="146387" y="46612"/>
                </a:lnTo>
                <a:lnTo>
                  <a:pt x="130016" y="22383"/>
                </a:lnTo>
                <a:lnTo>
                  <a:pt x="105787" y="6012"/>
                </a:lnTo>
                <a:lnTo>
                  <a:pt x="76199" y="0"/>
                </a:lnTo>
                <a:lnTo>
                  <a:pt x="46291" y="6012"/>
                </a:lnTo>
                <a:lnTo>
                  <a:pt x="22097" y="22383"/>
                </a:lnTo>
                <a:lnTo>
                  <a:pt x="5905" y="46612"/>
                </a:lnTo>
                <a:lnTo>
                  <a:pt x="0" y="76200"/>
                </a:lnTo>
                <a:lnTo>
                  <a:pt x="5905" y="105787"/>
                </a:lnTo>
                <a:lnTo>
                  <a:pt x="22098" y="130016"/>
                </a:lnTo>
                <a:lnTo>
                  <a:pt x="46291" y="146387"/>
                </a:lnTo>
                <a:lnTo>
                  <a:pt x="76199" y="152400"/>
                </a:lnTo>
                <a:lnTo>
                  <a:pt x="105787" y="146387"/>
                </a:lnTo>
                <a:lnTo>
                  <a:pt x="130016" y="130016"/>
                </a:lnTo>
                <a:lnTo>
                  <a:pt x="146387" y="105787"/>
                </a:lnTo>
                <a:lnTo>
                  <a:pt x="152399" y="76200"/>
                </a:lnTo>
                <a:close/>
              </a:path>
            </a:pathLst>
          </a:custGeom>
          <a:solidFill>
            <a:srgbClr val="000000"/>
          </a:solidFill>
        </p:spPr>
        <p:txBody>
          <a:bodyPr wrap="square" lIns="0" tIns="0" rIns="0" bIns="0" rtlCol="0"/>
          <a:lstStyle/>
          <a:p>
            <a:endParaRPr>
              <a:latin typeface="Times New Roman" panose="02020603050405020304" charset="0"/>
            </a:endParaRPr>
          </a:p>
        </p:txBody>
      </p:sp>
      <p:sp>
        <p:nvSpPr>
          <p:cNvPr id="75" name="object 75"/>
          <p:cNvSpPr/>
          <p:nvPr/>
        </p:nvSpPr>
        <p:spPr>
          <a:xfrm>
            <a:off x="3186569" y="5109971"/>
            <a:ext cx="152400" cy="152400"/>
          </a:xfrm>
          <a:custGeom>
            <a:avLst/>
            <a:gdLst/>
            <a:ahLst/>
            <a:cxnLst/>
            <a:rect l="l" t="t" r="r" b="b"/>
            <a:pathLst>
              <a:path w="152400" h="152400">
                <a:moveTo>
                  <a:pt x="76199" y="0"/>
                </a:moveTo>
                <a:lnTo>
                  <a:pt x="46291" y="6012"/>
                </a:lnTo>
                <a:lnTo>
                  <a:pt x="22097" y="22383"/>
                </a:lnTo>
                <a:lnTo>
                  <a:pt x="5905" y="46612"/>
                </a:lnTo>
                <a:lnTo>
                  <a:pt x="0" y="76200"/>
                </a:lnTo>
                <a:lnTo>
                  <a:pt x="5905" y="105787"/>
                </a:lnTo>
                <a:lnTo>
                  <a:pt x="22098" y="130016"/>
                </a:lnTo>
                <a:lnTo>
                  <a:pt x="46291" y="146387"/>
                </a:lnTo>
                <a:lnTo>
                  <a:pt x="76199" y="152400"/>
                </a:lnTo>
                <a:lnTo>
                  <a:pt x="105787" y="146387"/>
                </a:lnTo>
                <a:lnTo>
                  <a:pt x="130016" y="130016"/>
                </a:lnTo>
                <a:lnTo>
                  <a:pt x="146387" y="105787"/>
                </a:lnTo>
                <a:lnTo>
                  <a:pt x="152399" y="76200"/>
                </a:lnTo>
                <a:lnTo>
                  <a:pt x="146387" y="46612"/>
                </a:lnTo>
                <a:lnTo>
                  <a:pt x="130016" y="22383"/>
                </a:lnTo>
                <a:lnTo>
                  <a:pt x="105787" y="6012"/>
                </a:lnTo>
                <a:lnTo>
                  <a:pt x="76199"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76" name="object 76"/>
          <p:cNvSpPr/>
          <p:nvPr/>
        </p:nvSpPr>
        <p:spPr>
          <a:xfrm>
            <a:off x="3524135" y="5125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latin typeface="Times New Roman" panose="02020603050405020304" charset="0"/>
            </a:endParaRPr>
          </a:p>
        </p:txBody>
      </p:sp>
      <p:sp>
        <p:nvSpPr>
          <p:cNvPr id="77" name="object 77"/>
          <p:cNvSpPr/>
          <p:nvPr/>
        </p:nvSpPr>
        <p:spPr>
          <a:xfrm>
            <a:off x="3524135" y="51259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78" name="object 78"/>
          <p:cNvSpPr/>
          <p:nvPr/>
        </p:nvSpPr>
        <p:spPr>
          <a:xfrm>
            <a:off x="3828935" y="4211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79" name="object 79"/>
          <p:cNvSpPr/>
          <p:nvPr/>
        </p:nvSpPr>
        <p:spPr>
          <a:xfrm>
            <a:off x="38289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80" name="object 80"/>
          <p:cNvSpPr/>
          <p:nvPr/>
        </p:nvSpPr>
        <p:spPr>
          <a:xfrm>
            <a:off x="4133735" y="4211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81" name="object 81"/>
          <p:cNvSpPr/>
          <p:nvPr/>
        </p:nvSpPr>
        <p:spPr>
          <a:xfrm>
            <a:off x="41337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82" name="object 82"/>
          <p:cNvSpPr/>
          <p:nvPr/>
        </p:nvSpPr>
        <p:spPr>
          <a:xfrm>
            <a:off x="4438535" y="4211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83" name="object 83"/>
          <p:cNvSpPr/>
          <p:nvPr/>
        </p:nvSpPr>
        <p:spPr>
          <a:xfrm>
            <a:off x="44385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84" name="object 84"/>
          <p:cNvSpPr/>
          <p:nvPr/>
        </p:nvSpPr>
        <p:spPr>
          <a:xfrm>
            <a:off x="4743335" y="4211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85" name="object 85"/>
          <p:cNvSpPr/>
          <p:nvPr/>
        </p:nvSpPr>
        <p:spPr>
          <a:xfrm>
            <a:off x="47433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86" name="object 86"/>
          <p:cNvSpPr/>
          <p:nvPr/>
        </p:nvSpPr>
        <p:spPr>
          <a:xfrm>
            <a:off x="3828935" y="4516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87" name="object 87"/>
          <p:cNvSpPr/>
          <p:nvPr/>
        </p:nvSpPr>
        <p:spPr>
          <a:xfrm>
            <a:off x="38289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88" name="object 88"/>
          <p:cNvSpPr/>
          <p:nvPr/>
        </p:nvSpPr>
        <p:spPr>
          <a:xfrm>
            <a:off x="4133735" y="4516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89" name="object 89"/>
          <p:cNvSpPr/>
          <p:nvPr/>
        </p:nvSpPr>
        <p:spPr>
          <a:xfrm>
            <a:off x="41337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90" name="object 90"/>
          <p:cNvSpPr/>
          <p:nvPr/>
        </p:nvSpPr>
        <p:spPr>
          <a:xfrm>
            <a:off x="3828935" y="4821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91" name="object 91"/>
          <p:cNvSpPr/>
          <p:nvPr/>
        </p:nvSpPr>
        <p:spPr>
          <a:xfrm>
            <a:off x="38289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92" name="object 92"/>
          <p:cNvSpPr/>
          <p:nvPr/>
        </p:nvSpPr>
        <p:spPr>
          <a:xfrm>
            <a:off x="4133735" y="4821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93" name="object 93"/>
          <p:cNvSpPr/>
          <p:nvPr/>
        </p:nvSpPr>
        <p:spPr>
          <a:xfrm>
            <a:off x="41337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94" name="object 94"/>
          <p:cNvSpPr/>
          <p:nvPr/>
        </p:nvSpPr>
        <p:spPr>
          <a:xfrm>
            <a:off x="4438535" y="4516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95" name="object 95"/>
          <p:cNvSpPr/>
          <p:nvPr/>
        </p:nvSpPr>
        <p:spPr>
          <a:xfrm>
            <a:off x="44385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96" name="object 96"/>
          <p:cNvSpPr/>
          <p:nvPr/>
        </p:nvSpPr>
        <p:spPr>
          <a:xfrm>
            <a:off x="4743335" y="4516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97" name="object 97"/>
          <p:cNvSpPr/>
          <p:nvPr/>
        </p:nvSpPr>
        <p:spPr>
          <a:xfrm>
            <a:off x="47433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98" name="object 98"/>
          <p:cNvSpPr/>
          <p:nvPr/>
        </p:nvSpPr>
        <p:spPr>
          <a:xfrm>
            <a:off x="4438535" y="4821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99" name="object 99"/>
          <p:cNvSpPr/>
          <p:nvPr/>
        </p:nvSpPr>
        <p:spPr>
          <a:xfrm>
            <a:off x="44385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00" name="object 100"/>
          <p:cNvSpPr/>
          <p:nvPr/>
        </p:nvSpPr>
        <p:spPr>
          <a:xfrm>
            <a:off x="4743335" y="4821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101" name="object 101"/>
          <p:cNvSpPr/>
          <p:nvPr/>
        </p:nvSpPr>
        <p:spPr>
          <a:xfrm>
            <a:off x="47433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02" name="object 102"/>
          <p:cNvSpPr/>
          <p:nvPr/>
        </p:nvSpPr>
        <p:spPr>
          <a:xfrm>
            <a:off x="3828935" y="3906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03" name="object 103"/>
          <p:cNvSpPr/>
          <p:nvPr/>
        </p:nvSpPr>
        <p:spPr>
          <a:xfrm>
            <a:off x="3828935" y="3906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04" name="object 104"/>
          <p:cNvSpPr/>
          <p:nvPr/>
        </p:nvSpPr>
        <p:spPr>
          <a:xfrm>
            <a:off x="4133735" y="3906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05" name="object 105"/>
          <p:cNvSpPr/>
          <p:nvPr/>
        </p:nvSpPr>
        <p:spPr>
          <a:xfrm>
            <a:off x="4133735" y="3906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06" name="object 106"/>
          <p:cNvSpPr/>
          <p:nvPr/>
        </p:nvSpPr>
        <p:spPr>
          <a:xfrm>
            <a:off x="4438535" y="3906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07" name="object 107"/>
          <p:cNvSpPr/>
          <p:nvPr/>
        </p:nvSpPr>
        <p:spPr>
          <a:xfrm>
            <a:off x="4438535" y="3906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08" name="object 108"/>
          <p:cNvSpPr/>
          <p:nvPr/>
        </p:nvSpPr>
        <p:spPr>
          <a:xfrm>
            <a:off x="3828935" y="4211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a:latin typeface="Times New Roman" panose="02020603050405020304" charset="0"/>
            </a:endParaRPr>
          </a:p>
        </p:txBody>
      </p:sp>
      <p:sp>
        <p:nvSpPr>
          <p:cNvPr id="109" name="object 109"/>
          <p:cNvSpPr/>
          <p:nvPr/>
        </p:nvSpPr>
        <p:spPr>
          <a:xfrm>
            <a:off x="38289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10" name="object 110"/>
          <p:cNvSpPr/>
          <p:nvPr/>
        </p:nvSpPr>
        <p:spPr>
          <a:xfrm>
            <a:off x="4133735" y="4211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11" name="object 111"/>
          <p:cNvSpPr/>
          <p:nvPr/>
        </p:nvSpPr>
        <p:spPr>
          <a:xfrm>
            <a:off x="41337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12" name="object 112"/>
          <p:cNvSpPr/>
          <p:nvPr/>
        </p:nvSpPr>
        <p:spPr>
          <a:xfrm>
            <a:off x="4438535" y="4211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13" name="object 113"/>
          <p:cNvSpPr/>
          <p:nvPr/>
        </p:nvSpPr>
        <p:spPr>
          <a:xfrm>
            <a:off x="44385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14" name="object 114"/>
          <p:cNvSpPr/>
          <p:nvPr/>
        </p:nvSpPr>
        <p:spPr>
          <a:xfrm>
            <a:off x="3828935" y="4516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15" name="object 115"/>
          <p:cNvSpPr/>
          <p:nvPr/>
        </p:nvSpPr>
        <p:spPr>
          <a:xfrm>
            <a:off x="38289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16" name="object 116"/>
          <p:cNvSpPr/>
          <p:nvPr/>
        </p:nvSpPr>
        <p:spPr>
          <a:xfrm>
            <a:off x="4133735" y="4516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a:latin typeface="Times New Roman" panose="02020603050405020304" charset="0"/>
            </a:endParaRPr>
          </a:p>
        </p:txBody>
      </p:sp>
      <p:sp>
        <p:nvSpPr>
          <p:cNvPr id="117" name="object 117"/>
          <p:cNvSpPr/>
          <p:nvPr/>
        </p:nvSpPr>
        <p:spPr>
          <a:xfrm>
            <a:off x="41337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18" name="object 118"/>
          <p:cNvSpPr/>
          <p:nvPr/>
        </p:nvSpPr>
        <p:spPr>
          <a:xfrm>
            <a:off x="4438535" y="4516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a:latin typeface="Times New Roman" panose="02020603050405020304" charset="0"/>
            </a:endParaRPr>
          </a:p>
        </p:txBody>
      </p:sp>
      <p:sp>
        <p:nvSpPr>
          <p:cNvPr id="119" name="object 119"/>
          <p:cNvSpPr/>
          <p:nvPr/>
        </p:nvSpPr>
        <p:spPr>
          <a:xfrm>
            <a:off x="44385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20" name="object 120"/>
          <p:cNvSpPr/>
          <p:nvPr/>
        </p:nvSpPr>
        <p:spPr>
          <a:xfrm>
            <a:off x="4743335" y="3906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21" name="object 121"/>
          <p:cNvSpPr/>
          <p:nvPr/>
        </p:nvSpPr>
        <p:spPr>
          <a:xfrm>
            <a:off x="4743335" y="3906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22" name="object 122"/>
          <p:cNvSpPr/>
          <p:nvPr/>
        </p:nvSpPr>
        <p:spPr>
          <a:xfrm>
            <a:off x="5048135" y="3906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23" name="object 123"/>
          <p:cNvSpPr/>
          <p:nvPr/>
        </p:nvSpPr>
        <p:spPr>
          <a:xfrm>
            <a:off x="5048135" y="3906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24" name="object 124"/>
          <p:cNvSpPr/>
          <p:nvPr/>
        </p:nvSpPr>
        <p:spPr>
          <a:xfrm>
            <a:off x="4743335" y="4211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25" name="object 125"/>
          <p:cNvSpPr/>
          <p:nvPr/>
        </p:nvSpPr>
        <p:spPr>
          <a:xfrm>
            <a:off x="47433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26" name="object 126"/>
          <p:cNvSpPr/>
          <p:nvPr/>
        </p:nvSpPr>
        <p:spPr>
          <a:xfrm>
            <a:off x="5048135" y="4211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27" name="object 127"/>
          <p:cNvSpPr/>
          <p:nvPr/>
        </p:nvSpPr>
        <p:spPr>
          <a:xfrm>
            <a:off x="5048135" y="4211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28" name="object 128"/>
          <p:cNvSpPr/>
          <p:nvPr/>
        </p:nvSpPr>
        <p:spPr>
          <a:xfrm>
            <a:off x="4743335" y="4516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29" name="object 129"/>
          <p:cNvSpPr/>
          <p:nvPr/>
        </p:nvSpPr>
        <p:spPr>
          <a:xfrm>
            <a:off x="47433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30" name="object 130"/>
          <p:cNvSpPr/>
          <p:nvPr/>
        </p:nvSpPr>
        <p:spPr>
          <a:xfrm>
            <a:off x="5048135" y="4516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31" name="object 131"/>
          <p:cNvSpPr/>
          <p:nvPr/>
        </p:nvSpPr>
        <p:spPr>
          <a:xfrm>
            <a:off x="5048135" y="4516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32" name="object 132"/>
          <p:cNvSpPr/>
          <p:nvPr/>
        </p:nvSpPr>
        <p:spPr>
          <a:xfrm>
            <a:off x="3828935" y="4821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a:latin typeface="Times New Roman" panose="02020603050405020304" charset="0"/>
            </a:endParaRPr>
          </a:p>
        </p:txBody>
      </p:sp>
      <p:sp>
        <p:nvSpPr>
          <p:cNvPr id="133" name="object 133"/>
          <p:cNvSpPr/>
          <p:nvPr/>
        </p:nvSpPr>
        <p:spPr>
          <a:xfrm>
            <a:off x="38289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34" name="object 134"/>
          <p:cNvSpPr/>
          <p:nvPr/>
        </p:nvSpPr>
        <p:spPr>
          <a:xfrm>
            <a:off x="4133735" y="4821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9900"/>
          </a:solidFill>
        </p:spPr>
        <p:txBody>
          <a:bodyPr wrap="square" lIns="0" tIns="0" rIns="0" bIns="0" rtlCol="0"/>
          <a:lstStyle/>
          <a:p>
            <a:endParaRPr>
              <a:latin typeface="Times New Roman" panose="02020603050405020304" charset="0"/>
            </a:endParaRPr>
          </a:p>
        </p:txBody>
      </p:sp>
      <p:sp>
        <p:nvSpPr>
          <p:cNvPr id="135" name="object 135"/>
          <p:cNvSpPr/>
          <p:nvPr/>
        </p:nvSpPr>
        <p:spPr>
          <a:xfrm>
            <a:off x="41337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36" name="object 136"/>
          <p:cNvSpPr/>
          <p:nvPr/>
        </p:nvSpPr>
        <p:spPr>
          <a:xfrm>
            <a:off x="4438535" y="4821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37" name="object 137"/>
          <p:cNvSpPr/>
          <p:nvPr/>
        </p:nvSpPr>
        <p:spPr>
          <a:xfrm>
            <a:off x="44385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38" name="object 138"/>
          <p:cNvSpPr/>
          <p:nvPr/>
        </p:nvSpPr>
        <p:spPr>
          <a:xfrm>
            <a:off x="3828935" y="5125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39" name="object 139"/>
          <p:cNvSpPr/>
          <p:nvPr/>
        </p:nvSpPr>
        <p:spPr>
          <a:xfrm>
            <a:off x="3828935" y="51259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40" name="object 140"/>
          <p:cNvSpPr/>
          <p:nvPr/>
        </p:nvSpPr>
        <p:spPr>
          <a:xfrm>
            <a:off x="4133735" y="5125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41" name="object 141"/>
          <p:cNvSpPr/>
          <p:nvPr/>
        </p:nvSpPr>
        <p:spPr>
          <a:xfrm>
            <a:off x="4133735" y="51259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42" name="object 142"/>
          <p:cNvSpPr/>
          <p:nvPr/>
        </p:nvSpPr>
        <p:spPr>
          <a:xfrm>
            <a:off x="4438535" y="5125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43" name="object 143"/>
          <p:cNvSpPr/>
          <p:nvPr/>
        </p:nvSpPr>
        <p:spPr>
          <a:xfrm>
            <a:off x="4438535" y="51259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44" name="object 144"/>
          <p:cNvSpPr/>
          <p:nvPr/>
        </p:nvSpPr>
        <p:spPr>
          <a:xfrm>
            <a:off x="4743335" y="4821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45" name="object 145"/>
          <p:cNvSpPr/>
          <p:nvPr/>
        </p:nvSpPr>
        <p:spPr>
          <a:xfrm>
            <a:off x="47433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46" name="object 146"/>
          <p:cNvSpPr/>
          <p:nvPr/>
        </p:nvSpPr>
        <p:spPr>
          <a:xfrm>
            <a:off x="5048135" y="4821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47" name="object 147"/>
          <p:cNvSpPr/>
          <p:nvPr/>
        </p:nvSpPr>
        <p:spPr>
          <a:xfrm>
            <a:off x="5048135" y="4821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48" name="object 148"/>
          <p:cNvSpPr/>
          <p:nvPr/>
        </p:nvSpPr>
        <p:spPr>
          <a:xfrm>
            <a:off x="4743335" y="5125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49" name="object 149"/>
          <p:cNvSpPr/>
          <p:nvPr/>
        </p:nvSpPr>
        <p:spPr>
          <a:xfrm>
            <a:off x="4743335" y="51259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50" name="object 150"/>
          <p:cNvSpPr/>
          <p:nvPr/>
        </p:nvSpPr>
        <p:spPr>
          <a:xfrm>
            <a:off x="5048135" y="5125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51" name="object 151"/>
          <p:cNvSpPr/>
          <p:nvPr/>
        </p:nvSpPr>
        <p:spPr>
          <a:xfrm>
            <a:off x="5048135" y="51259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52" name="object 152"/>
          <p:cNvSpPr/>
          <p:nvPr/>
        </p:nvSpPr>
        <p:spPr>
          <a:xfrm>
            <a:off x="2304935" y="54307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153" name="object 153"/>
          <p:cNvSpPr/>
          <p:nvPr/>
        </p:nvSpPr>
        <p:spPr>
          <a:xfrm>
            <a:off x="23049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54" name="object 154"/>
          <p:cNvSpPr/>
          <p:nvPr/>
        </p:nvSpPr>
        <p:spPr>
          <a:xfrm>
            <a:off x="2609735" y="54307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155" name="object 155"/>
          <p:cNvSpPr/>
          <p:nvPr/>
        </p:nvSpPr>
        <p:spPr>
          <a:xfrm>
            <a:off x="26097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56" name="object 156"/>
          <p:cNvSpPr/>
          <p:nvPr/>
        </p:nvSpPr>
        <p:spPr>
          <a:xfrm>
            <a:off x="2304935" y="5735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157" name="object 157"/>
          <p:cNvSpPr/>
          <p:nvPr/>
        </p:nvSpPr>
        <p:spPr>
          <a:xfrm>
            <a:off x="23049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58" name="object 158"/>
          <p:cNvSpPr/>
          <p:nvPr/>
        </p:nvSpPr>
        <p:spPr>
          <a:xfrm>
            <a:off x="2609735" y="5735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159" name="object 159"/>
          <p:cNvSpPr/>
          <p:nvPr/>
        </p:nvSpPr>
        <p:spPr>
          <a:xfrm>
            <a:off x="26097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60" name="object 160"/>
          <p:cNvSpPr/>
          <p:nvPr/>
        </p:nvSpPr>
        <p:spPr>
          <a:xfrm>
            <a:off x="2914535" y="54307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161" name="object 161"/>
          <p:cNvSpPr/>
          <p:nvPr/>
        </p:nvSpPr>
        <p:spPr>
          <a:xfrm>
            <a:off x="29145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62" name="object 162"/>
          <p:cNvSpPr/>
          <p:nvPr/>
        </p:nvSpPr>
        <p:spPr>
          <a:xfrm>
            <a:off x="3219335" y="5430773"/>
            <a:ext cx="152400" cy="1524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163" name="object 163"/>
          <p:cNvSpPr/>
          <p:nvPr/>
        </p:nvSpPr>
        <p:spPr>
          <a:xfrm>
            <a:off x="3219335" y="5430773"/>
            <a:ext cx="152400" cy="1524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64" name="object 164"/>
          <p:cNvSpPr/>
          <p:nvPr/>
        </p:nvSpPr>
        <p:spPr>
          <a:xfrm>
            <a:off x="2914535" y="5735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165" name="object 165"/>
          <p:cNvSpPr/>
          <p:nvPr/>
        </p:nvSpPr>
        <p:spPr>
          <a:xfrm>
            <a:off x="29145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66" name="object 166"/>
          <p:cNvSpPr/>
          <p:nvPr/>
        </p:nvSpPr>
        <p:spPr>
          <a:xfrm>
            <a:off x="3219335" y="5735573"/>
            <a:ext cx="152400" cy="1524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167" name="object 167"/>
          <p:cNvSpPr/>
          <p:nvPr/>
        </p:nvSpPr>
        <p:spPr>
          <a:xfrm>
            <a:off x="3219335" y="5735573"/>
            <a:ext cx="152400" cy="1524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68" name="object 168"/>
          <p:cNvSpPr/>
          <p:nvPr/>
        </p:nvSpPr>
        <p:spPr>
          <a:xfrm>
            <a:off x="2304935" y="6040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169" name="object 169"/>
          <p:cNvSpPr/>
          <p:nvPr/>
        </p:nvSpPr>
        <p:spPr>
          <a:xfrm>
            <a:off x="23049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70" name="object 170"/>
          <p:cNvSpPr/>
          <p:nvPr/>
        </p:nvSpPr>
        <p:spPr>
          <a:xfrm>
            <a:off x="2609735" y="6040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171" name="object 171"/>
          <p:cNvSpPr/>
          <p:nvPr/>
        </p:nvSpPr>
        <p:spPr>
          <a:xfrm>
            <a:off x="26097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72" name="object 172"/>
          <p:cNvSpPr/>
          <p:nvPr/>
        </p:nvSpPr>
        <p:spPr>
          <a:xfrm>
            <a:off x="2304935" y="6345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173" name="object 173"/>
          <p:cNvSpPr/>
          <p:nvPr/>
        </p:nvSpPr>
        <p:spPr>
          <a:xfrm>
            <a:off x="23049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74" name="object 174"/>
          <p:cNvSpPr/>
          <p:nvPr/>
        </p:nvSpPr>
        <p:spPr>
          <a:xfrm>
            <a:off x="2609735" y="6345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175" name="object 175"/>
          <p:cNvSpPr/>
          <p:nvPr/>
        </p:nvSpPr>
        <p:spPr>
          <a:xfrm>
            <a:off x="26097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76" name="object 176"/>
          <p:cNvSpPr/>
          <p:nvPr/>
        </p:nvSpPr>
        <p:spPr>
          <a:xfrm>
            <a:off x="2914535" y="6040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177" name="object 177"/>
          <p:cNvSpPr/>
          <p:nvPr/>
        </p:nvSpPr>
        <p:spPr>
          <a:xfrm>
            <a:off x="29145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78" name="object 178"/>
          <p:cNvSpPr/>
          <p:nvPr/>
        </p:nvSpPr>
        <p:spPr>
          <a:xfrm>
            <a:off x="32193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179" name="object 179"/>
          <p:cNvSpPr/>
          <p:nvPr/>
        </p:nvSpPr>
        <p:spPr>
          <a:xfrm>
            <a:off x="32193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80" name="object 180"/>
          <p:cNvSpPr/>
          <p:nvPr/>
        </p:nvSpPr>
        <p:spPr>
          <a:xfrm>
            <a:off x="2914535" y="6345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181" name="object 181"/>
          <p:cNvSpPr/>
          <p:nvPr/>
        </p:nvSpPr>
        <p:spPr>
          <a:xfrm>
            <a:off x="29145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82" name="object 182"/>
          <p:cNvSpPr/>
          <p:nvPr/>
        </p:nvSpPr>
        <p:spPr>
          <a:xfrm>
            <a:off x="32193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183" name="object 183"/>
          <p:cNvSpPr/>
          <p:nvPr/>
        </p:nvSpPr>
        <p:spPr>
          <a:xfrm>
            <a:off x="32193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84" name="object 184"/>
          <p:cNvSpPr/>
          <p:nvPr/>
        </p:nvSpPr>
        <p:spPr>
          <a:xfrm>
            <a:off x="2304935" y="54307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85" name="object 185"/>
          <p:cNvSpPr/>
          <p:nvPr/>
        </p:nvSpPr>
        <p:spPr>
          <a:xfrm>
            <a:off x="23049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86" name="object 186"/>
          <p:cNvSpPr/>
          <p:nvPr/>
        </p:nvSpPr>
        <p:spPr>
          <a:xfrm>
            <a:off x="2609735" y="54307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87" name="object 187"/>
          <p:cNvSpPr/>
          <p:nvPr/>
        </p:nvSpPr>
        <p:spPr>
          <a:xfrm>
            <a:off x="26097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88" name="object 188"/>
          <p:cNvSpPr/>
          <p:nvPr/>
        </p:nvSpPr>
        <p:spPr>
          <a:xfrm>
            <a:off x="2914535" y="54307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latin typeface="Times New Roman" panose="02020603050405020304" charset="0"/>
            </a:endParaRPr>
          </a:p>
        </p:txBody>
      </p:sp>
      <p:sp>
        <p:nvSpPr>
          <p:cNvPr id="189" name="object 189"/>
          <p:cNvSpPr/>
          <p:nvPr/>
        </p:nvSpPr>
        <p:spPr>
          <a:xfrm>
            <a:off x="29145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90" name="object 190"/>
          <p:cNvSpPr/>
          <p:nvPr/>
        </p:nvSpPr>
        <p:spPr>
          <a:xfrm>
            <a:off x="2304935" y="5735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91" name="object 191"/>
          <p:cNvSpPr/>
          <p:nvPr/>
        </p:nvSpPr>
        <p:spPr>
          <a:xfrm>
            <a:off x="23049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92" name="object 192"/>
          <p:cNvSpPr/>
          <p:nvPr/>
        </p:nvSpPr>
        <p:spPr>
          <a:xfrm>
            <a:off x="2609735" y="5735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latin typeface="Times New Roman" panose="02020603050405020304" charset="0"/>
            </a:endParaRPr>
          </a:p>
        </p:txBody>
      </p:sp>
      <p:sp>
        <p:nvSpPr>
          <p:cNvPr id="193" name="object 193"/>
          <p:cNvSpPr/>
          <p:nvPr/>
        </p:nvSpPr>
        <p:spPr>
          <a:xfrm>
            <a:off x="26097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94" name="object 194"/>
          <p:cNvSpPr/>
          <p:nvPr/>
        </p:nvSpPr>
        <p:spPr>
          <a:xfrm>
            <a:off x="2914535" y="57355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latin typeface="Times New Roman" panose="02020603050405020304" charset="0"/>
            </a:endParaRPr>
          </a:p>
        </p:txBody>
      </p:sp>
      <p:sp>
        <p:nvSpPr>
          <p:cNvPr id="195" name="object 195"/>
          <p:cNvSpPr/>
          <p:nvPr/>
        </p:nvSpPr>
        <p:spPr>
          <a:xfrm>
            <a:off x="29145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96" name="object 196"/>
          <p:cNvSpPr/>
          <p:nvPr/>
        </p:nvSpPr>
        <p:spPr>
          <a:xfrm>
            <a:off x="2304935" y="6040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197" name="object 197"/>
          <p:cNvSpPr/>
          <p:nvPr/>
        </p:nvSpPr>
        <p:spPr>
          <a:xfrm>
            <a:off x="23049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198" name="object 198"/>
          <p:cNvSpPr/>
          <p:nvPr/>
        </p:nvSpPr>
        <p:spPr>
          <a:xfrm>
            <a:off x="2609735" y="6040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latin typeface="Times New Roman" panose="02020603050405020304" charset="0"/>
            </a:endParaRPr>
          </a:p>
        </p:txBody>
      </p:sp>
      <p:sp>
        <p:nvSpPr>
          <p:cNvPr id="199" name="object 199"/>
          <p:cNvSpPr/>
          <p:nvPr/>
        </p:nvSpPr>
        <p:spPr>
          <a:xfrm>
            <a:off x="26097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00" name="object 200"/>
          <p:cNvSpPr/>
          <p:nvPr/>
        </p:nvSpPr>
        <p:spPr>
          <a:xfrm>
            <a:off x="2914535" y="60403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latin typeface="Times New Roman" panose="02020603050405020304" charset="0"/>
            </a:endParaRPr>
          </a:p>
        </p:txBody>
      </p:sp>
      <p:sp>
        <p:nvSpPr>
          <p:cNvPr id="201" name="object 201"/>
          <p:cNvSpPr/>
          <p:nvPr/>
        </p:nvSpPr>
        <p:spPr>
          <a:xfrm>
            <a:off x="29145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02" name="object 202"/>
          <p:cNvSpPr/>
          <p:nvPr/>
        </p:nvSpPr>
        <p:spPr>
          <a:xfrm>
            <a:off x="3219335" y="5430773"/>
            <a:ext cx="152400" cy="1524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000000"/>
          </a:solidFill>
        </p:spPr>
        <p:txBody>
          <a:bodyPr wrap="square" lIns="0" tIns="0" rIns="0" bIns="0" rtlCol="0"/>
          <a:lstStyle/>
          <a:p>
            <a:endParaRPr>
              <a:latin typeface="Times New Roman" panose="02020603050405020304" charset="0"/>
            </a:endParaRPr>
          </a:p>
        </p:txBody>
      </p:sp>
      <p:sp>
        <p:nvSpPr>
          <p:cNvPr id="203" name="object 203"/>
          <p:cNvSpPr/>
          <p:nvPr/>
        </p:nvSpPr>
        <p:spPr>
          <a:xfrm>
            <a:off x="3219335" y="5430773"/>
            <a:ext cx="152400" cy="1524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04" name="object 204"/>
          <p:cNvSpPr/>
          <p:nvPr/>
        </p:nvSpPr>
        <p:spPr>
          <a:xfrm>
            <a:off x="3524135" y="5430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05" name="object 205"/>
          <p:cNvSpPr/>
          <p:nvPr/>
        </p:nvSpPr>
        <p:spPr>
          <a:xfrm>
            <a:off x="35241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06" name="object 206"/>
          <p:cNvSpPr/>
          <p:nvPr/>
        </p:nvSpPr>
        <p:spPr>
          <a:xfrm>
            <a:off x="3219335" y="5735573"/>
            <a:ext cx="152400" cy="152400"/>
          </a:xfrm>
          <a:custGeom>
            <a:avLst/>
            <a:gdLst/>
            <a:ahLst/>
            <a:cxnLst/>
            <a:rect l="l" t="t" r="r" b="b"/>
            <a:pathLst>
              <a:path w="152400" h="152400">
                <a:moveTo>
                  <a:pt x="152399" y="76200"/>
                </a:moveTo>
                <a:lnTo>
                  <a:pt x="146494" y="46291"/>
                </a:lnTo>
                <a:lnTo>
                  <a:pt x="130301" y="22098"/>
                </a:lnTo>
                <a:lnTo>
                  <a:pt x="106108" y="5905"/>
                </a:lnTo>
                <a:lnTo>
                  <a:pt x="76199" y="0"/>
                </a:ln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07" name="object 207"/>
          <p:cNvSpPr/>
          <p:nvPr/>
        </p:nvSpPr>
        <p:spPr>
          <a:xfrm>
            <a:off x="3219335" y="5735573"/>
            <a:ext cx="152400" cy="152400"/>
          </a:xfrm>
          <a:custGeom>
            <a:avLst/>
            <a:gdLst/>
            <a:ahLst/>
            <a:cxnLst/>
            <a:rect l="l" t="t" r="r" b="b"/>
            <a:pathLst>
              <a:path w="152400" h="152400">
                <a:moveTo>
                  <a:pt x="76199" y="0"/>
                </a:moveTo>
                <a:lnTo>
                  <a:pt x="46612" y="5905"/>
                </a:lnTo>
                <a:lnTo>
                  <a:pt x="22383" y="22097"/>
                </a:lnTo>
                <a:lnTo>
                  <a:pt x="6012" y="46291"/>
                </a:lnTo>
                <a:lnTo>
                  <a:pt x="0" y="76200"/>
                </a:lnTo>
                <a:lnTo>
                  <a:pt x="6012" y="105787"/>
                </a:lnTo>
                <a:lnTo>
                  <a:pt x="22383" y="130016"/>
                </a:lnTo>
                <a:lnTo>
                  <a:pt x="46612" y="146387"/>
                </a:lnTo>
                <a:lnTo>
                  <a:pt x="76199" y="152400"/>
                </a:lnTo>
                <a:lnTo>
                  <a:pt x="106108" y="146387"/>
                </a:lnTo>
                <a:lnTo>
                  <a:pt x="130301" y="130016"/>
                </a:lnTo>
                <a:lnTo>
                  <a:pt x="146494" y="105787"/>
                </a:lnTo>
                <a:lnTo>
                  <a:pt x="152399" y="76200"/>
                </a:lnTo>
                <a:lnTo>
                  <a:pt x="146494" y="46291"/>
                </a:lnTo>
                <a:lnTo>
                  <a:pt x="130301" y="22098"/>
                </a:lnTo>
                <a:lnTo>
                  <a:pt x="106108" y="5905"/>
                </a:lnTo>
                <a:lnTo>
                  <a:pt x="76199"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08" name="object 208"/>
          <p:cNvSpPr/>
          <p:nvPr/>
        </p:nvSpPr>
        <p:spPr>
          <a:xfrm>
            <a:off x="3524135" y="5735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09" name="object 209"/>
          <p:cNvSpPr/>
          <p:nvPr/>
        </p:nvSpPr>
        <p:spPr>
          <a:xfrm>
            <a:off x="35241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10" name="object 210"/>
          <p:cNvSpPr/>
          <p:nvPr/>
        </p:nvSpPr>
        <p:spPr>
          <a:xfrm>
            <a:off x="32193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latin typeface="Times New Roman" panose="02020603050405020304" charset="0"/>
            </a:endParaRPr>
          </a:p>
        </p:txBody>
      </p:sp>
      <p:sp>
        <p:nvSpPr>
          <p:cNvPr id="211" name="object 211"/>
          <p:cNvSpPr/>
          <p:nvPr/>
        </p:nvSpPr>
        <p:spPr>
          <a:xfrm>
            <a:off x="32193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12" name="object 212"/>
          <p:cNvSpPr/>
          <p:nvPr/>
        </p:nvSpPr>
        <p:spPr>
          <a:xfrm>
            <a:off x="35241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13" name="object 213"/>
          <p:cNvSpPr/>
          <p:nvPr/>
        </p:nvSpPr>
        <p:spPr>
          <a:xfrm>
            <a:off x="35241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14" name="object 214"/>
          <p:cNvSpPr/>
          <p:nvPr/>
        </p:nvSpPr>
        <p:spPr>
          <a:xfrm>
            <a:off x="2304935" y="6345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15" name="object 215"/>
          <p:cNvSpPr/>
          <p:nvPr/>
        </p:nvSpPr>
        <p:spPr>
          <a:xfrm>
            <a:off x="23049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16" name="object 216"/>
          <p:cNvSpPr/>
          <p:nvPr/>
        </p:nvSpPr>
        <p:spPr>
          <a:xfrm>
            <a:off x="2609735" y="6345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latin typeface="Times New Roman" panose="02020603050405020304" charset="0"/>
            </a:endParaRPr>
          </a:p>
        </p:txBody>
      </p:sp>
      <p:sp>
        <p:nvSpPr>
          <p:cNvPr id="217" name="object 217"/>
          <p:cNvSpPr/>
          <p:nvPr/>
        </p:nvSpPr>
        <p:spPr>
          <a:xfrm>
            <a:off x="26097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18" name="object 218"/>
          <p:cNvSpPr/>
          <p:nvPr/>
        </p:nvSpPr>
        <p:spPr>
          <a:xfrm>
            <a:off x="2914535" y="63451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latin typeface="Times New Roman" panose="02020603050405020304" charset="0"/>
            </a:endParaRPr>
          </a:p>
        </p:txBody>
      </p:sp>
      <p:sp>
        <p:nvSpPr>
          <p:cNvPr id="219" name="object 219"/>
          <p:cNvSpPr/>
          <p:nvPr/>
        </p:nvSpPr>
        <p:spPr>
          <a:xfrm>
            <a:off x="29145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20" name="object 220"/>
          <p:cNvSpPr/>
          <p:nvPr/>
        </p:nvSpPr>
        <p:spPr>
          <a:xfrm>
            <a:off x="2304935" y="66499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21" name="object 221"/>
          <p:cNvSpPr/>
          <p:nvPr/>
        </p:nvSpPr>
        <p:spPr>
          <a:xfrm>
            <a:off x="2304935" y="6649973"/>
            <a:ext cx="152400" cy="1524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22" name="object 222"/>
          <p:cNvSpPr/>
          <p:nvPr/>
        </p:nvSpPr>
        <p:spPr>
          <a:xfrm>
            <a:off x="2609735" y="66499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latin typeface="Times New Roman" panose="02020603050405020304" charset="0"/>
            </a:endParaRPr>
          </a:p>
        </p:txBody>
      </p:sp>
      <p:sp>
        <p:nvSpPr>
          <p:cNvPr id="223" name="object 223"/>
          <p:cNvSpPr/>
          <p:nvPr/>
        </p:nvSpPr>
        <p:spPr>
          <a:xfrm>
            <a:off x="2609735" y="6649973"/>
            <a:ext cx="152400" cy="1524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24" name="object 224"/>
          <p:cNvSpPr/>
          <p:nvPr/>
        </p:nvSpPr>
        <p:spPr>
          <a:xfrm>
            <a:off x="2914535" y="6649973"/>
            <a:ext cx="152400" cy="152400"/>
          </a:xfrm>
          <a:custGeom>
            <a:avLst/>
            <a:gdLst/>
            <a:ahLst/>
            <a:cxnLst/>
            <a:rect l="l" t="t" r="r" b="b"/>
            <a:pathLst>
              <a:path w="152400" h="152400">
                <a:moveTo>
                  <a:pt x="152400" y="76200"/>
                </a:moveTo>
                <a:lnTo>
                  <a:pt x="146494" y="46291"/>
                </a:lnTo>
                <a:lnTo>
                  <a:pt x="130301"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latin typeface="Times New Roman" panose="02020603050405020304" charset="0"/>
            </a:endParaRPr>
          </a:p>
        </p:txBody>
      </p:sp>
      <p:sp>
        <p:nvSpPr>
          <p:cNvPr id="225" name="object 225"/>
          <p:cNvSpPr/>
          <p:nvPr/>
        </p:nvSpPr>
        <p:spPr>
          <a:xfrm>
            <a:off x="2914535" y="6649973"/>
            <a:ext cx="152400" cy="1524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1"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26" name="object 226"/>
          <p:cNvSpPr/>
          <p:nvPr/>
        </p:nvSpPr>
        <p:spPr>
          <a:xfrm>
            <a:off x="32193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latin typeface="Times New Roman" panose="02020603050405020304" charset="0"/>
            </a:endParaRPr>
          </a:p>
        </p:txBody>
      </p:sp>
      <p:sp>
        <p:nvSpPr>
          <p:cNvPr id="227" name="object 227"/>
          <p:cNvSpPr/>
          <p:nvPr/>
        </p:nvSpPr>
        <p:spPr>
          <a:xfrm>
            <a:off x="32193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28" name="object 228"/>
          <p:cNvSpPr/>
          <p:nvPr/>
        </p:nvSpPr>
        <p:spPr>
          <a:xfrm>
            <a:off x="35241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29" name="object 229"/>
          <p:cNvSpPr/>
          <p:nvPr/>
        </p:nvSpPr>
        <p:spPr>
          <a:xfrm>
            <a:off x="35241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30" name="object 230"/>
          <p:cNvSpPr/>
          <p:nvPr/>
        </p:nvSpPr>
        <p:spPr>
          <a:xfrm>
            <a:off x="3219335" y="6649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0000"/>
          </a:solidFill>
        </p:spPr>
        <p:txBody>
          <a:bodyPr wrap="square" lIns="0" tIns="0" rIns="0" bIns="0" rtlCol="0"/>
          <a:lstStyle/>
          <a:p>
            <a:endParaRPr>
              <a:latin typeface="Times New Roman" panose="02020603050405020304" charset="0"/>
            </a:endParaRPr>
          </a:p>
        </p:txBody>
      </p:sp>
      <p:sp>
        <p:nvSpPr>
          <p:cNvPr id="231" name="object 231"/>
          <p:cNvSpPr/>
          <p:nvPr/>
        </p:nvSpPr>
        <p:spPr>
          <a:xfrm>
            <a:off x="3219335" y="6649973"/>
            <a:ext cx="152400" cy="1524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32" name="object 232"/>
          <p:cNvSpPr/>
          <p:nvPr/>
        </p:nvSpPr>
        <p:spPr>
          <a:xfrm>
            <a:off x="3524135" y="6649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33" name="object 233"/>
          <p:cNvSpPr/>
          <p:nvPr/>
        </p:nvSpPr>
        <p:spPr>
          <a:xfrm>
            <a:off x="3524135" y="6649973"/>
            <a:ext cx="152400" cy="1524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34" name="object 234"/>
          <p:cNvSpPr/>
          <p:nvPr/>
        </p:nvSpPr>
        <p:spPr>
          <a:xfrm>
            <a:off x="3828935" y="5430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235" name="object 235"/>
          <p:cNvSpPr/>
          <p:nvPr/>
        </p:nvSpPr>
        <p:spPr>
          <a:xfrm>
            <a:off x="38289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36" name="object 236"/>
          <p:cNvSpPr/>
          <p:nvPr/>
        </p:nvSpPr>
        <p:spPr>
          <a:xfrm>
            <a:off x="4133735" y="5430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237" name="object 237"/>
          <p:cNvSpPr/>
          <p:nvPr/>
        </p:nvSpPr>
        <p:spPr>
          <a:xfrm>
            <a:off x="41337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38" name="object 238"/>
          <p:cNvSpPr/>
          <p:nvPr/>
        </p:nvSpPr>
        <p:spPr>
          <a:xfrm>
            <a:off x="3828935" y="5735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239" name="object 239"/>
          <p:cNvSpPr/>
          <p:nvPr/>
        </p:nvSpPr>
        <p:spPr>
          <a:xfrm>
            <a:off x="38289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40" name="object 240"/>
          <p:cNvSpPr/>
          <p:nvPr/>
        </p:nvSpPr>
        <p:spPr>
          <a:xfrm>
            <a:off x="4133735" y="5735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241" name="object 241"/>
          <p:cNvSpPr/>
          <p:nvPr/>
        </p:nvSpPr>
        <p:spPr>
          <a:xfrm>
            <a:off x="41337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42" name="object 242"/>
          <p:cNvSpPr/>
          <p:nvPr/>
        </p:nvSpPr>
        <p:spPr>
          <a:xfrm>
            <a:off x="4438535" y="5430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243" name="object 243"/>
          <p:cNvSpPr/>
          <p:nvPr/>
        </p:nvSpPr>
        <p:spPr>
          <a:xfrm>
            <a:off x="44385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44" name="object 244"/>
          <p:cNvSpPr/>
          <p:nvPr/>
        </p:nvSpPr>
        <p:spPr>
          <a:xfrm>
            <a:off x="4743335" y="5430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245" name="object 245"/>
          <p:cNvSpPr/>
          <p:nvPr/>
        </p:nvSpPr>
        <p:spPr>
          <a:xfrm>
            <a:off x="47433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46" name="object 246"/>
          <p:cNvSpPr/>
          <p:nvPr/>
        </p:nvSpPr>
        <p:spPr>
          <a:xfrm>
            <a:off x="4438535" y="5735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247" name="object 247"/>
          <p:cNvSpPr/>
          <p:nvPr/>
        </p:nvSpPr>
        <p:spPr>
          <a:xfrm>
            <a:off x="44385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48" name="object 248"/>
          <p:cNvSpPr/>
          <p:nvPr/>
        </p:nvSpPr>
        <p:spPr>
          <a:xfrm>
            <a:off x="4743335" y="5735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249" name="object 249"/>
          <p:cNvSpPr/>
          <p:nvPr/>
        </p:nvSpPr>
        <p:spPr>
          <a:xfrm>
            <a:off x="47433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50" name="object 250"/>
          <p:cNvSpPr/>
          <p:nvPr/>
        </p:nvSpPr>
        <p:spPr>
          <a:xfrm>
            <a:off x="38289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251" name="object 251"/>
          <p:cNvSpPr/>
          <p:nvPr/>
        </p:nvSpPr>
        <p:spPr>
          <a:xfrm>
            <a:off x="38289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52" name="object 252"/>
          <p:cNvSpPr/>
          <p:nvPr/>
        </p:nvSpPr>
        <p:spPr>
          <a:xfrm>
            <a:off x="41337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253" name="object 253"/>
          <p:cNvSpPr/>
          <p:nvPr/>
        </p:nvSpPr>
        <p:spPr>
          <a:xfrm>
            <a:off x="41337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54" name="object 254"/>
          <p:cNvSpPr/>
          <p:nvPr/>
        </p:nvSpPr>
        <p:spPr>
          <a:xfrm>
            <a:off x="38289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255" name="object 255"/>
          <p:cNvSpPr/>
          <p:nvPr/>
        </p:nvSpPr>
        <p:spPr>
          <a:xfrm>
            <a:off x="38289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56" name="object 256"/>
          <p:cNvSpPr/>
          <p:nvPr/>
        </p:nvSpPr>
        <p:spPr>
          <a:xfrm>
            <a:off x="41337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257" name="object 257"/>
          <p:cNvSpPr/>
          <p:nvPr/>
        </p:nvSpPr>
        <p:spPr>
          <a:xfrm>
            <a:off x="41337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58" name="object 258"/>
          <p:cNvSpPr/>
          <p:nvPr/>
        </p:nvSpPr>
        <p:spPr>
          <a:xfrm>
            <a:off x="44385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259" name="object 259"/>
          <p:cNvSpPr/>
          <p:nvPr/>
        </p:nvSpPr>
        <p:spPr>
          <a:xfrm>
            <a:off x="44385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60" name="object 260"/>
          <p:cNvSpPr/>
          <p:nvPr/>
        </p:nvSpPr>
        <p:spPr>
          <a:xfrm>
            <a:off x="47433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261" name="object 261"/>
          <p:cNvSpPr/>
          <p:nvPr/>
        </p:nvSpPr>
        <p:spPr>
          <a:xfrm>
            <a:off x="47433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62" name="object 262"/>
          <p:cNvSpPr/>
          <p:nvPr/>
        </p:nvSpPr>
        <p:spPr>
          <a:xfrm>
            <a:off x="44385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263" name="object 263"/>
          <p:cNvSpPr/>
          <p:nvPr/>
        </p:nvSpPr>
        <p:spPr>
          <a:xfrm>
            <a:off x="44385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64" name="object 264"/>
          <p:cNvSpPr/>
          <p:nvPr/>
        </p:nvSpPr>
        <p:spPr>
          <a:xfrm>
            <a:off x="47433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00CC99"/>
          </a:solidFill>
        </p:spPr>
        <p:txBody>
          <a:bodyPr wrap="square" lIns="0" tIns="0" rIns="0" bIns="0" rtlCol="0"/>
          <a:lstStyle/>
          <a:p>
            <a:endParaRPr>
              <a:latin typeface="Times New Roman" panose="02020603050405020304" charset="0"/>
            </a:endParaRPr>
          </a:p>
        </p:txBody>
      </p:sp>
      <p:sp>
        <p:nvSpPr>
          <p:cNvPr id="265" name="object 265"/>
          <p:cNvSpPr/>
          <p:nvPr/>
        </p:nvSpPr>
        <p:spPr>
          <a:xfrm>
            <a:off x="47433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66" name="object 266"/>
          <p:cNvSpPr/>
          <p:nvPr/>
        </p:nvSpPr>
        <p:spPr>
          <a:xfrm>
            <a:off x="3828935" y="5430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67" name="object 267"/>
          <p:cNvSpPr/>
          <p:nvPr/>
        </p:nvSpPr>
        <p:spPr>
          <a:xfrm>
            <a:off x="38289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68" name="object 268"/>
          <p:cNvSpPr/>
          <p:nvPr/>
        </p:nvSpPr>
        <p:spPr>
          <a:xfrm>
            <a:off x="4133735" y="5430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69" name="object 269"/>
          <p:cNvSpPr/>
          <p:nvPr/>
        </p:nvSpPr>
        <p:spPr>
          <a:xfrm>
            <a:off x="41337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70" name="object 270"/>
          <p:cNvSpPr/>
          <p:nvPr/>
        </p:nvSpPr>
        <p:spPr>
          <a:xfrm>
            <a:off x="4438535" y="5430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71" name="object 271"/>
          <p:cNvSpPr/>
          <p:nvPr/>
        </p:nvSpPr>
        <p:spPr>
          <a:xfrm>
            <a:off x="44385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72" name="object 272"/>
          <p:cNvSpPr/>
          <p:nvPr/>
        </p:nvSpPr>
        <p:spPr>
          <a:xfrm>
            <a:off x="3828935" y="5735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73" name="object 273"/>
          <p:cNvSpPr/>
          <p:nvPr/>
        </p:nvSpPr>
        <p:spPr>
          <a:xfrm>
            <a:off x="38289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74" name="object 274"/>
          <p:cNvSpPr/>
          <p:nvPr/>
        </p:nvSpPr>
        <p:spPr>
          <a:xfrm>
            <a:off x="4133735" y="5735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75" name="object 275"/>
          <p:cNvSpPr/>
          <p:nvPr/>
        </p:nvSpPr>
        <p:spPr>
          <a:xfrm>
            <a:off x="41337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76" name="object 276"/>
          <p:cNvSpPr/>
          <p:nvPr/>
        </p:nvSpPr>
        <p:spPr>
          <a:xfrm>
            <a:off x="4438535" y="5735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77" name="object 277"/>
          <p:cNvSpPr/>
          <p:nvPr/>
        </p:nvSpPr>
        <p:spPr>
          <a:xfrm>
            <a:off x="44385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78" name="object 278"/>
          <p:cNvSpPr/>
          <p:nvPr/>
        </p:nvSpPr>
        <p:spPr>
          <a:xfrm>
            <a:off x="38289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79" name="object 279"/>
          <p:cNvSpPr/>
          <p:nvPr/>
        </p:nvSpPr>
        <p:spPr>
          <a:xfrm>
            <a:off x="38289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80" name="object 280"/>
          <p:cNvSpPr/>
          <p:nvPr/>
        </p:nvSpPr>
        <p:spPr>
          <a:xfrm>
            <a:off x="41337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81" name="object 281"/>
          <p:cNvSpPr/>
          <p:nvPr/>
        </p:nvSpPr>
        <p:spPr>
          <a:xfrm>
            <a:off x="41337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82" name="object 282"/>
          <p:cNvSpPr/>
          <p:nvPr/>
        </p:nvSpPr>
        <p:spPr>
          <a:xfrm>
            <a:off x="44385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83" name="object 283"/>
          <p:cNvSpPr/>
          <p:nvPr/>
        </p:nvSpPr>
        <p:spPr>
          <a:xfrm>
            <a:off x="44385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84" name="object 284"/>
          <p:cNvSpPr/>
          <p:nvPr/>
        </p:nvSpPr>
        <p:spPr>
          <a:xfrm>
            <a:off x="4743335" y="5430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85" name="object 285"/>
          <p:cNvSpPr/>
          <p:nvPr/>
        </p:nvSpPr>
        <p:spPr>
          <a:xfrm>
            <a:off x="47433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86" name="object 286"/>
          <p:cNvSpPr/>
          <p:nvPr/>
        </p:nvSpPr>
        <p:spPr>
          <a:xfrm>
            <a:off x="5048135" y="54307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87" name="object 287"/>
          <p:cNvSpPr/>
          <p:nvPr/>
        </p:nvSpPr>
        <p:spPr>
          <a:xfrm>
            <a:off x="5048135" y="54307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88" name="object 288"/>
          <p:cNvSpPr/>
          <p:nvPr/>
        </p:nvSpPr>
        <p:spPr>
          <a:xfrm>
            <a:off x="4743335" y="5735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89" name="object 289"/>
          <p:cNvSpPr/>
          <p:nvPr/>
        </p:nvSpPr>
        <p:spPr>
          <a:xfrm>
            <a:off x="47433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90" name="object 290"/>
          <p:cNvSpPr/>
          <p:nvPr/>
        </p:nvSpPr>
        <p:spPr>
          <a:xfrm>
            <a:off x="5048135" y="57355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91" name="object 291"/>
          <p:cNvSpPr/>
          <p:nvPr/>
        </p:nvSpPr>
        <p:spPr>
          <a:xfrm>
            <a:off x="5048135" y="57355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92" name="object 292"/>
          <p:cNvSpPr/>
          <p:nvPr/>
        </p:nvSpPr>
        <p:spPr>
          <a:xfrm>
            <a:off x="47433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93" name="object 293"/>
          <p:cNvSpPr/>
          <p:nvPr/>
        </p:nvSpPr>
        <p:spPr>
          <a:xfrm>
            <a:off x="47433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94" name="object 294"/>
          <p:cNvSpPr/>
          <p:nvPr/>
        </p:nvSpPr>
        <p:spPr>
          <a:xfrm>
            <a:off x="5048135" y="60403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95" name="object 295"/>
          <p:cNvSpPr/>
          <p:nvPr/>
        </p:nvSpPr>
        <p:spPr>
          <a:xfrm>
            <a:off x="5048135" y="60403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96" name="object 296"/>
          <p:cNvSpPr/>
          <p:nvPr/>
        </p:nvSpPr>
        <p:spPr>
          <a:xfrm>
            <a:off x="38289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97" name="object 297"/>
          <p:cNvSpPr/>
          <p:nvPr/>
        </p:nvSpPr>
        <p:spPr>
          <a:xfrm>
            <a:off x="38289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298" name="object 298"/>
          <p:cNvSpPr/>
          <p:nvPr/>
        </p:nvSpPr>
        <p:spPr>
          <a:xfrm>
            <a:off x="41337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299" name="object 299"/>
          <p:cNvSpPr/>
          <p:nvPr/>
        </p:nvSpPr>
        <p:spPr>
          <a:xfrm>
            <a:off x="41337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300" name="object 300"/>
          <p:cNvSpPr/>
          <p:nvPr/>
        </p:nvSpPr>
        <p:spPr>
          <a:xfrm>
            <a:off x="44385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301" name="object 301"/>
          <p:cNvSpPr/>
          <p:nvPr/>
        </p:nvSpPr>
        <p:spPr>
          <a:xfrm>
            <a:off x="44385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302" name="object 302"/>
          <p:cNvSpPr/>
          <p:nvPr/>
        </p:nvSpPr>
        <p:spPr>
          <a:xfrm>
            <a:off x="3828935" y="6649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303" name="object 303"/>
          <p:cNvSpPr/>
          <p:nvPr/>
        </p:nvSpPr>
        <p:spPr>
          <a:xfrm>
            <a:off x="3828935" y="6649973"/>
            <a:ext cx="152400" cy="1524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304" name="object 304"/>
          <p:cNvSpPr/>
          <p:nvPr/>
        </p:nvSpPr>
        <p:spPr>
          <a:xfrm>
            <a:off x="4133735" y="6649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305" name="object 305"/>
          <p:cNvSpPr/>
          <p:nvPr/>
        </p:nvSpPr>
        <p:spPr>
          <a:xfrm>
            <a:off x="4133735" y="6649973"/>
            <a:ext cx="152400" cy="1524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306" name="object 306"/>
          <p:cNvSpPr/>
          <p:nvPr/>
        </p:nvSpPr>
        <p:spPr>
          <a:xfrm>
            <a:off x="4438535" y="6649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307" name="object 307"/>
          <p:cNvSpPr/>
          <p:nvPr/>
        </p:nvSpPr>
        <p:spPr>
          <a:xfrm>
            <a:off x="4438535" y="6649973"/>
            <a:ext cx="152400" cy="1524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308" name="object 308"/>
          <p:cNvSpPr/>
          <p:nvPr/>
        </p:nvSpPr>
        <p:spPr>
          <a:xfrm>
            <a:off x="47433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309" name="object 309"/>
          <p:cNvSpPr/>
          <p:nvPr/>
        </p:nvSpPr>
        <p:spPr>
          <a:xfrm>
            <a:off x="47433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310" name="object 310"/>
          <p:cNvSpPr/>
          <p:nvPr/>
        </p:nvSpPr>
        <p:spPr>
          <a:xfrm>
            <a:off x="5048135" y="63451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311" name="object 311"/>
          <p:cNvSpPr/>
          <p:nvPr/>
        </p:nvSpPr>
        <p:spPr>
          <a:xfrm>
            <a:off x="5048135" y="6345173"/>
            <a:ext cx="152400" cy="152400"/>
          </a:xfrm>
          <a:custGeom>
            <a:avLst/>
            <a:gdLst/>
            <a:ahLst/>
            <a:cxnLst/>
            <a:rect l="l" t="t" r="r" b="b"/>
            <a:pathLst>
              <a:path w="152400" h="152400">
                <a:moveTo>
                  <a:pt x="76200" y="0"/>
                </a:moveTo>
                <a:lnTo>
                  <a:pt x="46612" y="5905"/>
                </a:lnTo>
                <a:lnTo>
                  <a:pt x="22383" y="22097"/>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312" name="object 312"/>
          <p:cNvSpPr/>
          <p:nvPr/>
        </p:nvSpPr>
        <p:spPr>
          <a:xfrm>
            <a:off x="4743335" y="6649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313" name="object 313"/>
          <p:cNvSpPr/>
          <p:nvPr/>
        </p:nvSpPr>
        <p:spPr>
          <a:xfrm>
            <a:off x="4743335" y="6649973"/>
            <a:ext cx="152400" cy="1524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314" name="object 314"/>
          <p:cNvSpPr/>
          <p:nvPr/>
        </p:nvSpPr>
        <p:spPr>
          <a:xfrm>
            <a:off x="5048135" y="6649973"/>
            <a:ext cx="152400" cy="152400"/>
          </a:xfrm>
          <a:custGeom>
            <a:avLst/>
            <a:gdLst/>
            <a:ahLst/>
            <a:cxnLst/>
            <a:rect l="l" t="t" r="r" b="b"/>
            <a:pathLst>
              <a:path w="152400" h="152400">
                <a:moveTo>
                  <a:pt x="152400" y="76200"/>
                </a:moveTo>
                <a:lnTo>
                  <a:pt x="146494" y="46291"/>
                </a:lnTo>
                <a:lnTo>
                  <a:pt x="130302" y="22098"/>
                </a:lnTo>
                <a:lnTo>
                  <a:pt x="106108" y="5905"/>
                </a:lnTo>
                <a:lnTo>
                  <a:pt x="76200" y="0"/>
                </a:ln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close/>
              </a:path>
            </a:pathLst>
          </a:custGeom>
          <a:solidFill>
            <a:srgbClr val="FF6600"/>
          </a:solidFill>
        </p:spPr>
        <p:txBody>
          <a:bodyPr wrap="square" lIns="0" tIns="0" rIns="0" bIns="0" rtlCol="0"/>
          <a:lstStyle/>
          <a:p>
            <a:endParaRPr>
              <a:latin typeface="Times New Roman" panose="02020603050405020304" charset="0"/>
            </a:endParaRPr>
          </a:p>
        </p:txBody>
      </p:sp>
      <p:sp>
        <p:nvSpPr>
          <p:cNvPr id="315" name="object 315"/>
          <p:cNvSpPr/>
          <p:nvPr/>
        </p:nvSpPr>
        <p:spPr>
          <a:xfrm>
            <a:off x="5048135" y="6649973"/>
            <a:ext cx="152400" cy="152400"/>
          </a:xfrm>
          <a:custGeom>
            <a:avLst/>
            <a:gdLst/>
            <a:ahLst/>
            <a:cxnLst/>
            <a:rect l="l" t="t" r="r" b="b"/>
            <a:pathLst>
              <a:path w="152400" h="152400">
                <a:moveTo>
                  <a:pt x="76200" y="0"/>
                </a:moveTo>
                <a:lnTo>
                  <a:pt x="46612" y="5905"/>
                </a:lnTo>
                <a:lnTo>
                  <a:pt x="22383" y="22098"/>
                </a:lnTo>
                <a:lnTo>
                  <a:pt x="6012" y="46291"/>
                </a:lnTo>
                <a:lnTo>
                  <a:pt x="0" y="76200"/>
                </a:lnTo>
                <a:lnTo>
                  <a:pt x="6012" y="105787"/>
                </a:lnTo>
                <a:lnTo>
                  <a:pt x="22383" y="130016"/>
                </a:lnTo>
                <a:lnTo>
                  <a:pt x="46612" y="146387"/>
                </a:lnTo>
                <a:lnTo>
                  <a:pt x="76200" y="152400"/>
                </a:lnTo>
                <a:lnTo>
                  <a:pt x="106108" y="146387"/>
                </a:lnTo>
                <a:lnTo>
                  <a:pt x="130301" y="130016"/>
                </a:lnTo>
                <a:lnTo>
                  <a:pt x="146494" y="105787"/>
                </a:lnTo>
                <a:lnTo>
                  <a:pt x="152400" y="76200"/>
                </a:lnTo>
                <a:lnTo>
                  <a:pt x="146494" y="46291"/>
                </a:lnTo>
                <a:lnTo>
                  <a:pt x="130302" y="22098"/>
                </a:lnTo>
                <a:lnTo>
                  <a:pt x="106108" y="5905"/>
                </a:lnTo>
                <a:lnTo>
                  <a:pt x="76200" y="0"/>
                </a:lnTo>
                <a:close/>
              </a:path>
            </a:pathLst>
          </a:custGeom>
          <a:ln w="12700">
            <a:solidFill>
              <a:srgbClr val="000000"/>
            </a:solidFill>
          </a:ln>
        </p:spPr>
        <p:txBody>
          <a:bodyPr wrap="square" lIns="0" tIns="0" rIns="0" bIns="0" rtlCol="0"/>
          <a:lstStyle/>
          <a:p>
            <a:endParaRPr>
              <a:latin typeface="Times New Roman" panose="02020603050405020304" charset="0"/>
            </a:endParaRPr>
          </a:p>
        </p:txBody>
      </p:sp>
      <p:sp>
        <p:nvSpPr>
          <p:cNvPr id="320" name="object 320"/>
          <p:cNvSpPr txBox="1">
            <a:spLocks noGrp="1"/>
          </p:cNvSpPr>
          <p:nvPr>
            <p:ph type="title"/>
          </p:nvPr>
        </p:nvSpPr>
        <p:spPr>
          <a:xfrm>
            <a:off x="774700" y="996633"/>
            <a:ext cx="9671050" cy="609600"/>
          </a:xfrm>
          <a:prstGeom prst="rect">
            <a:avLst/>
          </a:prstGeom>
          <a:noFill/>
          <a:ln w="9525">
            <a:noFill/>
          </a:ln>
        </p:spPr>
        <p:txBody>
          <a:bodyPr vert="horz" wrap="square" lIns="0" tIns="0" rIns="0" bIns="0" rtlCol="0" anchor="ctr">
            <a:spAutoFit/>
          </a:bodyPr>
          <a:lstStyle/>
          <a:p>
            <a:pPr marL="12700" lvl="0" algn="l" defTabSz="914400" fontAlgn="auto"/>
            <a:r>
              <a:rPr sz="4000" b="1" spc="-15" dirty="0">
                <a:solidFill>
                  <a:schemeClr val="tx1"/>
                </a:solidFill>
                <a:latin typeface="Times New Roman" panose="02020603050405020304" charset="0"/>
                <a:ea typeface="+mn-ea"/>
                <a:cs typeface="新宋体" panose="02010609030101010101" charset="-122"/>
                <a:sym typeface="+mn-ea"/>
              </a:rPr>
              <a:t>数字图像的像素表示</a:t>
            </a:r>
          </a:p>
        </p:txBody>
      </p:sp>
      <p:sp>
        <p:nvSpPr>
          <p:cNvPr id="321" name="object 321"/>
          <p:cNvSpPr/>
          <p:nvPr/>
        </p:nvSpPr>
        <p:spPr>
          <a:xfrm>
            <a:off x="6466217" y="3884676"/>
            <a:ext cx="2913126" cy="2917698"/>
          </a:xfrm>
          <a:prstGeom prst="rect">
            <a:avLst/>
          </a:prstGeom>
          <a:blipFill>
            <a:blip r:embed="rId2" cstate="print"/>
            <a:stretch>
              <a:fillRect/>
            </a:stretch>
          </a:blipFill>
        </p:spPr>
        <p:txBody>
          <a:bodyPr wrap="square" lIns="0" tIns="0" rIns="0" bIns="0" rtlCol="0"/>
          <a:lstStyle/>
          <a:p>
            <a:endParaRPr>
              <a:latin typeface="Times New Roman" panose="02020603050405020304" charset="0"/>
            </a:endParaRPr>
          </a:p>
        </p:txBody>
      </p:sp>
      <p:sp>
        <p:nvSpPr>
          <p:cNvPr id="322" name="object 322"/>
          <p:cNvSpPr/>
          <p:nvPr/>
        </p:nvSpPr>
        <p:spPr>
          <a:xfrm>
            <a:off x="8218817" y="5218176"/>
            <a:ext cx="152400" cy="152400"/>
          </a:xfrm>
          <a:custGeom>
            <a:avLst/>
            <a:gdLst/>
            <a:ahLst/>
            <a:cxnLst/>
            <a:rect l="l" t="t" r="r" b="b"/>
            <a:pathLst>
              <a:path w="152400" h="152400">
                <a:moveTo>
                  <a:pt x="76200" y="0"/>
                </a:moveTo>
                <a:lnTo>
                  <a:pt x="46291" y="5905"/>
                </a:lnTo>
                <a:lnTo>
                  <a:pt x="22098" y="22097"/>
                </a:lnTo>
                <a:lnTo>
                  <a:pt x="5905" y="46291"/>
                </a:lnTo>
                <a:lnTo>
                  <a:pt x="0" y="76200"/>
                </a:lnTo>
                <a:lnTo>
                  <a:pt x="5905" y="105787"/>
                </a:lnTo>
                <a:lnTo>
                  <a:pt x="22098" y="130016"/>
                </a:lnTo>
                <a:lnTo>
                  <a:pt x="46291" y="146387"/>
                </a:lnTo>
                <a:lnTo>
                  <a:pt x="76200" y="152400"/>
                </a:lnTo>
                <a:lnTo>
                  <a:pt x="105787" y="146387"/>
                </a:lnTo>
                <a:lnTo>
                  <a:pt x="130016" y="130016"/>
                </a:lnTo>
                <a:lnTo>
                  <a:pt x="146387" y="105787"/>
                </a:lnTo>
                <a:lnTo>
                  <a:pt x="152400" y="76200"/>
                </a:lnTo>
                <a:lnTo>
                  <a:pt x="146387" y="46291"/>
                </a:lnTo>
                <a:lnTo>
                  <a:pt x="130016" y="22098"/>
                </a:lnTo>
                <a:lnTo>
                  <a:pt x="105787" y="5905"/>
                </a:lnTo>
                <a:lnTo>
                  <a:pt x="76200" y="0"/>
                </a:lnTo>
                <a:close/>
              </a:path>
            </a:pathLst>
          </a:custGeom>
          <a:ln w="25400">
            <a:solidFill>
              <a:srgbClr val="FF0000"/>
            </a:solidFill>
          </a:ln>
        </p:spPr>
        <p:txBody>
          <a:bodyPr wrap="square" lIns="0" tIns="0" rIns="0" bIns="0" rtlCol="0"/>
          <a:lstStyle/>
          <a:p>
            <a:endParaRPr>
              <a:latin typeface="Times New Roman" panose="02020603050405020304" charset="0"/>
            </a:endParaRPr>
          </a:p>
        </p:txBody>
      </p:sp>
      <p:sp>
        <p:nvSpPr>
          <p:cNvPr id="327" name="object 327"/>
          <p:cNvSpPr txBox="1"/>
          <p:nvPr/>
        </p:nvSpPr>
        <p:spPr>
          <a:xfrm>
            <a:off x="774700" y="1791970"/>
            <a:ext cx="9671050" cy="1477328"/>
          </a:xfrm>
          <a:prstGeom prst="rect">
            <a:avLst/>
          </a:prstGeom>
        </p:spPr>
        <p:txBody>
          <a:bodyPr vert="horz" wrap="square" lIns="0" tIns="0" rIns="0" bIns="0" rtlCol="0">
            <a:spAutoFit/>
          </a:bodyPr>
          <a:lstStyle/>
          <a:p>
            <a:pPr marL="12700">
              <a:lnSpc>
                <a:spcPct val="120000"/>
              </a:lnSpc>
              <a:spcBef>
                <a:spcPts val="0"/>
              </a:spcBef>
              <a:spcAft>
                <a:spcPts val="0"/>
              </a:spcAft>
            </a:pPr>
            <a:r>
              <a:rPr sz="3200" b="1" spc="-15" dirty="0">
                <a:solidFill>
                  <a:srgbClr val="EE2B0A"/>
                </a:solidFill>
                <a:latin typeface="Times New Roman" panose="02020603050405020304" charset="0"/>
                <a:cs typeface="新宋体" panose="02010609030101010101" charset="-122"/>
              </a:rPr>
              <a:t>什么是像素？</a:t>
            </a:r>
          </a:p>
          <a:p>
            <a:pPr marL="12700">
              <a:lnSpc>
                <a:spcPct val="120000"/>
              </a:lnSpc>
              <a:spcBef>
                <a:spcPts val="0"/>
              </a:spcBef>
              <a:spcAft>
                <a:spcPts val="0"/>
              </a:spcAft>
            </a:pPr>
            <a:r>
              <a:rPr sz="2400" b="1" spc="-10" dirty="0">
                <a:latin typeface="Times New Roman" panose="02020603050405020304" charset="0"/>
                <a:cs typeface="新宋体" panose="02010609030101010101" charset="-122"/>
              </a:rPr>
              <a:t>数字图像由二维的元素组成，每一个元素具有一个特定的位置(</a:t>
            </a:r>
            <a:r>
              <a:rPr sz="2400" b="1" i="1" spc="-10" dirty="0">
                <a:latin typeface="Times New Roman" panose="02020603050405020304" charset="0"/>
                <a:cs typeface="新宋体" panose="02010609030101010101" charset="-122"/>
              </a:rPr>
              <a:t>x</a:t>
            </a:r>
            <a:r>
              <a:rPr sz="2400" b="1" spc="-10" dirty="0">
                <a:latin typeface="Times New Roman" panose="02020603050405020304" charset="0"/>
                <a:cs typeface="新宋体" panose="02010609030101010101" charset="-122"/>
              </a:rPr>
              <a:t>,</a:t>
            </a:r>
            <a:r>
              <a:rPr sz="2400" b="1" i="1" spc="-10" dirty="0">
                <a:latin typeface="Times New Roman" panose="02020603050405020304" charset="0"/>
                <a:cs typeface="新宋体" panose="02010609030101010101" charset="-122"/>
              </a:rPr>
              <a:t>y</a:t>
            </a:r>
            <a:r>
              <a:rPr sz="2400" b="1" spc="-10" dirty="0">
                <a:latin typeface="Times New Roman" panose="02020603050405020304" charset="0"/>
                <a:cs typeface="新宋体" panose="02010609030101010101" charset="-122"/>
              </a:rPr>
              <a:t>)和幅值</a:t>
            </a:r>
            <a:r>
              <a:rPr sz="2400" b="1" i="1" spc="-10" dirty="0">
                <a:latin typeface="Times New Roman" panose="02020603050405020304" charset="0"/>
                <a:cs typeface="新宋体" panose="02010609030101010101" charset="-122"/>
              </a:rPr>
              <a:t>f </a:t>
            </a:r>
            <a:r>
              <a:rPr sz="2400" b="1" spc="-10" dirty="0">
                <a:latin typeface="Times New Roman" panose="02020603050405020304" charset="0"/>
                <a:cs typeface="新宋体" panose="02010609030101010101" charset="-122"/>
              </a:rPr>
              <a:t>(</a:t>
            </a:r>
            <a:r>
              <a:rPr sz="2400" b="1" i="1" spc="-10" dirty="0">
                <a:latin typeface="Times New Roman" panose="02020603050405020304" charset="0"/>
                <a:cs typeface="新宋体" panose="02010609030101010101" charset="-122"/>
              </a:rPr>
              <a:t>x</a:t>
            </a:r>
            <a:r>
              <a:rPr sz="2400" b="1" spc="-10" dirty="0">
                <a:latin typeface="Times New Roman" panose="02020603050405020304" charset="0"/>
                <a:cs typeface="新宋体" panose="02010609030101010101" charset="-122"/>
              </a:rPr>
              <a:t>,</a:t>
            </a:r>
            <a:r>
              <a:rPr sz="2400" b="1" i="1" spc="-10" dirty="0">
                <a:latin typeface="Times New Roman" panose="02020603050405020304" charset="0"/>
                <a:cs typeface="新宋体" panose="02010609030101010101" charset="-122"/>
              </a:rPr>
              <a:t>y</a:t>
            </a:r>
            <a:r>
              <a:rPr sz="2400" b="1" spc="-10" dirty="0">
                <a:latin typeface="Times New Roman" panose="02020603050405020304" charset="0"/>
                <a:cs typeface="新宋体" panose="02010609030101010101" charset="-122"/>
              </a:rPr>
              <a:t>),这些元素就称为像素</a:t>
            </a:r>
            <a:endParaRPr sz="2400" dirty="0">
              <a:latin typeface="Times New Roman" panose="02020603050405020304" charset="0"/>
              <a:cs typeface="新宋体" panose="02010609030101010101" charset="-122"/>
            </a:endParaRPr>
          </a:p>
        </p:txBody>
      </p:sp>
      <p:sp>
        <p:nvSpPr>
          <p:cNvPr id="3" name="灯片编号占位符 2"/>
          <p:cNvSpPr>
            <a:spLocks noGrp="1"/>
          </p:cNvSpPr>
          <p:nvPr>
            <p:ph type="sldNum" sz="quarter" idx="12"/>
          </p:nvPr>
        </p:nvSpPr>
        <p:spPr/>
        <p:txBody>
          <a:bodyPr/>
          <a:lstStyle/>
          <a:p>
            <a:fld id="{B6F15528-21DE-4FAA-801E-634DDDAF4B2B}" type="slidenum">
              <a:rPr/>
              <a:t>28</a:t>
            </a:fld>
            <a:endParaRPr/>
          </a:p>
        </p:txBody>
      </p:sp>
      <p:grpSp>
        <p:nvGrpSpPr>
          <p:cNvPr id="328" name="组合 327"/>
          <p:cNvGrpSpPr/>
          <p:nvPr/>
        </p:nvGrpSpPr>
        <p:grpSpPr>
          <a:xfrm flipH="1">
            <a:off x="1965960" y="3377565"/>
            <a:ext cx="2392680" cy="2414270"/>
            <a:chOff x="2649" y="8191"/>
            <a:chExt cx="3606" cy="2861"/>
          </a:xfrm>
        </p:grpSpPr>
        <p:sp>
          <p:nvSpPr>
            <p:cNvPr id="329" name="object 8"/>
            <p:cNvSpPr/>
            <p:nvPr/>
          </p:nvSpPr>
          <p:spPr>
            <a:xfrm>
              <a:off x="5925" y="8557"/>
              <a:ext cx="0" cy="2495"/>
            </a:xfrm>
            <a:custGeom>
              <a:avLst/>
              <a:gdLst/>
              <a:ahLst/>
              <a:cxnLst/>
              <a:rect l="l" t="t" r="r" b="b"/>
              <a:pathLst>
                <a:path h="1584325">
                  <a:moveTo>
                    <a:pt x="0" y="0"/>
                  </a:moveTo>
                  <a:lnTo>
                    <a:pt x="0" y="1584198"/>
                  </a:lnTo>
                </a:path>
              </a:pathLst>
            </a:custGeom>
            <a:ln w="25400">
              <a:solidFill>
                <a:srgbClr val="FF0000"/>
              </a:solidFill>
            </a:ln>
          </p:spPr>
          <p:txBody>
            <a:bodyPr wrap="square" lIns="0" tIns="0" rIns="0" bIns="0" rtlCol="0"/>
            <a:lstStyle/>
            <a:p>
              <a:endParaRPr>
                <a:latin typeface="Times New Roman" panose="02020603050405020304" charset="0"/>
              </a:endParaRPr>
            </a:p>
          </p:txBody>
        </p:sp>
        <p:sp>
          <p:nvSpPr>
            <p:cNvPr id="330" name="object 9"/>
            <p:cNvSpPr/>
            <p:nvPr/>
          </p:nvSpPr>
          <p:spPr>
            <a:xfrm>
              <a:off x="2865" y="8557"/>
              <a:ext cx="3060" cy="0"/>
            </a:xfrm>
            <a:custGeom>
              <a:avLst/>
              <a:gdLst/>
              <a:ahLst/>
              <a:cxnLst/>
              <a:rect l="l" t="t" r="r" b="b"/>
              <a:pathLst>
                <a:path w="1943100">
                  <a:moveTo>
                    <a:pt x="0" y="0"/>
                  </a:moveTo>
                  <a:lnTo>
                    <a:pt x="1943099" y="0"/>
                  </a:lnTo>
                </a:path>
              </a:pathLst>
            </a:custGeom>
            <a:ln w="25400">
              <a:solidFill>
                <a:srgbClr val="EE2B0A"/>
              </a:solidFill>
            </a:ln>
          </p:spPr>
          <p:txBody>
            <a:bodyPr wrap="square" lIns="0" tIns="0" rIns="0" bIns="0" rtlCol="0"/>
            <a:lstStyle/>
            <a:p>
              <a:endParaRPr>
                <a:latin typeface="Times New Roman" panose="02020603050405020304" charset="0"/>
              </a:endParaRPr>
            </a:p>
          </p:txBody>
        </p:sp>
        <p:sp>
          <p:nvSpPr>
            <p:cNvPr id="331" name="object 10"/>
            <p:cNvSpPr txBox="1"/>
            <p:nvPr/>
          </p:nvSpPr>
          <p:spPr>
            <a:xfrm>
              <a:off x="5975" y="10535"/>
              <a:ext cx="280" cy="427"/>
            </a:xfrm>
            <a:prstGeom prst="rect">
              <a:avLst/>
            </a:prstGeom>
          </p:spPr>
          <p:txBody>
            <a:bodyPr vert="horz" wrap="square" lIns="0" tIns="0" rIns="0" bIns="0" rtlCol="0">
              <a:spAutoFit/>
            </a:bodyPr>
            <a:lstStyle/>
            <a:p>
              <a:pPr marL="12700">
                <a:lnSpc>
                  <a:spcPts val="2835"/>
                </a:lnSpc>
              </a:pPr>
              <a:r>
                <a:rPr sz="2400" b="1" spc="-10" dirty="0">
                  <a:latin typeface="Times New Roman" panose="02020603050405020304" charset="0"/>
                  <a:cs typeface="新宋体" panose="02010609030101010101" charset="-122"/>
                </a:rPr>
                <a:t>x</a:t>
              </a:r>
            </a:p>
          </p:txBody>
        </p:sp>
        <p:sp>
          <p:nvSpPr>
            <p:cNvPr id="332" name="object 11"/>
            <p:cNvSpPr txBox="1"/>
            <p:nvPr/>
          </p:nvSpPr>
          <p:spPr>
            <a:xfrm>
              <a:off x="2649" y="8191"/>
              <a:ext cx="280" cy="427"/>
            </a:xfrm>
            <a:prstGeom prst="rect">
              <a:avLst/>
            </a:prstGeom>
          </p:spPr>
          <p:txBody>
            <a:bodyPr vert="horz" wrap="square" lIns="0" tIns="0" rIns="0" bIns="0" rtlCol="0">
              <a:spAutoFit/>
            </a:bodyPr>
            <a:lstStyle/>
            <a:p>
              <a:pPr marL="12700">
                <a:lnSpc>
                  <a:spcPts val="2840"/>
                </a:lnSpc>
              </a:pPr>
              <a:r>
                <a:rPr sz="2400" b="1" spc="-10" dirty="0">
                  <a:latin typeface="Times New Roman" panose="02020603050405020304" charset="0"/>
                  <a:cs typeface="新宋体" panose="02010609030101010101" charset="-122"/>
                </a:rPr>
                <a:t>y</a:t>
              </a:r>
            </a:p>
          </p:txBody>
        </p:sp>
      </p:grpSp>
      <p:grpSp>
        <p:nvGrpSpPr>
          <p:cNvPr id="336" name="组合 335"/>
          <p:cNvGrpSpPr/>
          <p:nvPr/>
        </p:nvGrpSpPr>
        <p:grpSpPr>
          <a:xfrm flipH="1">
            <a:off x="6131560" y="3428365"/>
            <a:ext cx="2392680" cy="2414270"/>
            <a:chOff x="2649" y="8191"/>
            <a:chExt cx="3606" cy="2861"/>
          </a:xfrm>
        </p:grpSpPr>
        <p:sp>
          <p:nvSpPr>
            <p:cNvPr id="337" name="object 8"/>
            <p:cNvSpPr/>
            <p:nvPr/>
          </p:nvSpPr>
          <p:spPr>
            <a:xfrm>
              <a:off x="5925" y="8557"/>
              <a:ext cx="0" cy="2495"/>
            </a:xfrm>
            <a:custGeom>
              <a:avLst/>
              <a:gdLst/>
              <a:ahLst/>
              <a:cxnLst/>
              <a:rect l="l" t="t" r="r" b="b"/>
              <a:pathLst>
                <a:path h="1584325">
                  <a:moveTo>
                    <a:pt x="0" y="0"/>
                  </a:moveTo>
                  <a:lnTo>
                    <a:pt x="0" y="1584198"/>
                  </a:lnTo>
                </a:path>
              </a:pathLst>
            </a:custGeom>
            <a:ln w="25400">
              <a:solidFill>
                <a:srgbClr val="FF0000"/>
              </a:solidFill>
            </a:ln>
          </p:spPr>
          <p:txBody>
            <a:bodyPr wrap="square" lIns="0" tIns="0" rIns="0" bIns="0" rtlCol="0"/>
            <a:lstStyle/>
            <a:p>
              <a:endParaRPr>
                <a:latin typeface="Times New Roman" panose="02020603050405020304" charset="0"/>
              </a:endParaRPr>
            </a:p>
          </p:txBody>
        </p:sp>
        <p:sp>
          <p:nvSpPr>
            <p:cNvPr id="338" name="object 9"/>
            <p:cNvSpPr/>
            <p:nvPr/>
          </p:nvSpPr>
          <p:spPr>
            <a:xfrm>
              <a:off x="2865" y="8557"/>
              <a:ext cx="3060" cy="0"/>
            </a:xfrm>
            <a:custGeom>
              <a:avLst/>
              <a:gdLst/>
              <a:ahLst/>
              <a:cxnLst/>
              <a:rect l="l" t="t" r="r" b="b"/>
              <a:pathLst>
                <a:path w="1943100">
                  <a:moveTo>
                    <a:pt x="0" y="0"/>
                  </a:moveTo>
                  <a:lnTo>
                    <a:pt x="1943099" y="0"/>
                  </a:lnTo>
                </a:path>
              </a:pathLst>
            </a:custGeom>
            <a:ln w="25400">
              <a:solidFill>
                <a:srgbClr val="EE2B0A"/>
              </a:solidFill>
            </a:ln>
          </p:spPr>
          <p:txBody>
            <a:bodyPr wrap="square" lIns="0" tIns="0" rIns="0" bIns="0" rtlCol="0"/>
            <a:lstStyle/>
            <a:p>
              <a:endParaRPr>
                <a:latin typeface="Times New Roman" panose="02020603050405020304" charset="0"/>
              </a:endParaRPr>
            </a:p>
          </p:txBody>
        </p:sp>
        <p:sp>
          <p:nvSpPr>
            <p:cNvPr id="339" name="object 10"/>
            <p:cNvSpPr txBox="1"/>
            <p:nvPr/>
          </p:nvSpPr>
          <p:spPr>
            <a:xfrm>
              <a:off x="5975" y="10535"/>
              <a:ext cx="280" cy="427"/>
            </a:xfrm>
            <a:prstGeom prst="rect">
              <a:avLst/>
            </a:prstGeom>
          </p:spPr>
          <p:txBody>
            <a:bodyPr vert="horz" wrap="square" lIns="0" tIns="0" rIns="0" bIns="0" rtlCol="0">
              <a:spAutoFit/>
            </a:bodyPr>
            <a:lstStyle/>
            <a:p>
              <a:pPr marL="12700">
                <a:lnSpc>
                  <a:spcPts val="2835"/>
                </a:lnSpc>
              </a:pPr>
              <a:r>
                <a:rPr sz="2400" b="1" spc="-10" dirty="0">
                  <a:latin typeface="Times New Roman" panose="02020603050405020304" charset="0"/>
                  <a:cs typeface="新宋体" panose="02010609030101010101" charset="-122"/>
                </a:rPr>
                <a:t>x</a:t>
              </a:r>
            </a:p>
          </p:txBody>
        </p:sp>
        <p:sp>
          <p:nvSpPr>
            <p:cNvPr id="340" name="object 11"/>
            <p:cNvSpPr txBox="1"/>
            <p:nvPr/>
          </p:nvSpPr>
          <p:spPr>
            <a:xfrm>
              <a:off x="2649" y="8191"/>
              <a:ext cx="280" cy="427"/>
            </a:xfrm>
            <a:prstGeom prst="rect">
              <a:avLst/>
            </a:prstGeom>
          </p:spPr>
          <p:txBody>
            <a:bodyPr vert="horz" wrap="square" lIns="0" tIns="0" rIns="0" bIns="0" rtlCol="0">
              <a:spAutoFit/>
            </a:bodyPr>
            <a:lstStyle/>
            <a:p>
              <a:pPr marL="12700">
                <a:lnSpc>
                  <a:spcPts val="2840"/>
                </a:lnSpc>
              </a:pPr>
              <a:r>
                <a:rPr sz="2400" b="1" spc="-10" dirty="0">
                  <a:latin typeface="Times New Roman" panose="02020603050405020304" charset="0"/>
                  <a:cs typeface="新宋体" panose="02010609030101010101" charset="-122"/>
                </a:rPr>
                <a:t>y</a:t>
              </a: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2301" y="1036003"/>
            <a:ext cx="9192260" cy="609600"/>
          </a:xfrm>
          <a:prstGeom prst="rect">
            <a:avLst/>
          </a:prstGeom>
          <a:noFill/>
          <a:ln w="9525">
            <a:noFill/>
          </a:ln>
        </p:spPr>
        <p:txBody>
          <a:bodyPr vert="horz" wrap="square" lIns="0" tIns="0" rIns="0" bIns="0" rtlCol="0" anchor="ctr">
            <a:spAutoFit/>
          </a:bodyPr>
          <a:lstStyle/>
          <a:p>
            <a:pPr marL="12700" lvl="0" algn="l" defTabSz="914400" fontAlgn="auto"/>
            <a:r>
              <a:rPr sz="4000" b="1" spc="-15" dirty="0">
                <a:solidFill>
                  <a:schemeClr val="tx1"/>
                </a:solidFill>
                <a:latin typeface="Times New Roman" panose="02020603050405020304" charset="0"/>
                <a:ea typeface="+mn-ea"/>
                <a:cs typeface="新宋体" panose="02010609030101010101" charset="-122"/>
                <a:sym typeface="+mn-ea"/>
              </a:rPr>
              <a:t>数字图像起源</a:t>
            </a:r>
          </a:p>
        </p:txBody>
      </p:sp>
      <p:sp>
        <p:nvSpPr>
          <p:cNvPr id="5" name="object 5"/>
          <p:cNvSpPr txBox="1"/>
          <p:nvPr/>
        </p:nvSpPr>
        <p:spPr>
          <a:xfrm>
            <a:off x="732155" y="1856740"/>
            <a:ext cx="8733790" cy="4937760"/>
          </a:xfrm>
          <a:prstGeom prst="rect">
            <a:avLst/>
          </a:prstGeom>
        </p:spPr>
        <p:txBody>
          <a:bodyPr vert="horz" wrap="square" lIns="0" tIns="0" rIns="0" bIns="0" rtlCol="0">
            <a:spAutoFit/>
          </a:bodyPr>
          <a:lstStyle/>
          <a:p>
            <a:pPr marL="0" indent="0" defTabSz="0">
              <a:lnSpc>
                <a:spcPct val="150000"/>
              </a:lnSpc>
              <a:tabLst>
                <a:tab pos="892175" algn="l"/>
              </a:tabLst>
            </a:pPr>
            <a:r>
              <a:rPr lang="zh-CN" altLang="en-US" sz="2400" b="1" spc="-10" dirty="0">
                <a:latin typeface="Times New Roman" panose="02020603050405020304" charset="0"/>
                <a:cs typeface="新宋体" panose="02010609030101010101" charset="-122"/>
                <a:sym typeface="+mn-ea"/>
              </a:rPr>
              <a:t>最早出现在传媒业</a:t>
            </a:r>
          </a:p>
          <a:p>
            <a:pPr marL="0" indent="0" defTabSz="0">
              <a:lnSpc>
                <a:spcPct val="150000"/>
              </a:lnSpc>
              <a:tabLst>
                <a:tab pos="892175" algn="l"/>
              </a:tabLst>
            </a:pPr>
            <a:endParaRPr lang="zh-CN" altLang="en-US" sz="2400" b="1" spc="-10" dirty="0">
              <a:latin typeface="Times New Roman" panose="02020603050405020304" charset="0"/>
              <a:cs typeface="新宋体" panose="02010609030101010101" charset="-122"/>
              <a:sym typeface="+mn-ea"/>
            </a:endParaRPr>
          </a:p>
          <a:p>
            <a:pPr marL="0" indent="0" defTabSz="0">
              <a:lnSpc>
                <a:spcPct val="150000"/>
              </a:lnSpc>
              <a:tabLst>
                <a:tab pos="892175" algn="l"/>
              </a:tabLst>
            </a:pPr>
            <a:endParaRPr lang="zh-CN" altLang="en-US" sz="2400" b="1" spc="-10" dirty="0">
              <a:latin typeface="Times New Roman" panose="02020603050405020304" charset="0"/>
              <a:cs typeface="新宋体" panose="02010609030101010101" charset="-122"/>
              <a:sym typeface="+mn-ea"/>
            </a:endParaRPr>
          </a:p>
          <a:p>
            <a:pPr marL="0" indent="0" defTabSz="0">
              <a:lnSpc>
                <a:spcPct val="150000"/>
              </a:lnSpc>
              <a:tabLst>
                <a:tab pos="892175" algn="l"/>
              </a:tabLst>
            </a:pPr>
            <a:endParaRPr lang="zh-CN" altLang="en-US" sz="2400" b="1" spc="-10" dirty="0">
              <a:latin typeface="Times New Roman" panose="02020603050405020304" charset="0"/>
              <a:cs typeface="新宋体" panose="02010609030101010101" charset="-122"/>
              <a:sym typeface="+mn-ea"/>
            </a:endParaRPr>
          </a:p>
          <a:p>
            <a:pPr marL="0" indent="0" defTabSz="0">
              <a:lnSpc>
                <a:spcPct val="150000"/>
              </a:lnSpc>
              <a:tabLst>
                <a:tab pos="892175" algn="l"/>
              </a:tabLst>
            </a:pPr>
            <a:endParaRPr lang="zh-CN" altLang="en-US" sz="2400" b="1" spc="-10" dirty="0">
              <a:latin typeface="Times New Roman" panose="02020603050405020304" charset="0"/>
              <a:cs typeface="新宋体" panose="02010609030101010101" charset="-122"/>
              <a:sym typeface="+mn-ea"/>
            </a:endParaRPr>
          </a:p>
          <a:p>
            <a:pPr marL="0" indent="0" defTabSz="0">
              <a:lnSpc>
                <a:spcPct val="150000"/>
              </a:lnSpc>
              <a:tabLst>
                <a:tab pos="892175" algn="l"/>
              </a:tabLst>
            </a:pPr>
            <a:endParaRPr lang="zh-CN" altLang="en-US" sz="2400" b="1" spc="-10" dirty="0">
              <a:latin typeface="Times New Roman" panose="02020603050405020304" charset="0"/>
              <a:cs typeface="新宋体" panose="02010609030101010101" charset="-122"/>
              <a:sym typeface="+mn-ea"/>
            </a:endParaRPr>
          </a:p>
          <a:p>
            <a:pPr marL="0" indent="0" defTabSz="0">
              <a:lnSpc>
                <a:spcPct val="150000"/>
              </a:lnSpc>
              <a:tabLst>
                <a:tab pos="892175" algn="l"/>
              </a:tabLst>
            </a:pPr>
            <a:endParaRPr lang="zh-CN" altLang="en-US" sz="2400" b="1" spc="-10" dirty="0">
              <a:latin typeface="Times New Roman" panose="02020603050405020304" charset="0"/>
              <a:cs typeface="新宋体" panose="02010609030101010101" charset="-122"/>
              <a:sym typeface="+mn-ea"/>
            </a:endParaRPr>
          </a:p>
          <a:p>
            <a:pPr marL="0" indent="0" defTabSz="0">
              <a:lnSpc>
                <a:spcPct val="150000"/>
              </a:lnSpc>
              <a:tabLst>
                <a:tab pos="892175" algn="l"/>
              </a:tabLst>
            </a:pPr>
            <a:endParaRPr lang="zh-CN" altLang="en-US" sz="2400" b="1" spc="-10" dirty="0">
              <a:latin typeface="Times New Roman" panose="02020603050405020304" charset="0"/>
              <a:cs typeface="新宋体" panose="02010609030101010101" charset="-122"/>
              <a:sym typeface="+mn-ea"/>
            </a:endParaRPr>
          </a:p>
          <a:p>
            <a:pPr marL="0" indent="0" defTabSz="0">
              <a:lnSpc>
                <a:spcPct val="150000"/>
              </a:lnSpc>
              <a:tabLst>
                <a:tab pos="892175" algn="l"/>
              </a:tabLst>
            </a:pPr>
            <a:r>
              <a:rPr lang="zh-CN" sz="2400" dirty="0">
                <a:latin typeface="Times New Roman" panose="02020603050405020304" charset="0"/>
                <a:cs typeface="Times New Roman" panose="02020603050405020304"/>
              </a:rPr>
              <a:t>图像特点：</a:t>
            </a:r>
            <a:r>
              <a:rPr lang="en-US" altLang="zh-CN" sz="2400" u="sng" dirty="0">
                <a:solidFill>
                  <a:srgbClr val="FF0000"/>
                </a:solidFill>
                <a:latin typeface="Times New Roman" panose="02020603050405020304" charset="0"/>
                <a:cs typeface="Times New Roman" panose="02020603050405020304"/>
              </a:rPr>
              <a:t>1</a:t>
            </a:r>
            <a:r>
              <a:rPr lang="zh-CN" altLang="en-US" sz="2400" u="sng" dirty="0">
                <a:solidFill>
                  <a:srgbClr val="FF0000"/>
                </a:solidFill>
                <a:latin typeface="Times New Roman" panose="02020603050405020304" charset="0"/>
                <a:cs typeface="Times New Roman" panose="02020603050405020304"/>
              </a:rPr>
              <a:t>、</a:t>
            </a:r>
            <a:r>
              <a:rPr lang="zh-CN" sz="2400" u="sng" dirty="0">
                <a:solidFill>
                  <a:srgbClr val="FF0000"/>
                </a:solidFill>
                <a:latin typeface="Times New Roman" panose="02020603050405020304" charset="0"/>
                <a:cs typeface="Times New Roman" panose="02020603050405020304"/>
              </a:rPr>
              <a:t>灰度等级非常低</a:t>
            </a:r>
            <a:r>
              <a:rPr lang="en-US" altLang="zh-CN" sz="2400" u="sng" dirty="0">
                <a:solidFill>
                  <a:srgbClr val="FF0000"/>
                </a:solidFill>
                <a:latin typeface="Times New Roman" panose="02020603050405020304" charset="0"/>
                <a:cs typeface="Times New Roman" panose="02020603050405020304"/>
              </a:rPr>
              <a:t>(5~15</a:t>
            </a:r>
            <a:r>
              <a:rPr lang="zh-CN" altLang="en-US" sz="2400" u="sng" dirty="0">
                <a:solidFill>
                  <a:srgbClr val="FF0000"/>
                </a:solidFill>
                <a:latin typeface="Times New Roman" panose="02020603050405020304" charset="0"/>
                <a:cs typeface="Times New Roman" panose="02020603050405020304"/>
              </a:rPr>
              <a:t>灰度</a:t>
            </a:r>
            <a:r>
              <a:rPr lang="en-US" altLang="zh-CN" sz="2400" u="sng" dirty="0">
                <a:solidFill>
                  <a:srgbClr val="FF0000"/>
                </a:solidFill>
                <a:latin typeface="Times New Roman" panose="02020603050405020304" charset="0"/>
                <a:cs typeface="Times New Roman" panose="02020603050405020304"/>
              </a:rPr>
              <a:t>)</a:t>
            </a:r>
            <a:r>
              <a:rPr lang="zh-CN" altLang="en-US" sz="2400" u="sng" dirty="0">
                <a:solidFill>
                  <a:srgbClr val="FF0000"/>
                </a:solidFill>
                <a:latin typeface="Times New Roman" panose="02020603050405020304" charset="0"/>
                <a:cs typeface="Times New Roman" panose="02020603050405020304"/>
              </a:rPr>
              <a:t>；</a:t>
            </a:r>
            <a:r>
              <a:rPr lang="en-US" altLang="zh-CN" sz="2400" u="sng" dirty="0">
                <a:solidFill>
                  <a:srgbClr val="FF0000"/>
                </a:solidFill>
                <a:latin typeface="Times New Roman" panose="02020603050405020304" charset="0"/>
                <a:cs typeface="Times New Roman" panose="02020603050405020304"/>
              </a:rPr>
              <a:t>2</a:t>
            </a:r>
            <a:r>
              <a:rPr lang="zh-CN" altLang="en-US" sz="2400" u="sng" dirty="0">
                <a:solidFill>
                  <a:srgbClr val="FF0000"/>
                </a:solidFill>
                <a:latin typeface="Times New Roman" panose="02020603050405020304" charset="0"/>
                <a:cs typeface="Times New Roman" panose="02020603050405020304"/>
              </a:rPr>
              <a:t>、清晰度非常差</a:t>
            </a:r>
          </a:p>
        </p:txBody>
      </p:sp>
      <p:pic>
        <p:nvPicPr>
          <p:cNvPr id="6" name="图片 5"/>
          <p:cNvPicPr>
            <a:picLocks noChangeAspect="1"/>
          </p:cNvPicPr>
          <p:nvPr/>
        </p:nvPicPr>
        <p:blipFill>
          <a:blip r:embed="rId2"/>
          <a:stretch>
            <a:fillRect/>
          </a:stretch>
        </p:blipFill>
        <p:spPr>
          <a:xfrm>
            <a:off x="3169022" y="2021840"/>
            <a:ext cx="1828800" cy="2797810"/>
          </a:xfrm>
          <a:prstGeom prst="rect">
            <a:avLst/>
          </a:prstGeom>
        </p:spPr>
      </p:pic>
      <p:sp>
        <p:nvSpPr>
          <p:cNvPr id="7" name="文本框 6"/>
          <p:cNvSpPr txBox="1"/>
          <p:nvPr/>
        </p:nvSpPr>
        <p:spPr>
          <a:xfrm>
            <a:off x="778104" y="4170045"/>
            <a:ext cx="2412365" cy="1188720"/>
          </a:xfrm>
          <a:prstGeom prst="rect">
            <a:avLst/>
          </a:prstGeom>
          <a:noFill/>
        </p:spPr>
        <p:txBody>
          <a:bodyPr wrap="square" rtlCol="0">
            <a:spAutoFit/>
          </a:bodyPr>
          <a:lstStyle/>
          <a:p>
            <a:pPr marL="0" indent="0" algn="ctr" defTabSz="0">
              <a:lnSpc>
                <a:spcPct val="150000"/>
              </a:lnSpc>
              <a:tabLst>
                <a:tab pos="892175" algn="l"/>
              </a:tabLst>
            </a:pPr>
            <a:r>
              <a:rPr lang="zh-CN" altLang="en-US" sz="1600" b="1" spc="-10" dirty="0">
                <a:latin typeface="Times New Roman" panose="02020603050405020304" charset="0"/>
                <a:cs typeface="新宋体" panose="02010609030101010101" charset="-122"/>
                <a:sym typeface="+mn-ea"/>
              </a:rPr>
              <a:t>电报打印机采用特殊字符在编码纸上产生的数字图像</a:t>
            </a:r>
            <a:r>
              <a:rPr lang="en-US" altLang="zh-CN" sz="1600" b="1" spc="-10" dirty="0">
                <a:latin typeface="Times New Roman" panose="02020603050405020304" charset="0"/>
                <a:cs typeface="新宋体" panose="02010609030101010101" charset="-122"/>
                <a:sym typeface="+mn-ea"/>
              </a:rPr>
              <a:t>(1921</a:t>
            </a:r>
            <a:r>
              <a:rPr lang="zh-CN" altLang="en-US" sz="1600" b="1" spc="-10" dirty="0">
                <a:latin typeface="Times New Roman" panose="02020603050405020304" charset="0"/>
                <a:cs typeface="新宋体" panose="02010609030101010101" charset="-122"/>
                <a:sym typeface="+mn-ea"/>
              </a:rPr>
              <a:t>年</a:t>
            </a:r>
            <a:r>
              <a:rPr lang="en-US" altLang="zh-CN" sz="1600" b="1" spc="-10" dirty="0">
                <a:latin typeface="Times New Roman" panose="02020603050405020304" charset="0"/>
                <a:cs typeface="新宋体" panose="02010609030101010101" charset="-122"/>
                <a:sym typeface="+mn-ea"/>
              </a:rPr>
              <a:t>)</a:t>
            </a:r>
          </a:p>
        </p:txBody>
      </p:sp>
      <p:sp>
        <p:nvSpPr>
          <p:cNvPr id="8" name="文本框 7"/>
          <p:cNvSpPr txBox="1"/>
          <p:nvPr/>
        </p:nvSpPr>
        <p:spPr>
          <a:xfrm>
            <a:off x="3106649" y="4819650"/>
            <a:ext cx="1996440" cy="822960"/>
          </a:xfrm>
          <a:prstGeom prst="rect">
            <a:avLst/>
          </a:prstGeom>
          <a:noFill/>
        </p:spPr>
        <p:txBody>
          <a:bodyPr wrap="square" rtlCol="0">
            <a:spAutoFit/>
          </a:bodyPr>
          <a:lstStyle/>
          <a:p>
            <a:pPr marL="0" indent="0" algn="ctr" defTabSz="0">
              <a:lnSpc>
                <a:spcPct val="150000"/>
              </a:lnSpc>
              <a:tabLst>
                <a:tab pos="892175" algn="l"/>
              </a:tabLst>
            </a:pPr>
            <a:r>
              <a:rPr lang="zh-CN" altLang="en-US" sz="1600" b="1" spc="-10" dirty="0">
                <a:latin typeface="Times New Roman" panose="02020603050405020304" charset="0"/>
                <a:cs typeface="新宋体" panose="02010609030101010101" charset="-122"/>
                <a:sym typeface="+mn-ea"/>
              </a:rPr>
              <a:t>穿孔纸上产生的数字图像</a:t>
            </a:r>
            <a:r>
              <a:rPr lang="en-US" altLang="zh-CN" sz="1600" b="1" spc="-10" dirty="0">
                <a:latin typeface="Times New Roman" panose="02020603050405020304" charset="0"/>
                <a:cs typeface="新宋体" panose="02010609030101010101" charset="-122"/>
                <a:sym typeface="+mn-ea"/>
              </a:rPr>
              <a:t>(1922</a:t>
            </a:r>
            <a:r>
              <a:rPr lang="zh-CN" altLang="en-US" sz="1600" b="1" spc="-10" dirty="0">
                <a:latin typeface="Times New Roman" panose="02020603050405020304" charset="0"/>
                <a:cs typeface="新宋体" panose="02010609030101010101" charset="-122"/>
                <a:sym typeface="+mn-ea"/>
              </a:rPr>
              <a:t>年</a:t>
            </a:r>
            <a:r>
              <a:rPr lang="en-US" altLang="zh-CN" sz="1600" b="1" spc="-10" dirty="0">
                <a:latin typeface="Times New Roman" panose="02020603050405020304" charset="0"/>
                <a:cs typeface="新宋体" panose="02010609030101010101" charset="-122"/>
                <a:sym typeface="+mn-ea"/>
              </a:rPr>
              <a:t>)</a:t>
            </a:r>
          </a:p>
        </p:txBody>
      </p:sp>
      <p:pic>
        <p:nvPicPr>
          <p:cNvPr id="9" name="图片 8"/>
          <p:cNvPicPr>
            <a:picLocks noChangeAspect="1"/>
          </p:cNvPicPr>
          <p:nvPr/>
        </p:nvPicPr>
        <p:blipFill>
          <a:blip r:embed="rId3"/>
          <a:stretch>
            <a:fillRect/>
          </a:stretch>
        </p:blipFill>
        <p:spPr>
          <a:xfrm>
            <a:off x="5029369" y="2366039"/>
            <a:ext cx="2321560" cy="2158365"/>
          </a:xfrm>
          <a:prstGeom prst="rect">
            <a:avLst/>
          </a:prstGeom>
        </p:spPr>
      </p:pic>
      <p:sp>
        <p:nvSpPr>
          <p:cNvPr id="10" name="文本框 9"/>
          <p:cNvSpPr txBox="1"/>
          <p:nvPr/>
        </p:nvSpPr>
        <p:spPr>
          <a:xfrm>
            <a:off x="5270729" y="4819650"/>
            <a:ext cx="1996440" cy="822960"/>
          </a:xfrm>
          <a:prstGeom prst="rect">
            <a:avLst/>
          </a:prstGeom>
          <a:noFill/>
        </p:spPr>
        <p:txBody>
          <a:bodyPr wrap="square" rtlCol="0">
            <a:spAutoFit/>
          </a:bodyPr>
          <a:lstStyle/>
          <a:p>
            <a:pPr marL="0" indent="0" algn="ctr" defTabSz="0">
              <a:lnSpc>
                <a:spcPct val="150000"/>
              </a:lnSpc>
              <a:tabLst>
                <a:tab pos="892175" algn="l"/>
              </a:tabLst>
            </a:pPr>
            <a:r>
              <a:rPr lang="en-US" altLang="zh-CN" sz="1600" b="1" spc="-10" dirty="0">
                <a:latin typeface="Times New Roman" panose="02020603050405020304" charset="0"/>
                <a:cs typeface="新宋体" panose="02010609030101010101" charset="-122"/>
                <a:sym typeface="+mn-ea"/>
              </a:rPr>
              <a:t>15</a:t>
            </a:r>
            <a:r>
              <a:rPr lang="zh-CN" altLang="en-US" sz="1600" b="1" spc="-10" dirty="0">
                <a:latin typeface="Times New Roman" panose="02020603050405020304" charset="0"/>
                <a:cs typeface="新宋体" panose="02010609030101010101" charset="-122"/>
                <a:sym typeface="+mn-ea"/>
              </a:rPr>
              <a:t>个灰度等级图像</a:t>
            </a:r>
            <a:r>
              <a:rPr lang="en-US" altLang="zh-CN" sz="1600" b="1" spc="-10" dirty="0">
                <a:latin typeface="Times New Roman" panose="02020603050405020304" charset="0"/>
                <a:cs typeface="新宋体" panose="02010609030101010101" charset="-122"/>
                <a:sym typeface="+mn-ea"/>
              </a:rPr>
              <a:t>(1929</a:t>
            </a:r>
            <a:r>
              <a:rPr lang="zh-CN" altLang="en-US" sz="1600" b="1" spc="-10" dirty="0">
                <a:latin typeface="Times New Roman" panose="02020603050405020304" charset="0"/>
                <a:cs typeface="新宋体" panose="02010609030101010101" charset="-122"/>
                <a:sym typeface="+mn-ea"/>
              </a:rPr>
              <a:t>年</a:t>
            </a:r>
            <a:r>
              <a:rPr lang="en-US" altLang="zh-CN" sz="1600" b="1" spc="-10" dirty="0">
                <a:latin typeface="Times New Roman" panose="02020603050405020304" charset="0"/>
                <a:cs typeface="新宋体" panose="02010609030101010101" charset="-122"/>
                <a:sym typeface="+mn-ea"/>
              </a:rPr>
              <a:t>)</a:t>
            </a:r>
          </a:p>
        </p:txBody>
      </p:sp>
      <p:sp>
        <p:nvSpPr>
          <p:cNvPr id="11" name="灯片编号占位符 10"/>
          <p:cNvSpPr>
            <a:spLocks noGrp="1"/>
          </p:cNvSpPr>
          <p:nvPr>
            <p:ph type="sldNum" sz="quarter" idx="12"/>
          </p:nvPr>
        </p:nvSpPr>
        <p:spPr>
          <a:xfrm>
            <a:off x="6746663" y="6887095"/>
            <a:ext cx="3400637" cy="525198"/>
          </a:xfrm>
        </p:spPr>
        <p:txBody>
          <a:bodyPr/>
          <a:lstStyle/>
          <a:p>
            <a:fld id="{B6F15528-21DE-4FAA-801E-634DDDAF4B2B}" type="slidenum">
              <a:rPr/>
              <a:t>29</a:t>
            </a:fld>
            <a:endParaRPr dirty="0"/>
          </a:p>
        </p:txBody>
      </p:sp>
      <p:sp>
        <p:nvSpPr>
          <p:cNvPr id="13" name="文本框 12"/>
          <p:cNvSpPr txBox="1"/>
          <p:nvPr/>
        </p:nvSpPr>
        <p:spPr>
          <a:xfrm>
            <a:off x="7954327" y="4819650"/>
            <a:ext cx="1996440" cy="822960"/>
          </a:xfrm>
          <a:prstGeom prst="rect">
            <a:avLst/>
          </a:prstGeom>
          <a:noFill/>
        </p:spPr>
        <p:txBody>
          <a:bodyPr wrap="square" rtlCol="0">
            <a:spAutoFit/>
          </a:bodyPr>
          <a:lstStyle/>
          <a:p>
            <a:pPr marL="0" indent="0" algn="ctr" defTabSz="0">
              <a:lnSpc>
                <a:spcPct val="150000"/>
              </a:lnSpc>
              <a:tabLst>
                <a:tab pos="892175" algn="l"/>
              </a:tabLst>
            </a:pPr>
            <a:r>
              <a:rPr lang="en-US" altLang="zh-CN" sz="1600" b="1" spc="-10" dirty="0">
                <a:latin typeface="Times New Roman" panose="02020603050405020304" charset="0"/>
                <a:cs typeface="新宋体" panose="02010609030101010101" charset="-122"/>
                <a:sym typeface="+mn-ea"/>
              </a:rPr>
              <a:t>256</a:t>
            </a:r>
            <a:r>
              <a:rPr lang="zh-CN" altLang="en-US" sz="1600" b="1" spc="-10" dirty="0">
                <a:latin typeface="Times New Roman" panose="02020603050405020304" charset="0"/>
                <a:cs typeface="新宋体" panose="02010609030101010101" charset="-122"/>
                <a:sym typeface="+mn-ea"/>
              </a:rPr>
              <a:t>个灰度等级图像</a:t>
            </a:r>
            <a:r>
              <a:rPr lang="en-US" altLang="zh-CN" sz="1600" b="1" spc="-10" dirty="0">
                <a:latin typeface="Times New Roman" panose="02020603050405020304" charset="0"/>
                <a:cs typeface="新宋体" panose="02010609030101010101" charset="-122"/>
                <a:sym typeface="+mn-ea"/>
              </a:rPr>
              <a:t>(1964</a:t>
            </a:r>
            <a:r>
              <a:rPr lang="zh-CN" altLang="en-US" sz="1600" b="1" spc="-10" dirty="0">
                <a:latin typeface="Times New Roman" panose="02020603050405020304" charset="0"/>
                <a:cs typeface="新宋体" panose="02010609030101010101" charset="-122"/>
                <a:sym typeface="+mn-ea"/>
              </a:rPr>
              <a:t>年</a:t>
            </a:r>
            <a:r>
              <a:rPr lang="en-US" altLang="zh-CN" sz="1600" b="1" spc="-10" dirty="0">
                <a:latin typeface="Times New Roman" panose="02020603050405020304" charset="0"/>
                <a:cs typeface="新宋体" panose="02010609030101010101" charset="-122"/>
                <a:sym typeface="+mn-ea"/>
              </a:rPr>
              <a:t>7</a:t>
            </a:r>
            <a:r>
              <a:rPr lang="zh-CN" altLang="en-US" sz="1600" b="1" spc="-10" dirty="0">
                <a:latin typeface="Times New Roman" panose="02020603050405020304" charset="0"/>
                <a:cs typeface="新宋体" panose="02010609030101010101" charset="-122"/>
                <a:sym typeface="+mn-ea"/>
              </a:rPr>
              <a:t>月</a:t>
            </a:r>
            <a:r>
              <a:rPr lang="en-US" altLang="zh-CN" sz="1600" b="1" spc="-10" dirty="0" smtClean="0">
                <a:latin typeface="Times New Roman" panose="02020603050405020304" charset="0"/>
                <a:cs typeface="新宋体" panose="02010609030101010101" charset="-122"/>
                <a:sym typeface="+mn-ea"/>
              </a:rPr>
              <a:t>)JPL</a:t>
            </a:r>
            <a:endParaRPr lang="en-US" altLang="zh-CN" sz="1600" b="1" spc="-10" dirty="0">
              <a:latin typeface="Times New Roman" panose="02020603050405020304" charset="0"/>
              <a:cs typeface="新宋体" panose="02010609030101010101" charset="-122"/>
              <a:sym typeface="+mn-ea"/>
            </a:endParaRPr>
          </a:p>
        </p:txBody>
      </p:sp>
      <p:pic>
        <p:nvPicPr>
          <p:cNvPr id="14" name="图片 13"/>
          <p:cNvPicPr>
            <a:picLocks noChangeAspect="1"/>
          </p:cNvPicPr>
          <p:nvPr/>
        </p:nvPicPr>
        <p:blipFill>
          <a:blip r:embed="rId4"/>
          <a:stretch>
            <a:fillRect/>
          </a:stretch>
        </p:blipFill>
        <p:spPr>
          <a:xfrm>
            <a:off x="7434688" y="1884473"/>
            <a:ext cx="3039952" cy="3039952"/>
          </a:xfrm>
          <a:prstGeom prst="rect">
            <a:avLst/>
          </a:prstGeom>
        </p:spPr>
      </p:pic>
      <p:pic>
        <p:nvPicPr>
          <p:cNvPr id="2" name="图片 1"/>
          <p:cNvPicPr>
            <a:picLocks noChangeAspect="1"/>
          </p:cNvPicPr>
          <p:nvPr/>
        </p:nvPicPr>
        <p:blipFill>
          <a:blip r:embed="rId5"/>
          <a:stretch>
            <a:fillRect/>
          </a:stretch>
        </p:blipFill>
        <p:spPr>
          <a:xfrm>
            <a:off x="698500" y="2510797"/>
            <a:ext cx="2491969" cy="1557481"/>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en-US" altLang="zh-CN" smtClean="0"/>
              <a:t>3</a:t>
            </a:fld>
            <a:endParaRPr lang="zh-CN"/>
          </a:p>
        </p:txBody>
      </p:sp>
      <p:pic>
        <p:nvPicPr>
          <p:cNvPr id="4" name="图片 3"/>
          <p:cNvPicPr>
            <a:picLocks noChangeAspect="1"/>
          </p:cNvPicPr>
          <p:nvPr/>
        </p:nvPicPr>
        <p:blipFill>
          <a:blip r:embed="rId2"/>
          <a:stretch>
            <a:fillRect/>
          </a:stretch>
        </p:blipFill>
        <p:spPr>
          <a:xfrm>
            <a:off x="933732" y="1952625"/>
            <a:ext cx="3773133" cy="3962400"/>
          </a:xfrm>
          <a:prstGeom prst="rect">
            <a:avLst/>
          </a:prstGeom>
        </p:spPr>
      </p:pic>
      <p:sp>
        <p:nvSpPr>
          <p:cNvPr id="5" name="object 4"/>
          <p:cNvSpPr txBox="1"/>
          <p:nvPr/>
        </p:nvSpPr>
        <p:spPr>
          <a:xfrm>
            <a:off x="933732" y="781080"/>
            <a:ext cx="7423150" cy="609600"/>
          </a:xfrm>
          <a:prstGeom prst="rect">
            <a:avLst/>
          </a:prstGeom>
        </p:spPr>
        <p:txBody>
          <a:bodyPr vert="horz" wrap="square" lIns="0" tIns="0" rIns="0" bIns="0" rtlCol="0">
            <a:spAutoFit/>
          </a:bodyPr>
          <a:lstStyle/>
          <a:p>
            <a:pPr marL="12700">
              <a:lnSpc>
                <a:spcPct val="100000"/>
              </a:lnSpc>
            </a:pPr>
            <a:r>
              <a:rPr lang="zh-CN" sz="4000" b="1" spc="-15" dirty="0">
                <a:latin typeface="Times New Roman" panose="02020603050405020304" charset="0"/>
                <a:cs typeface="新宋体" panose="02010609030101010101" charset="-122"/>
              </a:rPr>
              <a:t>人类视觉系统</a:t>
            </a:r>
            <a:endParaRPr lang="en-US" altLang="zh-CN" sz="4000" b="1" spc="-15" dirty="0">
              <a:latin typeface="Times New Roman" panose="02020603050405020304" charset="0"/>
              <a:cs typeface="新宋体" panose="02010609030101010101" charset="-122"/>
            </a:endParaRPr>
          </a:p>
        </p:txBody>
      </p:sp>
      <p:pic>
        <p:nvPicPr>
          <p:cNvPr id="10" name="图片 9" descr="lena512color"/>
          <p:cNvPicPr>
            <a:picLocks noChangeAspect="1"/>
          </p:cNvPicPr>
          <p:nvPr/>
        </p:nvPicPr>
        <p:blipFill>
          <a:blip r:embed="rId3"/>
          <a:stretch>
            <a:fillRect/>
          </a:stretch>
        </p:blipFill>
        <p:spPr>
          <a:xfrm>
            <a:off x="5118100" y="1952625"/>
            <a:ext cx="3962400" cy="3962400"/>
          </a:xfrm>
          <a:prstGeom prst="rect">
            <a:avLst/>
          </a:prstGeom>
        </p:spPr>
      </p:pic>
    </p:spTree>
    <p:extLst>
      <p:ext uri="{BB962C8B-B14F-4D97-AF65-F5344CB8AC3E}">
        <p14:creationId xmlns:p14="http://schemas.microsoft.com/office/powerpoint/2010/main" val="41497876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2300" y="1036003"/>
            <a:ext cx="9192261" cy="609600"/>
          </a:xfrm>
          <a:prstGeom prst="rect">
            <a:avLst/>
          </a:prstGeom>
          <a:noFill/>
          <a:ln w="9525">
            <a:noFill/>
          </a:ln>
        </p:spPr>
        <p:txBody>
          <a:bodyPr vert="horz" wrap="square" lIns="0" tIns="0" rIns="0" bIns="0" rtlCol="0" anchor="ctr">
            <a:spAutoFit/>
          </a:bodyPr>
          <a:lstStyle/>
          <a:p>
            <a:pPr marL="12700" lvl="0" algn="l" defTabSz="914400" fontAlgn="auto"/>
            <a:r>
              <a:rPr sz="4000" b="1" spc="-15" dirty="0">
                <a:solidFill>
                  <a:schemeClr val="tx1"/>
                </a:solidFill>
                <a:latin typeface="Times New Roman" panose="02020603050405020304" charset="0"/>
                <a:ea typeface="+mn-ea"/>
                <a:cs typeface="新宋体" panose="02010609030101010101" charset="-122"/>
                <a:sym typeface="+mn-ea"/>
              </a:rPr>
              <a:t>数字图像起源</a:t>
            </a:r>
          </a:p>
        </p:txBody>
      </p:sp>
      <p:sp>
        <p:nvSpPr>
          <p:cNvPr id="5" name="object 5"/>
          <p:cNvSpPr txBox="1"/>
          <p:nvPr/>
        </p:nvSpPr>
        <p:spPr>
          <a:xfrm>
            <a:off x="317500" y="1751330"/>
            <a:ext cx="10166985" cy="5150128"/>
          </a:xfrm>
          <a:prstGeom prst="rect">
            <a:avLst/>
          </a:prstGeom>
        </p:spPr>
        <p:txBody>
          <a:bodyPr vert="horz" wrap="square" lIns="0" tIns="0" rIns="0" bIns="0" rtlCol="0">
            <a:spAutoFit/>
          </a:bodyPr>
          <a:lstStyle/>
          <a:p>
            <a:pPr marL="0" indent="0" defTabSz="0">
              <a:lnSpc>
                <a:spcPct val="100000"/>
              </a:lnSpc>
              <a:tabLst>
                <a:tab pos="892175" algn="l"/>
              </a:tabLst>
            </a:pPr>
            <a:endParaRPr lang="zh-CN" altLang="en-US" sz="900" b="1" spc="-10" dirty="0">
              <a:latin typeface="Times New Roman" panose="02020603050405020304" charset="0"/>
              <a:cs typeface="新宋体" panose="02010609030101010101" charset="-122"/>
              <a:sym typeface="+mn-ea"/>
            </a:endParaRPr>
          </a:p>
          <a:p>
            <a:pPr marL="469265" indent="0" defTabSz="0">
              <a:lnSpc>
                <a:spcPct val="100000"/>
              </a:lnSpc>
              <a:tabLst>
                <a:tab pos="892175" algn="l"/>
              </a:tabLst>
            </a:pPr>
            <a:r>
              <a:rPr sz="2400" spc="80" dirty="0">
                <a:solidFill>
                  <a:srgbClr val="EE2B0A"/>
                </a:solidFill>
                <a:latin typeface="Times New Roman" panose="02020603050405020304" charset="0"/>
                <a:cs typeface="Segoe UI Symbol" panose="020B0502040204020203"/>
              </a:rPr>
              <a:t>✓ </a:t>
            </a:r>
            <a:r>
              <a:rPr sz="2400" b="1" spc="-10" dirty="0">
                <a:latin typeface="Times New Roman" panose="02020603050405020304" charset="0"/>
                <a:cs typeface="新宋体" panose="02010609030101010101" charset="-122"/>
              </a:rPr>
              <a:t>图像在传输过程后的更好复原</a:t>
            </a:r>
            <a:endParaRPr sz="2400" dirty="0">
              <a:latin typeface="Times New Roman" panose="02020603050405020304" charset="0"/>
              <a:cs typeface="新宋体" panose="02010609030101010101" charset="-122"/>
            </a:endParaRPr>
          </a:p>
          <a:p>
            <a:pPr marL="469900" indent="0" defTabSz="0">
              <a:lnSpc>
                <a:spcPct val="100000"/>
              </a:lnSpc>
              <a:spcBef>
                <a:spcPts val="1570"/>
              </a:spcBef>
              <a:tabLst>
                <a:tab pos="791845" algn="l"/>
              </a:tabLst>
            </a:pPr>
            <a:r>
              <a:rPr sz="2400" spc="55" dirty="0">
                <a:solidFill>
                  <a:srgbClr val="EE2B0A"/>
                </a:solidFill>
                <a:latin typeface="Times New Roman" panose="02020603050405020304" charset="0"/>
                <a:cs typeface="Segoe UI Symbol" panose="020B0502040204020203"/>
              </a:rPr>
              <a:t>✓ </a:t>
            </a:r>
            <a:r>
              <a:rPr sz="2400" b="1" spc="-10" dirty="0">
                <a:latin typeface="Times New Roman" panose="02020603050405020304" charset="0"/>
                <a:cs typeface="新宋体" panose="02010609030101010101" charset="-122"/>
              </a:rPr>
              <a:t>空间应用：图像增强、图像复原</a:t>
            </a:r>
            <a:endParaRPr sz="2400" dirty="0">
              <a:latin typeface="Times New Roman" panose="02020603050405020304" charset="0"/>
              <a:cs typeface="新宋体" panose="02010609030101010101" charset="-122"/>
            </a:endParaRPr>
          </a:p>
          <a:p>
            <a:pPr marL="469900" indent="0" defTabSz="0">
              <a:lnSpc>
                <a:spcPct val="100000"/>
              </a:lnSpc>
              <a:spcBef>
                <a:spcPts val="1265"/>
              </a:spcBef>
              <a:tabLst>
                <a:tab pos="791845" algn="l"/>
              </a:tabLst>
            </a:pPr>
            <a:r>
              <a:rPr sz="2400" spc="55" dirty="0">
                <a:solidFill>
                  <a:srgbClr val="EE2B0A"/>
                </a:solidFill>
                <a:latin typeface="Times New Roman" panose="02020603050405020304" charset="0"/>
                <a:cs typeface="Segoe UI Symbol" panose="020B0502040204020203"/>
              </a:rPr>
              <a:t>✓ </a:t>
            </a:r>
            <a:r>
              <a:rPr sz="2400" b="1" spc="-10" dirty="0">
                <a:latin typeface="Times New Roman" panose="02020603050405020304" charset="0"/>
                <a:cs typeface="新宋体" panose="02010609030101010101" charset="-122"/>
              </a:rPr>
              <a:t>医学图像</a:t>
            </a:r>
            <a:r>
              <a:rPr sz="2400" b="1" spc="-10" dirty="0">
                <a:latin typeface="Times New Roman" panose="02020603050405020304" charset="0"/>
                <a:cs typeface="Times New Roman" panose="02020603050405020304"/>
              </a:rPr>
              <a:t>……</a:t>
            </a:r>
            <a:endParaRPr sz="2400" dirty="0">
              <a:latin typeface="Times New Roman" panose="02020603050405020304" charset="0"/>
              <a:cs typeface="Times New Roman" panose="02020603050405020304"/>
            </a:endParaRPr>
          </a:p>
          <a:p>
            <a:pPr marL="469900" marR="5080" indent="0" defTabSz="0">
              <a:lnSpc>
                <a:spcPct val="100000"/>
              </a:lnSpc>
              <a:spcBef>
                <a:spcPts val="1180"/>
              </a:spcBef>
              <a:tabLst>
                <a:tab pos="791845" algn="l"/>
              </a:tabLst>
            </a:pPr>
            <a:r>
              <a:rPr sz="2400" b="1" spc="-10" dirty="0">
                <a:latin typeface="Times New Roman" panose="02020603050405020304" charset="0"/>
                <a:cs typeface="新宋体" panose="02010609030101010101" charset="-122"/>
              </a:rPr>
              <a:t>作用：通过图像增强、图像复原等技术，增强或复原模糊或损毁的图像</a:t>
            </a:r>
            <a:endParaRPr sz="2400" dirty="0">
              <a:latin typeface="Times New Roman" panose="02020603050405020304" charset="0"/>
              <a:cs typeface="新宋体" panose="02010609030101010101" charset="-122"/>
            </a:endParaRPr>
          </a:p>
          <a:p>
            <a:pPr indent="0">
              <a:lnSpc>
                <a:spcPct val="100000"/>
              </a:lnSpc>
              <a:spcBef>
                <a:spcPts val="55"/>
              </a:spcBef>
            </a:pPr>
            <a:endParaRPr sz="2400" dirty="0">
              <a:latin typeface="Times New Roman" panose="02020603050405020304" charset="0"/>
              <a:cs typeface="Times New Roman" panose="02020603050405020304"/>
            </a:endParaRPr>
          </a:p>
          <a:p>
            <a:pPr marL="12700" indent="0" defTabSz="0">
              <a:lnSpc>
                <a:spcPct val="100000"/>
              </a:lnSpc>
              <a:tabLst>
                <a:tab pos="423545" algn="l"/>
              </a:tabLst>
            </a:pPr>
            <a:r>
              <a:rPr sz="2400" spc="745" dirty="0">
                <a:solidFill>
                  <a:srgbClr val="EE2B0A"/>
                </a:solidFill>
                <a:latin typeface="Times New Roman" panose="02020603050405020304" charset="0"/>
                <a:cs typeface="Segoe UI Symbol" panose="020B0502040204020203"/>
              </a:rPr>
              <a:t>•	</a:t>
            </a:r>
            <a:r>
              <a:rPr sz="2800" b="1" spc="-10" dirty="0">
                <a:latin typeface="Times New Roman" panose="02020603050405020304" charset="0"/>
                <a:cs typeface="新宋体" panose="02010609030101010101" charset="-122"/>
              </a:rPr>
              <a:t>机器感知</a:t>
            </a:r>
          </a:p>
          <a:p>
            <a:pPr marL="469900" indent="0" defTabSz="0">
              <a:lnSpc>
                <a:spcPct val="100000"/>
              </a:lnSpc>
              <a:spcBef>
                <a:spcPts val="1570"/>
              </a:spcBef>
              <a:tabLst>
                <a:tab pos="791845" algn="l"/>
              </a:tabLst>
            </a:pPr>
            <a:r>
              <a:rPr sz="1700" spc="55" dirty="0">
                <a:solidFill>
                  <a:srgbClr val="EE2B0A"/>
                </a:solidFill>
                <a:latin typeface="Times New Roman" panose="02020603050405020304" charset="0"/>
                <a:cs typeface="Segoe UI Symbol" panose="020B0502040204020203"/>
              </a:rPr>
              <a:t>✓	</a:t>
            </a:r>
            <a:r>
              <a:rPr sz="2400" b="1" spc="-10" dirty="0">
                <a:latin typeface="Times New Roman" panose="02020603050405020304" charset="0"/>
                <a:cs typeface="新宋体" panose="02010609030101010101" charset="-122"/>
              </a:rPr>
              <a:t>自动字符识别OCR</a:t>
            </a:r>
            <a:endParaRPr sz="2400" dirty="0">
              <a:latin typeface="Times New Roman" panose="02020603050405020304" charset="0"/>
              <a:cs typeface="新宋体" panose="02010609030101010101" charset="-122"/>
            </a:endParaRPr>
          </a:p>
          <a:p>
            <a:pPr marL="469900" indent="0" defTabSz="0">
              <a:lnSpc>
                <a:spcPct val="100000"/>
              </a:lnSpc>
              <a:spcBef>
                <a:spcPts val="1430"/>
              </a:spcBef>
              <a:tabLst>
                <a:tab pos="791845" algn="l"/>
              </a:tabLst>
            </a:pPr>
            <a:r>
              <a:rPr sz="1700" spc="55" dirty="0">
                <a:solidFill>
                  <a:srgbClr val="EE2B0A"/>
                </a:solidFill>
                <a:latin typeface="Times New Roman" panose="02020603050405020304" charset="0"/>
                <a:cs typeface="Segoe UI Symbol" panose="020B0502040204020203"/>
              </a:rPr>
              <a:t>✓	</a:t>
            </a:r>
            <a:r>
              <a:rPr sz="2400" b="1" spc="-10" dirty="0">
                <a:latin typeface="Times New Roman" panose="02020603050405020304" charset="0"/>
                <a:cs typeface="新宋体" panose="02010609030101010101" charset="-122"/>
              </a:rPr>
              <a:t>人脸识别</a:t>
            </a:r>
            <a:endParaRPr sz="2400" dirty="0">
              <a:latin typeface="Times New Roman" panose="02020603050405020304" charset="0"/>
              <a:cs typeface="新宋体" panose="02010609030101010101" charset="-122"/>
            </a:endParaRPr>
          </a:p>
          <a:p>
            <a:pPr marL="469900" indent="0" defTabSz="0">
              <a:lnSpc>
                <a:spcPct val="100000"/>
              </a:lnSpc>
              <a:spcBef>
                <a:spcPts val="1265"/>
              </a:spcBef>
              <a:tabLst>
                <a:tab pos="791845" algn="l"/>
              </a:tabLst>
            </a:pPr>
            <a:r>
              <a:rPr sz="1700" spc="55" dirty="0">
                <a:solidFill>
                  <a:srgbClr val="EE2B0A"/>
                </a:solidFill>
                <a:latin typeface="Times New Roman" panose="02020603050405020304" charset="0"/>
                <a:cs typeface="Segoe UI Symbol" panose="020B0502040204020203"/>
              </a:rPr>
              <a:t>✓	</a:t>
            </a:r>
            <a:r>
              <a:rPr sz="2400" b="1" spc="-10" dirty="0">
                <a:latin typeface="Times New Roman" panose="02020603050405020304" charset="0"/>
                <a:cs typeface="新宋体" panose="02010609030101010101" charset="-122"/>
              </a:rPr>
              <a:t>指纹识别，生物特征识</a:t>
            </a:r>
            <a:r>
              <a:rPr sz="2400" b="1" spc="-5" dirty="0">
                <a:latin typeface="Times New Roman" panose="02020603050405020304" charset="0"/>
                <a:cs typeface="新宋体" panose="02010609030101010101" charset="-122"/>
              </a:rPr>
              <a:t>别</a:t>
            </a:r>
            <a:r>
              <a:rPr sz="2400" b="1" spc="-10" dirty="0">
                <a:latin typeface="Times New Roman" panose="02020603050405020304" charset="0"/>
                <a:cs typeface="Times New Roman" panose="02020603050405020304"/>
              </a:rPr>
              <a:t>……</a:t>
            </a:r>
          </a:p>
          <a:p>
            <a:pPr marL="469900" indent="0" defTabSz="0">
              <a:lnSpc>
                <a:spcPct val="100000"/>
              </a:lnSpc>
              <a:spcBef>
                <a:spcPts val="1265"/>
              </a:spcBef>
              <a:tabLst>
                <a:tab pos="791845" algn="l"/>
              </a:tabLst>
            </a:pPr>
            <a:endParaRPr sz="2400" dirty="0">
              <a:latin typeface="Times New Roman" panose="02020603050405020304" charset="0"/>
              <a:cs typeface="Times New Roman" panose="02020603050405020304"/>
            </a:endParaRPr>
          </a:p>
        </p:txBody>
      </p:sp>
      <p:sp>
        <p:nvSpPr>
          <p:cNvPr id="3" name="灯片编号占位符 2"/>
          <p:cNvSpPr>
            <a:spLocks noGrp="1"/>
          </p:cNvSpPr>
          <p:nvPr>
            <p:ph type="sldNum" sz="quarter" idx="12"/>
          </p:nvPr>
        </p:nvSpPr>
        <p:spPr/>
        <p:txBody>
          <a:bodyPr/>
          <a:lstStyle/>
          <a:p>
            <a:fld id="{B6F15528-21DE-4FAA-801E-634DDDAF4B2B}" type="slidenum">
              <a:rPr/>
              <a:t>30</a:t>
            </a:fld>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2300" y="1017588"/>
            <a:ext cx="9657715" cy="609600"/>
          </a:xfrm>
          <a:prstGeom prst="rect">
            <a:avLst/>
          </a:prstGeom>
          <a:noFill/>
          <a:ln w="9525">
            <a:noFill/>
          </a:ln>
        </p:spPr>
        <p:txBody>
          <a:bodyPr vert="horz" wrap="square" lIns="0" tIns="0" rIns="0" bIns="0" rtlCol="0" anchor="ctr">
            <a:spAutoFit/>
          </a:bodyPr>
          <a:lstStyle/>
          <a:p>
            <a:pPr marL="12700" lvl="0" algn="l" defTabSz="914400" fontAlgn="auto"/>
            <a:r>
              <a:rPr sz="4000" b="1" spc="-15" dirty="0">
                <a:solidFill>
                  <a:schemeClr val="tx1"/>
                </a:solidFill>
                <a:latin typeface="Times New Roman" panose="02020603050405020304" charset="0"/>
                <a:ea typeface="+mn-ea"/>
                <a:cs typeface="新宋体" panose="02010609030101010101" charset="-122"/>
                <a:sym typeface="+mn-ea"/>
              </a:rPr>
              <a:t>数字图像处理应用领域</a:t>
            </a:r>
          </a:p>
        </p:txBody>
      </p:sp>
      <p:sp>
        <p:nvSpPr>
          <p:cNvPr id="5" name="object 5"/>
          <p:cNvSpPr txBox="1">
            <a:spLocks noGrp="1"/>
          </p:cNvSpPr>
          <p:nvPr>
            <p:ph type="body" idx="1"/>
          </p:nvPr>
        </p:nvSpPr>
        <p:spPr>
          <a:xfrm>
            <a:off x="393700" y="1764665"/>
            <a:ext cx="10222230" cy="5206554"/>
          </a:xfrm>
          <a:prstGeom prst="rect">
            <a:avLst/>
          </a:prstGeom>
        </p:spPr>
        <p:txBody>
          <a:bodyPr vert="horz" wrap="square" lIns="0" tIns="0" rIns="0" bIns="0" rtlCol="0">
            <a:spAutoFit/>
          </a:bodyPr>
          <a:lstStyle/>
          <a:p>
            <a:pPr marL="715010" defTabSz="0">
              <a:lnSpc>
                <a:spcPct val="100000"/>
              </a:lnSpc>
              <a:tabLst>
                <a:tab pos="1125855" algn="l"/>
              </a:tabLst>
            </a:pPr>
            <a:r>
              <a:rPr sz="3200" b="1" spc="-15" dirty="0">
                <a:latin typeface="Times New Roman" panose="02020603050405020304" charset="0"/>
                <a:cs typeface="新宋体" panose="02010609030101010101" charset="-122"/>
              </a:rPr>
              <a:t>传统领域</a:t>
            </a:r>
            <a:endParaRPr sz="3200" dirty="0">
              <a:latin typeface="Times New Roman" panose="02020603050405020304" charset="0"/>
              <a:cs typeface="新宋体" panose="02010609030101010101" charset="-122"/>
            </a:endParaRPr>
          </a:p>
          <a:p>
            <a:pPr marL="1172210" defTabSz="0">
              <a:lnSpc>
                <a:spcPct val="100000"/>
              </a:lnSpc>
              <a:spcBef>
                <a:spcPts val="1250"/>
              </a:spcBef>
              <a:tabLst>
                <a:tab pos="1494155" algn="l"/>
              </a:tabLst>
            </a:pPr>
            <a:r>
              <a:rPr sz="2400" b="1" spc="-10" dirty="0" err="1" smtClean="0">
                <a:latin typeface="Times New Roman" panose="02020603050405020304" charset="0"/>
                <a:cs typeface="新宋体" panose="02010609030101010101" charset="-122"/>
              </a:rPr>
              <a:t>医学</a:t>
            </a:r>
            <a:r>
              <a:rPr sz="2400" b="1" spc="-10" dirty="0" smtClean="0">
                <a:latin typeface="Times New Roman" panose="02020603050405020304" charset="0"/>
                <a:cs typeface="新宋体" panose="02010609030101010101" charset="-122"/>
              </a:rPr>
              <a:t>、</a:t>
            </a:r>
            <a:r>
              <a:rPr lang="zh-CN" altLang="en-US" sz="2400" b="1" spc="-10" dirty="0" smtClean="0">
                <a:latin typeface="Times New Roman" panose="02020603050405020304" charset="0"/>
                <a:cs typeface="新宋体" panose="02010609030101010101" charset="-122"/>
              </a:rPr>
              <a:t>工业应用、天文、</a:t>
            </a:r>
            <a:r>
              <a:rPr sz="2400" b="1" spc="-10" dirty="0" err="1" smtClean="0">
                <a:latin typeface="Times New Roman" panose="02020603050405020304" charset="0"/>
                <a:cs typeface="新宋体" panose="02010609030101010101" charset="-122"/>
              </a:rPr>
              <a:t>地理学</a:t>
            </a:r>
            <a:r>
              <a:rPr sz="2400" b="1" spc="-10" dirty="0" err="1">
                <a:latin typeface="Times New Roman" panose="02020603050405020304" charset="0"/>
                <a:cs typeface="新宋体" panose="02010609030101010101" charset="-122"/>
              </a:rPr>
              <a:t>、生物学、军事</a:t>
            </a:r>
            <a:r>
              <a:rPr sz="2400" b="1" spc="-10" dirty="0">
                <a:latin typeface="Times New Roman" panose="02020603050405020304" charset="0"/>
                <a:cs typeface="Times New Roman" panose="02020603050405020304"/>
              </a:rPr>
              <a:t>……</a:t>
            </a:r>
            <a:endParaRPr sz="2400" dirty="0">
              <a:latin typeface="Times New Roman" panose="02020603050405020304" charset="0"/>
              <a:cs typeface="Times New Roman" panose="02020603050405020304"/>
            </a:endParaRPr>
          </a:p>
          <a:p>
            <a:pPr marL="715010" defTabSz="0">
              <a:lnSpc>
                <a:spcPct val="100000"/>
              </a:lnSpc>
              <a:spcBef>
                <a:spcPts val="2110"/>
              </a:spcBef>
              <a:tabLst>
                <a:tab pos="1125855" algn="l"/>
              </a:tabLst>
            </a:pPr>
            <a:r>
              <a:rPr sz="3200" b="1" spc="-15" dirty="0">
                <a:latin typeface="Times New Roman" panose="02020603050405020304" charset="0"/>
                <a:cs typeface="新宋体" panose="02010609030101010101" charset="-122"/>
              </a:rPr>
              <a:t>最新领域</a:t>
            </a:r>
            <a:endParaRPr sz="3200" dirty="0">
              <a:latin typeface="Times New Roman" panose="02020603050405020304" charset="0"/>
              <a:cs typeface="新宋体" panose="02010609030101010101" charset="-122"/>
            </a:endParaRPr>
          </a:p>
          <a:p>
            <a:pPr marL="1172210" defTabSz="0">
              <a:lnSpc>
                <a:spcPct val="100000"/>
              </a:lnSpc>
              <a:spcBef>
                <a:spcPts val="1405"/>
              </a:spcBef>
              <a:tabLst>
                <a:tab pos="1494155" algn="l"/>
              </a:tabLst>
            </a:pPr>
            <a:r>
              <a:rPr sz="2400" b="1" spc="-10" dirty="0" err="1" smtClean="0">
                <a:latin typeface="Times New Roman" panose="02020603050405020304" charset="0"/>
                <a:cs typeface="新宋体" panose="02010609030101010101" charset="-122"/>
              </a:rPr>
              <a:t>数码相机</a:t>
            </a:r>
            <a:r>
              <a:rPr sz="2400" b="1" spc="-10" dirty="0">
                <a:latin typeface="Times New Roman" panose="02020603050405020304" charset="0"/>
                <a:cs typeface="新宋体" panose="02010609030101010101" charset="-122"/>
              </a:rPr>
              <a:t>(DC)、数码摄像机(DV)</a:t>
            </a:r>
            <a:endParaRPr sz="2400" dirty="0">
              <a:latin typeface="Times New Roman" panose="02020603050405020304" charset="0"/>
              <a:cs typeface="新宋体" panose="02010609030101010101" charset="-122"/>
            </a:endParaRPr>
          </a:p>
          <a:p>
            <a:pPr marL="1172210" defTabSz="0">
              <a:spcBef>
                <a:spcPts val="1430"/>
              </a:spcBef>
              <a:tabLst>
                <a:tab pos="1494155" algn="l"/>
              </a:tabLst>
            </a:pPr>
            <a:r>
              <a:rPr lang="zh-CN" altLang="en-US" sz="2400" b="1" spc="-10" dirty="0" smtClean="0">
                <a:latin typeface="Times New Roman" panose="02020603050405020304" charset="0"/>
                <a:cs typeface="新宋体" panose="02010609030101010101" charset="-122"/>
              </a:rPr>
              <a:t>安全领域</a:t>
            </a:r>
            <a:r>
              <a:rPr sz="2400" b="1" spc="-10" dirty="0" err="1" smtClean="0">
                <a:latin typeface="Times New Roman" panose="02020603050405020304" charset="0"/>
                <a:cs typeface="新宋体" panose="02010609030101010101" charset="-122"/>
              </a:rPr>
              <a:t>指纹识别</a:t>
            </a:r>
            <a:r>
              <a:rPr sz="2400" b="1" spc="-10" dirty="0" err="1">
                <a:latin typeface="Times New Roman" panose="02020603050405020304" charset="0"/>
                <a:cs typeface="新宋体" panose="02010609030101010101" charset="-122"/>
              </a:rPr>
              <a:t>、</a:t>
            </a:r>
            <a:r>
              <a:rPr sz="2400" b="1" spc="-10" dirty="0" err="1" smtClean="0">
                <a:latin typeface="Times New Roman" panose="02020603050405020304" charset="0"/>
                <a:cs typeface="新宋体" panose="02010609030101010101" charset="-122"/>
              </a:rPr>
              <a:t>人脸识别</a:t>
            </a:r>
            <a:r>
              <a:rPr lang="zh-CN" altLang="en-US" sz="2400" b="1" spc="-10" dirty="0" smtClean="0">
                <a:latin typeface="Times New Roman" panose="02020603050405020304" charset="0"/>
                <a:cs typeface="新宋体" panose="02010609030101010101" charset="-122"/>
              </a:rPr>
              <a:t>、水印字处理</a:t>
            </a:r>
            <a:endParaRPr sz="2400" dirty="0">
              <a:latin typeface="Times New Roman" panose="02020603050405020304" charset="0"/>
              <a:cs typeface="新宋体" panose="02010609030101010101" charset="-122"/>
            </a:endParaRPr>
          </a:p>
          <a:p>
            <a:pPr marL="1172210" defTabSz="0">
              <a:lnSpc>
                <a:spcPct val="100000"/>
              </a:lnSpc>
              <a:spcBef>
                <a:spcPts val="1430"/>
              </a:spcBef>
              <a:tabLst>
                <a:tab pos="1494155" algn="l"/>
              </a:tabLst>
            </a:pPr>
            <a:r>
              <a:rPr sz="2400" b="1" spc="-10" dirty="0" err="1" smtClean="0">
                <a:latin typeface="Times New Roman" panose="02020603050405020304" charset="0"/>
                <a:cs typeface="新宋体" panose="02010609030101010101" charset="-122"/>
              </a:rPr>
              <a:t>互联网</a:t>
            </a:r>
            <a:r>
              <a:rPr sz="2400" b="1" spc="-10" dirty="0" err="1">
                <a:latin typeface="Times New Roman" panose="02020603050405020304" charset="0"/>
                <a:cs typeface="新宋体" panose="02010609030101010101" charset="-122"/>
              </a:rPr>
              <a:t>、视频、多媒体等</a:t>
            </a:r>
            <a:endParaRPr sz="2400" dirty="0">
              <a:latin typeface="Times New Roman" panose="02020603050405020304" charset="0"/>
              <a:cs typeface="新宋体" panose="02010609030101010101" charset="-122"/>
            </a:endParaRPr>
          </a:p>
          <a:p>
            <a:pPr marL="1172210" defTabSz="0">
              <a:lnSpc>
                <a:spcPct val="100000"/>
              </a:lnSpc>
              <a:spcBef>
                <a:spcPts val="1430"/>
              </a:spcBef>
              <a:tabLst>
                <a:tab pos="1494155" algn="l"/>
              </a:tabLst>
            </a:pPr>
            <a:r>
              <a:rPr sz="2400" b="1" spc="-10" dirty="0" err="1" smtClean="0">
                <a:latin typeface="Times New Roman" panose="02020603050405020304" charset="0"/>
                <a:cs typeface="新宋体" panose="02010609030101010101" charset="-122"/>
              </a:rPr>
              <a:t>基于内容的图像</a:t>
            </a:r>
            <a:r>
              <a:rPr lang="en-US" sz="2400" b="1" spc="-10" dirty="0">
                <a:latin typeface="Times New Roman" panose="02020603050405020304" charset="0"/>
                <a:cs typeface="新宋体" panose="02010609030101010101" charset="-122"/>
              </a:rPr>
              <a:t>/</a:t>
            </a:r>
            <a:r>
              <a:rPr sz="2400" b="1" spc="-10" dirty="0">
                <a:latin typeface="Times New Roman" panose="02020603050405020304" charset="0"/>
                <a:cs typeface="新宋体" panose="02010609030101010101" charset="-122"/>
              </a:rPr>
              <a:t>视频检索</a:t>
            </a:r>
            <a:endParaRPr sz="2400" dirty="0">
              <a:latin typeface="Times New Roman" panose="02020603050405020304" charset="0"/>
              <a:cs typeface="新宋体" panose="02010609030101010101" charset="-122"/>
            </a:endParaRPr>
          </a:p>
          <a:p>
            <a:pPr marL="1172210" defTabSz="0">
              <a:lnSpc>
                <a:spcPct val="100000"/>
              </a:lnSpc>
              <a:spcBef>
                <a:spcPts val="1425"/>
              </a:spcBef>
              <a:tabLst>
                <a:tab pos="1494155" algn="l"/>
              </a:tabLst>
            </a:pPr>
            <a:r>
              <a:rPr sz="2400" b="1" spc="-10" dirty="0" err="1" smtClean="0">
                <a:latin typeface="Times New Roman" panose="02020603050405020304" charset="0"/>
                <a:cs typeface="新宋体" panose="02010609030101010101" charset="-122"/>
              </a:rPr>
              <a:t>游戏</a:t>
            </a:r>
            <a:r>
              <a:rPr sz="2400" b="1" spc="-10" dirty="0" err="1">
                <a:latin typeface="Times New Roman" panose="02020603050405020304" charset="0"/>
                <a:cs typeface="新宋体" panose="02010609030101010101" charset="-122"/>
              </a:rPr>
              <a:t>、电影特技、虚拟现实、</a:t>
            </a:r>
            <a:r>
              <a:rPr sz="2400" b="1" spc="-10" dirty="0" err="1" smtClean="0">
                <a:latin typeface="Times New Roman" panose="02020603050405020304" charset="0"/>
                <a:cs typeface="新宋体" panose="02010609030101010101" charset="-122"/>
              </a:rPr>
              <a:t>电子商务等</a:t>
            </a:r>
            <a:endParaRPr sz="2400" b="1" spc="-10" dirty="0">
              <a:latin typeface="Times New Roman" panose="02020603050405020304" charset="0"/>
              <a:cs typeface="新宋体" panose="02010609030101010101" charset="-122"/>
            </a:endParaRPr>
          </a:p>
          <a:p>
            <a:pPr marL="795020" indent="0" defTabSz="0">
              <a:lnSpc>
                <a:spcPct val="100000"/>
              </a:lnSpc>
              <a:spcBef>
                <a:spcPts val="1425"/>
              </a:spcBef>
              <a:buNone/>
              <a:tabLst>
                <a:tab pos="1494155" algn="l"/>
              </a:tabLst>
            </a:pPr>
            <a:r>
              <a:rPr sz="3200" b="1" spc="-15" dirty="0">
                <a:solidFill>
                  <a:srgbClr val="EE2B0A"/>
                </a:solidFill>
                <a:latin typeface="Times New Roman" panose="02020603050405020304" charset="0"/>
                <a:cs typeface="新宋体" panose="02010609030101010101" charset="-122"/>
              </a:rPr>
              <a:t>数字图像处理的应用无处不在</a:t>
            </a:r>
            <a:endParaRPr sz="3200" dirty="0">
              <a:latin typeface="Times New Roman" panose="02020603050405020304" charset="0"/>
              <a:cs typeface="新宋体" panose="02010609030101010101" charset="-122"/>
            </a:endParaRPr>
          </a:p>
        </p:txBody>
      </p:sp>
      <p:sp>
        <p:nvSpPr>
          <p:cNvPr id="3" name="灯片编号占位符 2"/>
          <p:cNvSpPr>
            <a:spLocks noGrp="1"/>
          </p:cNvSpPr>
          <p:nvPr>
            <p:ph type="sldNum" sz="quarter" idx="12"/>
          </p:nvPr>
        </p:nvSpPr>
        <p:spPr/>
        <p:txBody>
          <a:bodyPr/>
          <a:lstStyle/>
          <a:p>
            <a:fld id="{B6F15528-21DE-4FAA-801E-634DDDAF4B2B}" type="slidenum">
              <a:rPr/>
              <a:t>31</a:t>
            </a:fld>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矩形 203787"/>
          <p:cNvSpPr/>
          <p:nvPr/>
        </p:nvSpPr>
        <p:spPr>
          <a:xfrm>
            <a:off x="271145" y="821690"/>
            <a:ext cx="10409555" cy="609398"/>
          </a:xfrm>
          <a:prstGeom prst="rect">
            <a:avLst/>
          </a:prstGeom>
          <a:noFill/>
          <a:ln w="9525">
            <a:noFill/>
          </a:ln>
        </p:spPr>
        <p:txBody>
          <a:bodyPr wrap="square" anchor="t">
            <a:spAutoFit/>
          </a:bodyPr>
          <a:lstStyle/>
          <a:p>
            <a:pPr lvl="0" indent="0" eaLnBrk="0" hangingPunct="0">
              <a:lnSpc>
                <a:spcPct val="140000"/>
              </a:lnSpc>
            </a:pPr>
            <a:r>
              <a:rPr lang="zh-CN" altLang="en-US" sz="2400" b="1" dirty="0">
                <a:latin typeface="Times New Roman" panose="02020603050405020304" charset="0"/>
              </a:rPr>
              <a:t>通过</a:t>
            </a:r>
            <a:r>
              <a:rPr lang="en-US" altLang="zh-CN" sz="2400" b="1" dirty="0">
                <a:latin typeface="Times New Roman" panose="02020603050405020304" charset="0"/>
              </a:rPr>
              <a:t>CT</a:t>
            </a:r>
            <a:r>
              <a:rPr lang="zh-CN" altLang="en-US" sz="2400" b="1" dirty="0">
                <a:latin typeface="Times New Roman" panose="02020603050405020304" charset="0"/>
              </a:rPr>
              <a:t>及核磁共振、超声波、χ射线成像的分析等，可提供医学诊断依据。</a:t>
            </a:r>
          </a:p>
        </p:txBody>
      </p:sp>
      <p:pic>
        <p:nvPicPr>
          <p:cNvPr id="53252" name="图片 203795" descr="read-rm"/>
          <p:cNvPicPr>
            <a:picLocks noChangeAspect="1"/>
          </p:cNvPicPr>
          <p:nvPr/>
        </p:nvPicPr>
        <p:blipFill>
          <a:blip r:embed="rId2"/>
          <a:stretch>
            <a:fillRect/>
          </a:stretch>
        </p:blipFill>
        <p:spPr>
          <a:xfrm>
            <a:off x="317500" y="1800561"/>
            <a:ext cx="5479565" cy="4261106"/>
          </a:xfrm>
          <a:prstGeom prst="rect">
            <a:avLst/>
          </a:prstGeom>
          <a:noFill/>
          <a:ln w="57150" cap="flat" cmpd="thickThin">
            <a:solidFill>
              <a:srgbClr val="000000"/>
            </a:solidFill>
            <a:prstDash val="solid"/>
            <a:miter/>
            <a:headEnd type="none" w="med" len="med"/>
            <a:tailEnd type="none" w="med" len="med"/>
          </a:ln>
        </p:spPr>
      </p:pic>
      <p:pic>
        <p:nvPicPr>
          <p:cNvPr id="53253" name="图片 203796" descr="smh-mri"/>
          <p:cNvPicPr>
            <a:picLocks noChangeAspect="1"/>
          </p:cNvPicPr>
          <p:nvPr/>
        </p:nvPicPr>
        <p:blipFill>
          <a:blip r:embed="rId3"/>
          <a:stretch>
            <a:fillRect/>
          </a:stretch>
        </p:blipFill>
        <p:spPr>
          <a:xfrm>
            <a:off x="5983601" y="1800225"/>
            <a:ext cx="4485190" cy="2942858"/>
          </a:xfrm>
          <a:prstGeom prst="rect">
            <a:avLst/>
          </a:prstGeom>
          <a:noFill/>
          <a:ln w="57150" cap="flat" cmpd="thickThin">
            <a:solidFill>
              <a:schemeClr val="bg1"/>
            </a:solidFill>
            <a:prstDash val="solid"/>
            <a:miter/>
            <a:headEnd type="none" w="med" len="med"/>
            <a:tailEnd type="none" w="med" len="med"/>
          </a:ln>
        </p:spPr>
      </p:pic>
      <p:sp>
        <p:nvSpPr>
          <p:cNvPr id="2" name="灯片编号占位符 1"/>
          <p:cNvSpPr>
            <a:spLocks noGrp="1"/>
          </p:cNvSpPr>
          <p:nvPr>
            <p:ph type="sldNum" sz="quarter" idx="12"/>
          </p:nvPr>
        </p:nvSpPr>
        <p:spPr/>
        <p:txBody>
          <a:bodyPr/>
          <a:lstStyle/>
          <a:p>
            <a:pPr lvl="0"/>
            <a:fld id="{9A0DB2DC-4C9A-4742-B13C-FB6460FD3503}" type="slidenum">
              <a:rPr lang="en-US" altLang="zh-CN"/>
              <a:t>32</a:t>
            </a:fld>
            <a:endParaRPr lang="zh-CN"/>
          </a:p>
        </p:txBody>
      </p:sp>
      <p:sp>
        <p:nvSpPr>
          <p:cNvPr id="3" name="矩形 2"/>
          <p:cNvSpPr/>
          <p:nvPr/>
        </p:nvSpPr>
        <p:spPr>
          <a:xfrm>
            <a:off x="67945" y="33020"/>
            <a:ext cx="8571230" cy="680085"/>
          </a:xfrm>
          <a:prstGeom prst="rect">
            <a:avLst/>
          </a:prstGeom>
          <a:noFill/>
          <a:ln w="12700">
            <a:noFill/>
          </a:ln>
        </p:spPr>
        <p:txBody>
          <a:bodyPr anchor="ctr">
            <a:noAutofit/>
          </a:bodyPr>
          <a:lstStyle/>
          <a:p>
            <a:pPr lvl="0" algn="l" fontAlgn="base"/>
            <a:r>
              <a:rPr lang="zh-CN" altLang="en-US" sz="3200" b="1" dirty="0">
                <a:solidFill>
                  <a:srgbClr val="003399"/>
                </a:solidFill>
                <a:latin typeface="Tahoma" panose="020B0604030504040204" pitchFamily="34" charset="0"/>
                <a:ea typeface="宋体" panose="02010600030101010101" pitchFamily="2" charset="-122"/>
                <a:cs typeface="+mn-ea"/>
                <a:sym typeface="+mn-ea"/>
              </a:rPr>
              <a:t>一、医学应用</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图片 225285" descr="豆核出血1"/>
          <p:cNvPicPr>
            <a:picLocks noChangeAspect="1"/>
          </p:cNvPicPr>
          <p:nvPr/>
        </p:nvPicPr>
        <p:blipFill>
          <a:blip r:embed="rId2"/>
          <a:stretch>
            <a:fillRect/>
          </a:stretch>
        </p:blipFill>
        <p:spPr>
          <a:xfrm>
            <a:off x="4551900" y="1083659"/>
            <a:ext cx="4492193" cy="2538457"/>
          </a:xfrm>
          <a:prstGeom prst="rect">
            <a:avLst/>
          </a:prstGeom>
          <a:noFill/>
          <a:ln w="9525">
            <a:noFill/>
          </a:ln>
        </p:spPr>
      </p:pic>
      <p:pic>
        <p:nvPicPr>
          <p:cNvPr id="54274" name="图片 225286" descr="豆核出血2"/>
          <p:cNvPicPr>
            <a:picLocks noChangeAspect="1"/>
          </p:cNvPicPr>
          <p:nvPr/>
        </p:nvPicPr>
        <p:blipFill>
          <a:blip r:embed="rId3"/>
          <a:stretch>
            <a:fillRect/>
          </a:stretch>
        </p:blipFill>
        <p:spPr>
          <a:xfrm>
            <a:off x="5514763" y="3991504"/>
            <a:ext cx="4537710" cy="2648749"/>
          </a:xfrm>
          <a:prstGeom prst="rect">
            <a:avLst/>
          </a:prstGeom>
          <a:noFill/>
          <a:ln w="9525">
            <a:noFill/>
          </a:ln>
        </p:spPr>
      </p:pic>
      <p:pic>
        <p:nvPicPr>
          <p:cNvPr id="54275" name="图片 225287" descr="豆核出血3"/>
          <p:cNvPicPr>
            <a:picLocks noChangeAspect="1"/>
          </p:cNvPicPr>
          <p:nvPr/>
        </p:nvPicPr>
        <p:blipFill>
          <a:blip r:embed="rId4"/>
          <a:stretch>
            <a:fillRect/>
          </a:stretch>
        </p:blipFill>
        <p:spPr>
          <a:xfrm>
            <a:off x="304800" y="3989754"/>
            <a:ext cx="5125932" cy="2967368"/>
          </a:xfrm>
          <a:prstGeom prst="rect">
            <a:avLst/>
          </a:prstGeom>
          <a:noFill/>
          <a:ln w="9525">
            <a:noFill/>
          </a:ln>
        </p:spPr>
      </p:pic>
      <p:sp>
        <p:nvSpPr>
          <p:cNvPr id="54276" name="文本框 225288"/>
          <p:cNvSpPr txBox="1"/>
          <p:nvPr/>
        </p:nvSpPr>
        <p:spPr>
          <a:xfrm>
            <a:off x="661935" y="1542332"/>
            <a:ext cx="726524" cy="697230"/>
          </a:xfrm>
          <a:prstGeom prst="rect">
            <a:avLst/>
          </a:prstGeom>
          <a:noFill/>
          <a:ln w="9525">
            <a:noFill/>
          </a:ln>
        </p:spPr>
        <p:txBody>
          <a:bodyPr anchor="t">
            <a:spAutoFit/>
          </a:bodyPr>
          <a:lstStyle/>
          <a:p>
            <a:pPr lvl="0" indent="0" algn="ctr">
              <a:spcBef>
                <a:spcPct val="50000"/>
              </a:spcBef>
            </a:pPr>
            <a:r>
              <a:rPr lang="en-US" altLang="zh-CN" sz="1985" b="1">
                <a:latin typeface="Times New Roman" panose="02020603050405020304" charset="0"/>
                <a:ea typeface="楷体_GB2312" pitchFamily="49" charset="-122"/>
              </a:rPr>
              <a:t>X</a:t>
            </a:r>
            <a:r>
              <a:rPr lang="zh-CN" altLang="en-US" sz="1985" b="1" dirty="0">
                <a:latin typeface="Times New Roman" panose="02020603050405020304" charset="0"/>
                <a:ea typeface="楷体_GB2312" pitchFamily="49" charset="-122"/>
              </a:rPr>
              <a:t>线片</a:t>
            </a:r>
          </a:p>
        </p:txBody>
      </p:sp>
      <p:sp>
        <p:nvSpPr>
          <p:cNvPr id="54277" name="文本框 225289"/>
          <p:cNvSpPr txBox="1"/>
          <p:nvPr/>
        </p:nvSpPr>
        <p:spPr>
          <a:xfrm>
            <a:off x="9157887" y="2030765"/>
            <a:ext cx="1150183" cy="561975"/>
          </a:xfrm>
          <a:prstGeom prst="rect">
            <a:avLst/>
          </a:prstGeom>
          <a:noFill/>
          <a:ln w="9525">
            <a:noFill/>
          </a:ln>
        </p:spPr>
        <p:txBody>
          <a:bodyPr anchor="t">
            <a:spAutoFit/>
          </a:bodyPr>
          <a:lstStyle/>
          <a:p>
            <a:pPr lvl="0" indent="0" algn="ctr">
              <a:spcBef>
                <a:spcPct val="50000"/>
              </a:spcBef>
            </a:pPr>
            <a:r>
              <a:rPr lang="en-US" altLang="zh-CN" sz="3090" b="1">
                <a:latin typeface="Times New Roman" panose="02020603050405020304" charset="0"/>
                <a:ea typeface="楷体_GB2312" pitchFamily="49" charset="-122"/>
              </a:rPr>
              <a:t>CT</a:t>
            </a:r>
            <a:r>
              <a:rPr lang="zh-CN" altLang="en-US" sz="3090" b="1">
                <a:latin typeface="Times New Roman" panose="02020603050405020304" charset="0"/>
                <a:ea typeface="楷体_GB2312" pitchFamily="49" charset="-122"/>
              </a:rPr>
              <a:t>片</a:t>
            </a:r>
          </a:p>
        </p:txBody>
      </p:sp>
      <p:sp>
        <p:nvSpPr>
          <p:cNvPr id="54278" name="文本框 225290"/>
          <p:cNvSpPr txBox="1"/>
          <p:nvPr/>
        </p:nvSpPr>
        <p:spPr>
          <a:xfrm>
            <a:off x="7015079" y="6703277"/>
            <a:ext cx="1748909" cy="561975"/>
          </a:xfrm>
          <a:prstGeom prst="rect">
            <a:avLst/>
          </a:prstGeom>
          <a:noFill/>
          <a:ln w="9525">
            <a:noFill/>
          </a:ln>
        </p:spPr>
        <p:txBody>
          <a:bodyPr anchor="t">
            <a:spAutoFit/>
          </a:bodyPr>
          <a:lstStyle/>
          <a:p>
            <a:pPr lvl="0" indent="0" algn="ctr">
              <a:spcBef>
                <a:spcPct val="50000"/>
              </a:spcBef>
            </a:pPr>
            <a:r>
              <a:rPr lang="en-US" altLang="zh-CN" sz="3090" b="1">
                <a:latin typeface="Times New Roman" panose="02020603050405020304" charset="0"/>
                <a:ea typeface="楷体_GB2312" pitchFamily="49" charset="-122"/>
              </a:rPr>
              <a:t>MRI</a:t>
            </a:r>
          </a:p>
        </p:txBody>
      </p:sp>
      <p:pic>
        <p:nvPicPr>
          <p:cNvPr id="54279" name="图片 225291" descr="latskullSMALL"/>
          <p:cNvPicPr>
            <a:picLocks noChangeAspect="1"/>
          </p:cNvPicPr>
          <p:nvPr/>
        </p:nvPicPr>
        <p:blipFill>
          <a:blip r:embed="rId5">
            <a:lum bright="6000"/>
          </a:blip>
          <a:stretch>
            <a:fillRect/>
          </a:stretch>
        </p:blipFill>
        <p:spPr>
          <a:xfrm>
            <a:off x="1297425" y="1209706"/>
            <a:ext cx="3016386" cy="2394903"/>
          </a:xfrm>
          <a:prstGeom prst="rect">
            <a:avLst/>
          </a:prstGeom>
          <a:noFill/>
          <a:ln w="9525">
            <a:noFill/>
          </a:ln>
        </p:spPr>
      </p:pic>
      <p:sp>
        <p:nvSpPr>
          <p:cNvPr id="54280" name="矩形 225284"/>
          <p:cNvSpPr/>
          <p:nvPr/>
        </p:nvSpPr>
        <p:spPr>
          <a:xfrm>
            <a:off x="2431852" y="6918607"/>
            <a:ext cx="1008380" cy="516445"/>
          </a:xfrm>
          <a:prstGeom prst="rect">
            <a:avLst/>
          </a:prstGeom>
          <a:noFill/>
          <a:ln w="9525">
            <a:noFill/>
          </a:ln>
        </p:spPr>
        <p:txBody>
          <a:bodyPr anchor="t"/>
          <a:lstStyle/>
          <a:p>
            <a:pPr marL="342900" lvl="0" indent="-342900">
              <a:spcBef>
                <a:spcPct val="20000"/>
              </a:spcBef>
              <a:buClr>
                <a:schemeClr val="folHlink"/>
              </a:buClr>
              <a:buSzPct val="60000"/>
              <a:buFont typeface="Wingdings" panose="05000000000000000000" pitchFamily="2" charset="2"/>
              <a:buNone/>
            </a:pPr>
            <a:r>
              <a:rPr lang="en-US" altLang="zh-CN" sz="3090" b="1">
                <a:latin typeface="Times New Roman" panose="02020603050405020304" charset="0"/>
                <a:ea typeface="楷体_GB2312" pitchFamily="49" charset="-122"/>
              </a:rPr>
              <a:t>ECT:</a:t>
            </a:r>
            <a:endParaRPr lang="en-US" altLang="zh-CN" sz="3090" b="1" dirty="0">
              <a:latin typeface="Times New Roman" panose="02020603050405020304" charset="0"/>
              <a:ea typeface="楷体_GB2312" pitchFamily="49" charset="-122"/>
            </a:endParaRPr>
          </a:p>
        </p:txBody>
      </p:sp>
      <p:sp>
        <p:nvSpPr>
          <p:cNvPr id="203780" name="矩形 203779"/>
          <p:cNvSpPr/>
          <p:nvPr/>
        </p:nvSpPr>
        <p:spPr>
          <a:xfrm>
            <a:off x="67945" y="33020"/>
            <a:ext cx="8571230" cy="680085"/>
          </a:xfrm>
          <a:prstGeom prst="rect">
            <a:avLst/>
          </a:prstGeom>
          <a:noFill/>
          <a:ln w="12700">
            <a:noFill/>
          </a:ln>
        </p:spPr>
        <p:txBody>
          <a:bodyPr anchor="ctr">
            <a:noAutofit/>
          </a:bodyPr>
          <a:lstStyle/>
          <a:p>
            <a:pPr fontAlgn="base"/>
            <a:r>
              <a:rPr lang="zh-CN" altLang="en-US" sz="3200" b="1" dirty="0">
                <a:solidFill>
                  <a:srgbClr val="003399"/>
                </a:solidFill>
                <a:latin typeface="Tahoma" panose="020B0604030504040204" pitchFamily="34" charset="0"/>
                <a:ea typeface="宋体" panose="02010600030101010101" pitchFamily="2" charset="-122"/>
                <a:cs typeface="+mn-ea"/>
                <a:sym typeface="+mn-ea"/>
              </a:rPr>
              <a:t>一、医学应用</a:t>
            </a:r>
          </a:p>
        </p:txBody>
      </p:sp>
      <p:sp>
        <p:nvSpPr>
          <p:cNvPr id="2" name="灯片编号占位符 1"/>
          <p:cNvSpPr>
            <a:spLocks noGrp="1"/>
          </p:cNvSpPr>
          <p:nvPr>
            <p:ph type="sldNum" sz="quarter" idx="12"/>
          </p:nvPr>
        </p:nvSpPr>
        <p:spPr/>
        <p:txBody>
          <a:bodyPr/>
          <a:lstStyle/>
          <a:p>
            <a:pPr lvl="0"/>
            <a:fld id="{9A0DB2DC-4C9A-4742-B13C-FB6460FD3503}" type="slidenum">
              <a:rPr lang="en-US" altLang="zh-CN"/>
              <a:t>33</a:t>
            </a:fld>
            <a:endParaRPr lang="zh-CN"/>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7" name="图片 220166" descr="nature73_1024"/>
          <p:cNvPicPr>
            <a:picLocks noChangeAspect="1"/>
          </p:cNvPicPr>
          <p:nvPr/>
        </p:nvPicPr>
        <p:blipFill>
          <a:blip r:embed="rId2"/>
          <a:stretch>
            <a:fillRect/>
          </a:stretch>
        </p:blipFill>
        <p:spPr>
          <a:xfrm>
            <a:off x="4916642" y="1730155"/>
            <a:ext cx="5162695" cy="3872459"/>
          </a:xfrm>
          <a:prstGeom prst="rect">
            <a:avLst/>
          </a:prstGeom>
          <a:noFill/>
          <a:ln w="9525">
            <a:noFill/>
          </a:ln>
        </p:spPr>
      </p:pic>
      <p:pic>
        <p:nvPicPr>
          <p:cNvPr id="56322" name="图片 220164" descr="nature1_1024"/>
          <p:cNvPicPr>
            <a:picLocks noChangeAspect="1"/>
          </p:cNvPicPr>
          <p:nvPr/>
        </p:nvPicPr>
        <p:blipFill>
          <a:blip r:embed="rId3"/>
          <a:stretch>
            <a:fillRect/>
          </a:stretch>
        </p:blipFill>
        <p:spPr>
          <a:xfrm>
            <a:off x="517911" y="2198899"/>
            <a:ext cx="3990589" cy="2934970"/>
          </a:xfrm>
          <a:prstGeom prst="rect">
            <a:avLst/>
          </a:prstGeom>
          <a:noFill/>
          <a:ln w="9525">
            <a:noFill/>
          </a:ln>
        </p:spPr>
      </p:pic>
      <p:sp>
        <p:nvSpPr>
          <p:cNvPr id="220166" name="文本框 220165"/>
          <p:cNvSpPr/>
          <p:nvPr/>
        </p:nvSpPr>
        <p:spPr>
          <a:xfrm>
            <a:off x="393700" y="1038225"/>
            <a:ext cx="3228217" cy="570715"/>
          </a:xfrm>
          <a:prstGeom prst="rect">
            <a:avLst/>
          </a:prstGeom>
          <a:noFill/>
          <a:ln w="9525">
            <a:noFill/>
          </a:ln>
        </p:spPr>
        <p:txBody>
          <a:bodyPr wrap="square" anchor="ctr"/>
          <a:lstStyle/>
          <a:p>
            <a:pPr marL="457200" lvl="0" indent="-457200">
              <a:buClr>
                <a:srgbClr val="000000"/>
              </a:buClr>
              <a:buFont typeface="Arial" panose="020B0604020202020204" pitchFamily="34" charset="0"/>
              <a:buChar char="•"/>
            </a:pPr>
            <a:r>
              <a:rPr lang="en-US" altLang="zh-CN" sz="3090" b="1" dirty="0" err="1">
                <a:solidFill>
                  <a:schemeClr val="tx2"/>
                </a:solidFill>
                <a:latin typeface="Times New Roman" panose="02020603050405020304" charset="0"/>
                <a:ea typeface="宋体" panose="02010600030101010101" pitchFamily="2" charset="-122"/>
              </a:rPr>
              <a:t>地球资源勘探</a:t>
            </a:r>
            <a:endParaRPr lang="en-US" altLang="zh-CN" sz="3090" b="1" dirty="0">
              <a:solidFill>
                <a:schemeClr val="tx2"/>
              </a:solidFill>
              <a:latin typeface="Times New Roman" panose="02020603050405020304" charset="0"/>
              <a:ea typeface="宋体" panose="02010600030101010101" pitchFamily="2" charset="-122"/>
            </a:endParaRPr>
          </a:p>
        </p:txBody>
      </p:sp>
      <p:sp>
        <p:nvSpPr>
          <p:cNvPr id="220168" name="矩形 220167"/>
          <p:cNvSpPr/>
          <p:nvPr/>
        </p:nvSpPr>
        <p:spPr>
          <a:xfrm>
            <a:off x="12471" y="51599"/>
            <a:ext cx="8492451" cy="603978"/>
          </a:xfrm>
          <a:prstGeom prst="rect">
            <a:avLst/>
          </a:prstGeom>
          <a:noFill/>
          <a:ln w="12700">
            <a:noFill/>
          </a:ln>
        </p:spPr>
        <p:txBody>
          <a:bodyPr anchor="ctr">
            <a:noAutofit/>
          </a:bodyPr>
          <a:lstStyle/>
          <a:p>
            <a:pPr fontAlgn="base"/>
            <a:r>
              <a:rPr lang="zh-CN" altLang="en-US" sz="3200" b="1" noProof="1">
                <a:solidFill>
                  <a:srgbClr val="003399"/>
                </a:solidFill>
                <a:latin typeface="Tahoma" panose="020B0604030504040204" pitchFamily="34" charset="0"/>
                <a:ea typeface="宋体" panose="02010600030101010101" pitchFamily="2" charset="-122"/>
                <a:cs typeface="+mn-ea"/>
              </a:rPr>
              <a:t>二、遥感与资源勘探</a:t>
            </a:r>
          </a:p>
        </p:txBody>
      </p:sp>
      <p:sp>
        <p:nvSpPr>
          <p:cNvPr id="2" name="灯片编号占位符 1"/>
          <p:cNvSpPr>
            <a:spLocks noGrp="1"/>
          </p:cNvSpPr>
          <p:nvPr>
            <p:ph type="sldNum" sz="quarter" idx="12"/>
          </p:nvPr>
        </p:nvSpPr>
        <p:spPr/>
        <p:txBody>
          <a:bodyPr/>
          <a:lstStyle/>
          <a:p>
            <a:pPr lvl="0"/>
            <a:fld id="{9A0DB2DC-4C9A-4742-B13C-FB6460FD3503}" type="slidenum">
              <a:rPr lang="en-US" altLang="zh-CN"/>
              <a:t>34</a:t>
            </a:fld>
            <a:endParaRPr 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220166"/>
                                        </p:tgtEl>
                                        <p:attrNameLst>
                                          <p:attrName>style.visibility</p:attrName>
                                        </p:attrNameLst>
                                      </p:cBhvr>
                                      <p:to>
                                        <p:strVal val="visible"/>
                                      </p:to>
                                    </p:set>
                                    <p:anim calcmode="lin" valueType="num">
                                      <p:cBhvr>
                                        <p:cTn id="7" dur="1" fill="hold"/>
                                        <p:tgtEl>
                                          <p:spTgt spid="220166"/>
                                        </p:tgtEl>
                                      </p:cBhvr>
                                    </p:anim>
                                  </p:childTnLst>
                                </p:cTn>
                              </p:par>
                            </p:childTnLst>
                          </p:cTn>
                        </p:par>
                        <p:par>
                          <p:cTn id="8" fill="hold">
                            <p:stCondLst>
                              <p:cond delay="500"/>
                            </p:stCondLst>
                            <p:childTnLst>
                              <p:par>
                                <p:cTn id="9" presetID="3" presetClass="entr" presetSubtype="5" fill="hold" nodeType="afterEffect">
                                  <p:stCondLst>
                                    <p:cond delay="0"/>
                                  </p:stCondLst>
                                  <p:childTnLst>
                                    <p:set>
                                      <p:cBhvr>
                                        <p:cTn id="10" dur="1" fill="hold">
                                          <p:stCondLst>
                                            <p:cond delay="0"/>
                                          </p:stCondLst>
                                        </p:cTn>
                                        <p:tgtEl>
                                          <p:spTgt spid="220167"/>
                                        </p:tgtEl>
                                        <p:attrNameLst>
                                          <p:attrName>style.visibility</p:attrName>
                                        </p:attrNameLst>
                                      </p:cBhvr>
                                      <p:to>
                                        <p:strVal val="visible"/>
                                      </p:to>
                                    </p:set>
                                    <p:animEffect transition="in" filter="blinds(vertical)">
                                      <p:cBhvr>
                                        <p:cTn id="11" dur="500"/>
                                        <p:tgtEl>
                                          <p:spTgt spid="220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图片 207877" descr="spotc"/>
          <p:cNvPicPr>
            <a:picLocks noChangeAspect="1"/>
          </p:cNvPicPr>
          <p:nvPr/>
        </p:nvPicPr>
        <p:blipFill rotWithShape="1">
          <a:blip r:embed="rId2"/>
          <a:srcRect t="5973"/>
          <a:stretch/>
        </p:blipFill>
        <p:spPr>
          <a:xfrm>
            <a:off x="469900" y="1082269"/>
            <a:ext cx="9112250" cy="6067425"/>
          </a:xfrm>
          <a:prstGeom prst="rect">
            <a:avLst/>
          </a:prstGeom>
          <a:noFill/>
          <a:ln w="9525">
            <a:noFill/>
          </a:ln>
        </p:spPr>
      </p:pic>
      <p:sp>
        <p:nvSpPr>
          <p:cNvPr id="220168" name="矩形 220167"/>
          <p:cNvSpPr/>
          <p:nvPr/>
        </p:nvSpPr>
        <p:spPr>
          <a:xfrm>
            <a:off x="12471" y="51599"/>
            <a:ext cx="8492451" cy="603978"/>
          </a:xfrm>
          <a:prstGeom prst="rect">
            <a:avLst/>
          </a:prstGeom>
          <a:noFill/>
          <a:ln w="12700">
            <a:noFill/>
          </a:ln>
        </p:spPr>
        <p:txBody>
          <a:bodyPr anchor="ctr">
            <a:noAutofit/>
          </a:bodyPr>
          <a:lstStyle/>
          <a:p>
            <a:pPr fontAlgn="base"/>
            <a:r>
              <a:rPr lang="zh-CN" altLang="en-US" sz="3200" b="1" noProof="1">
                <a:solidFill>
                  <a:srgbClr val="003399"/>
                </a:solidFill>
                <a:latin typeface="Tahoma" panose="020B0604030504040204" pitchFamily="34" charset="0"/>
                <a:ea typeface="宋体" panose="02010600030101010101" pitchFamily="2" charset="-122"/>
                <a:cs typeface="+mn-ea"/>
              </a:rPr>
              <a:t>二、遥感与资源勘探</a:t>
            </a:r>
          </a:p>
        </p:txBody>
      </p:sp>
      <p:sp>
        <p:nvSpPr>
          <p:cNvPr id="2" name="灯片编号占位符 1"/>
          <p:cNvSpPr>
            <a:spLocks noGrp="1"/>
          </p:cNvSpPr>
          <p:nvPr>
            <p:ph type="sldNum" sz="quarter" idx="12"/>
          </p:nvPr>
        </p:nvSpPr>
        <p:spPr/>
        <p:txBody>
          <a:bodyPr/>
          <a:lstStyle/>
          <a:p>
            <a:pPr lvl="0"/>
            <a:fld id="{9A0DB2DC-4C9A-4742-B13C-FB6460FD3503}" type="slidenum">
              <a:rPr lang="en-US" altLang="zh-CN"/>
              <a:t>35</a:t>
            </a:fld>
            <a:endParaRPr lang="zh-CN"/>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图片 208900" descr="s5"/>
          <p:cNvPicPr>
            <a:picLocks noChangeAspect="1"/>
          </p:cNvPicPr>
          <p:nvPr/>
        </p:nvPicPr>
        <p:blipFill>
          <a:blip r:embed="rId2"/>
          <a:stretch>
            <a:fillRect/>
          </a:stretch>
        </p:blipFill>
        <p:spPr>
          <a:xfrm>
            <a:off x="841891" y="681017"/>
            <a:ext cx="8069275" cy="6051956"/>
          </a:xfrm>
          <a:prstGeom prst="rect">
            <a:avLst/>
          </a:prstGeom>
          <a:noFill/>
          <a:ln w="9525">
            <a:noFill/>
          </a:ln>
        </p:spPr>
      </p:pic>
      <p:sp>
        <p:nvSpPr>
          <p:cNvPr id="2" name="灯片编号占位符 1"/>
          <p:cNvSpPr>
            <a:spLocks noGrp="1"/>
          </p:cNvSpPr>
          <p:nvPr>
            <p:ph type="sldNum" sz="quarter" idx="12"/>
          </p:nvPr>
        </p:nvSpPr>
        <p:spPr/>
        <p:txBody>
          <a:bodyPr/>
          <a:lstStyle/>
          <a:p>
            <a:pPr lvl="0"/>
            <a:fld id="{9A0DB2DC-4C9A-4742-B13C-FB6460FD3503}" type="slidenum">
              <a:rPr lang="en-US" altLang="zh-CN"/>
              <a:t>36</a:t>
            </a:fld>
            <a:endParaRPr lang="zh-CN"/>
          </a:p>
        </p:txBody>
      </p:sp>
      <p:sp>
        <p:nvSpPr>
          <p:cNvPr id="4" name="矩形 3"/>
          <p:cNvSpPr/>
          <p:nvPr/>
        </p:nvSpPr>
        <p:spPr>
          <a:xfrm>
            <a:off x="12471" y="51599"/>
            <a:ext cx="8492451" cy="603978"/>
          </a:xfrm>
          <a:prstGeom prst="rect">
            <a:avLst/>
          </a:prstGeom>
          <a:noFill/>
          <a:ln w="12700">
            <a:noFill/>
          </a:ln>
        </p:spPr>
        <p:txBody>
          <a:bodyPr anchor="ctr">
            <a:noAutofit/>
          </a:bodyPr>
          <a:lstStyle/>
          <a:p>
            <a:pPr fontAlgn="base"/>
            <a:r>
              <a:rPr lang="zh-CN" altLang="en-US" sz="3200" b="1" noProof="1">
                <a:solidFill>
                  <a:srgbClr val="003399"/>
                </a:solidFill>
                <a:latin typeface="Tahoma" panose="020B0604030504040204" pitchFamily="34" charset="0"/>
                <a:ea typeface="宋体" panose="02010600030101010101" pitchFamily="2" charset="-122"/>
                <a:cs typeface="+mn-ea"/>
              </a:rPr>
              <a:t>二、遥感与资源勘探</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矩形 211971"/>
          <p:cNvSpPr/>
          <p:nvPr/>
        </p:nvSpPr>
        <p:spPr>
          <a:xfrm>
            <a:off x="226695" y="726440"/>
            <a:ext cx="10050145" cy="1285240"/>
          </a:xfrm>
          <a:prstGeom prst="rect">
            <a:avLst/>
          </a:prstGeom>
          <a:noFill/>
          <a:ln w="9525">
            <a:noFill/>
          </a:ln>
        </p:spPr>
        <p:txBody>
          <a:bodyPr wrap="square" anchor="t">
            <a:spAutoFit/>
          </a:bodyPr>
          <a:lstStyle/>
          <a:p>
            <a:pPr lvl="0" indent="0">
              <a:lnSpc>
                <a:spcPct val="140000"/>
              </a:lnSpc>
              <a:spcBef>
                <a:spcPct val="10000"/>
              </a:spcBef>
              <a:buClr>
                <a:schemeClr val="folHlink"/>
              </a:buClr>
              <a:buSzPct val="60000"/>
              <a:buFont typeface="Wingdings" panose="05000000000000000000" pitchFamily="2" charset="2"/>
              <a:buNone/>
            </a:pPr>
            <a:r>
              <a:rPr lang="zh-CN" altLang="en-US" sz="2800" b="1" dirty="0">
                <a:latin typeface="Times New Roman" panose="02020603050405020304" charset="0"/>
                <a:ea typeface="宋体" panose="02010600030101010101" pitchFamily="2" charset="-122"/>
              </a:rPr>
              <a:t>无损探伤，石油勘探，生产过程自动化（识别零件，装配质量检查），工业机器人研制等。</a:t>
            </a:r>
          </a:p>
        </p:txBody>
      </p:sp>
      <p:sp>
        <p:nvSpPr>
          <p:cNvPr id="211980" name="矩形 211979"/>
          <p:cNvSpPr/>
          <p:nvPr/>
        </p:nvSpPr>
        <p:spPr>
          <a:xfrm>
            <a:off x="23901" y="47789"/>
            <a:ext cx="8492451" cy="603978"/>
          </a:xfrm>
          <a:prstGeom prst="rect">
            <a:avLst/>
          </a:prstGeom>
          <a:noFill/>
          <a:ln w="12700">
            <a:noFill/>
          </a:ln>
        </p:spPr>
        <p:txBody>
          <a:bodyPr anchor="ctr">
            <a:noAutofit/>
          </a:bodyPr>
          <a:lstStyle/>
          <a:p>
            <a:pPr fontAlgn="base"/>
            <a:r>
              <a:rPr lang="zh-CN" altLang="en-US" sz="3200" b="1" noProof="1">
                <a:solidFill>
                  <a:srgbClr val="003399"/>
                </a:solidFill>
                <a:latin typeface="Tahoma" panose="020B0604030504040204" pitchFamily="34" charset="0"/>
                <a:ea typeface="宋体" panose="02010600030101010101" pitchFamily="2" charset="-122"/>
                <a:cs typeface="+mn-ea"/>
              </a:rPr>
              <a:t>三、工业生产</a:t>
            </a:r>
          </a:p>
        </p:txBody>
      </p:sp>
      <p:sp>
        <p:nvSpPr>
          <p:cNvPr id="2" name="灯片编号占位符 1"/>
          <p:cNvSpPr>
            <a:spLocks noGrp="1"/>
          </p:cNvSpPr>
          <p:nvPr>
            <p:ph type="sldNum" sz="quarter" idx="12"/>
          </p:nvPr>
        </p:nvSpPr>
        <p:spPr/>
        <p:txBody>
          <a:bodyPr/>
          <a:lstStyle/>
          <a:p>
            <a:pPr lvl="0"/>
            <a:fld id="{9A0DB2DC-4C9A-4742-B13C-FB6460FD3503}" type="slidenum">
              <a:rPr lang="en-US" altLang="zh-CN"/>
              <a:t>37</a:t>
            </a:fld>
            <a:endParaRPr lang="zh-CN"/>
          </a:p>
        </p:txBody>
      </p:sp>
      <p:pic>
        <p:nvPicPr>
          <p:cNvPr id="3" name="图片 2"/>
          <p:cNvPicPr>
            <a:picLocks noChangeAspect="1"/>
          </p:cNvPicPr>
          <p:nvPr/>
        </p:nvPicPr>
        <p:blipFill rotWithShape="1">
          <a:blip r:embed="rId2"/>
          <a:srcRect r="42050" b="44254"/>
          <a:stretch/>
        </p:blipFill>
        <p:spPr>
          <a:xfrm>
            <a:off x="521721" y="2281347"/>
            <a:ext cx="2922699" cy="2554824"/>
          </a:xfrm>
          <a:prstGeom prst="rect">
            <a:avLst/>
          </a:prstGeom>
        </p:spPr>
      </p:pic>
      <p:pic>
        <p:nvPicPr>
          <p:cNvPr id="9" name="图片 8"/>
          <p:cNvPicPr>
            <a:picLocks noChangeAspect="1"/>
          </p:cNvPicPr>
          <p:nvPr/>
        </p:nvPicPr>
        <p:blipFill rotWithShape="1">
          <a:blip r:embed="rId2"/>
          <a:srcRect l="58902" t="56723" r="2223" b="495"/>
          <a:stretch/>
        </p:blipFill>
        <p:spPr>
          <a:xfrm>
            <a:off x="3670300" y="2281347"/>
            <a:ext cx="2414478" cy="2414478"/>
          </a:xfrm>
          <a:prstGeom prst="rect">
            <a:avLst/>
          </a:prstGeom>
        </p:spPr>
      </p:pic>
      <p:pic>
        <p:nvPicPr>
          <p:cNvPr id="10" name="图片 9"/>
          <p:cNvPicPr>
            <a:picLocks noChangeAspect="1"/>
          </p:cNvPicPr>
          <p:nvPr/>
        </p:nvPicPr>
        <p:blipFill rotWithShape="1">
          <a:blip r:embed="rId2"/>
          <a:srcRect l="57891" b="44499"/>
          <a:stretch/>
        </p:blipFill>
        <p:spPr>
          <a:xfrm>
            <a:off x="3918169" y="5071967"/>
            <a:ext cx="1918740" cy="2298054"/>
          </a:xfrm>
          <a:prstGeom prst="rect">
            <a:avLst/>
          </a:prstGeom>
        </p:spPr>
      </p:pic>
      <p:pic>
        <p:nvPicPr>
          <p:cNvPr id="11" name="图片 10"/>
          <p:cNvPicPr>
            <a:picLocks noChangeAspect="1"/>
          </p:cNvPicPr>
          <p:nvPr/>
        </p:nvPicPr>
        <p:blipFill rotWithShape="1">
          <a:blip r:embed="rId2"/>
          <a:srcRect t="56562" r="43308"/>
          <a:stretch/>
        </p:blipFill>
        <p:spPr>
          <a:xfrm>
            <a:off x="521721" y="5180209"/>
            <a:ext cx="2989692" cy="2081570"/>
          </a:xfrm>
          <a:prstGeom prst="rect">
            <a:avLst/>
          </a:prstGeom>
        </p:spPr>
      </p:pic>
    </p:spTree>
    <p:extLst>
      <p:ext uri="{BB962C8B-B14F-4D97-AF65-F5344CB8AC3E}">
        <p14:creationId xmlns:p14="http://schemas.microsoft.com/office/powerpoint/2010/main" val="32166148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矩形 219140"/>
          <p:cNvSpPr/>
          <p:nvPr/>
        </p:nvSpPr>
        <p:spPr>
          <a:xfrm>
            <a:off x="165100" y="762128"/>
            <a:ext cx="10363200" cy="1298817"/>
          </a:xfrm>
          <a:prstGeom prst="rect">
            <a:avLst/>
          </a:prstGeom>
          <a:noFill/>
          <a:ln w="9525">
            <a:noFill/>
          </a:ln>
        </p:spPr>
        <p:txBody>
          <a:bodyPr wrap="square" anchor="t">
            <a:spAutoFit/>
          </a:bodyPr>
          <a:lstStyle/>
          <a:p>
            <a:pPr lvl="0" algn="l">
              <a:lnSpc>
                <a:spcPct val="140000"/>
              </a:lnSpc>
              <a:spcBef>
                <a:spcPct val="10000"/>
              </a:spcBef>
              <a:buClr>
                <a:schemeClr val="folHlink"/>
              </a:buClr>
              <a:buSzPct val="60000"/>
              <a:buFont typeface="Wingdings" panose="05000000000000000000" pitchFamily="2" charset="2"/>
            </a:pPr>
            <a:r>
              <a:rPr lang="zh-CN" altLang="en-US" sz="2800" b="1" dirty="0">
                <a:latin typeface="宋体" panose="02010600030101010101" pitchFamily="2" charset="-122"/>
                <a:ea typeface="宋体" panose="02010600030101010101" pitchFamily="2" charset="-122"/>
                <a:sym typeface="+mn-ea"/>
              </a:rPr>
              <a:t>航空及卫星侦察照片的测绘、判读，雷达、 声纳图像处理，导弹制导，军事仿真等。</a:t>
            </a:r>
          </a:p>
        </p:txBody>
      </p:sp>
      <p:pic>
        <p:nvPicPr>
          <p:cNvPr id="61442" name="图片 219144" descr="1_1-1-21_20030321132516"/>
          <p:cNvPicPr>
            <a:picLocks noChangeAspect="1"/>
          </p:cNvPicPr>
          <p:nvPr/>
        </p:nvPicPr>
        <p:blipFill>
          <a:blip r:embed="rId2"/>
          <a:stretch>
            <a:fillRect/>
          </a:stretch>
        </p:blipFill>
        <p:spPr>
          <a:xfrm>
            <a:off x="2919110" y="4393565"/>
            <a:ext cx="4336385" cy="3166944"/>
          </a:xfrm>
          <a:prstGeom prst="rect">
            <a:avLst/>
          </a:prstGeom>
          <a:noFill/>
          <a:ln w="9525">
            <a:noFill/>
          </a:ln>
        </p:spPr>
      </p:pic>
      <p:pic>
        <p:nvPicPr>
          <p:cNvPr id="61443" name="图片 219145" descr="1_1-1-21-295_20030320135940"/>
          <p:cNvPicPr>
            <a:picLocks noChangeAspect="1"/>
          </p:cNvPicPr>
          <p:nvPr/>
        </p:nvPicPr>
        <p:blipFill>
          <a:blip r:embed="rId3"/>
          <a:srcRect r="8506" b="20572"/>
          <a:stretch>
            <a:fillRect/>
          </a:stretch>
        </p:blipFill>
        <p:spPr>
          <a:xfrm>
            <a:off x="6631305" y="2201151"/>
            <a:ext cx="3527425" cy="2175510"/>
          </a:xfrm>
          <a:prstGeom prst="rect">
            <a:avLst/>
          </a:prstGeom>
          <a:noFill/>
          <a:ln w="9525">
            <a:noFill/>
          </a:ln>
        </p:spPr>
      </p:pic>
      <p:pic>
        <p:nvPicPr>
          <p:cNvPr id="61444" name="图片 219146" descr="wallpaper_B-2_01"/>
          <p:cNvPicPr>
            <a:picLocks noChangeAspect="1"/>
          </p:cNvPicPr>
          <p:nvPr/>
        </p:nvPicPr>
        <p:blipFill>
          <a:blip r:embed="rId4"/>
          <a:stretch>
            <a:fillRect/>
          </a:stretch>
        </p:blipFill>
        <p:spPr>
          <a:xfrm>
            <a:off x="423545" y="2187575"/>
            <a:ext cx="3119755" cy="2205990"/>
          </a:xfrm>
          <a:prstGeom prst="rect">
            <a:avLst/>
          </a:prstGeom>
          <a:noFill/>
          <a:ln w="9525">
            <a:noFill/>
          </a:ln>
        </p:spPr>
      </p:pic>
      <p:sp>
        <p:nvSpPr>
          <p:cNvPr id="219151" name="矩形 219150"/>
          <p:cNvSpPr/>
          <p:nvPr/>
        </p:nvSpPr>
        <p:spPr>
          <a:xfrm>
            <a:off x="33426" y="17944"/>
            <a:ext cx="8492451" cy="603978"/>
          </a:xfrm>
          <a:prstGeom prst="rect">
            <a:avLst/>
          </a:prstGeom>
          <a:noFill/>
          <a:ln w="12700">
            <a:noFill/>
          </a:ln>
        </p:spPr>
        <p:txBody>
          <a:bodyPr anchor="ctr">
            <a:noAutofit/>
          </a:bodyPr>
          <a:lstStyle/>
          <a:p>
            <a:pPr fontAlgn="base"/>
            <a:r>
              <a:rPr lang="zh-CN" altLang="en-US" sz="3200" b="1" noProof="1">
                <a:solidFill>
                  <a:srgbClr val="003399"/>
                </a:solidFill>
                <a:latin typeface="Tahoma" panose="020B0604030504040204" pitchFamily="34" charset="0"/>
                <a:ea typeface="宋体" panose="02010600030101010101" pitchFamily="2" charset="-122"/>
                <a:cs typeface="+mn-ea"/>
              </a:rPr>
              <a:t>四、军事应用</a:t>
            </a:r>
          </a:p>
        </p:txBody>
      </p:sp>
      <p:sp>
        <p:nvSpPr>
          <p:cNvPr id="2" name="灯片编号占位符 1"/>
          <p:cNvSpPr>
            <a:spLocks noGrp="1"/>
          </p:cNvSpPr>
          <p:nvPr>
            <p:ph type="sldNum" sz="quarter" idx="12"/>
          </p:nvPr>
        </p:nvSpPr>
        <p:spPr/>
        <p:txBody>
          <a:bodyPr/>
          <a:lstStyle/>
          <a:p>
            <a:pPr lvl="0"/>
            <a:fld id="{9A0DB2DC-4C9A-4742-B13C-FB6460FD3503}" type="slidenum">
              <a:rPr lang="en-US" altLang="zh-CN"/>
              <a:t>38</a:t>
            </a:fld>
            <a:endParaRPr lang="zh-CN"/>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矩形 214019"/>
          <p:cNvSpPr/>
          <p:nvPr/>
        </p:nvSpPr>
        <p:spPr>
          <a:xfrm>
            <a:off x="229235" y="819150"/>
            <a:ext cx="9989185" cy="667385"/>
          </a:xfrm>
          <a:prstGeom prst="rect">
            <a:avLst/>
          </a:prstGeom>
          <a:noFill/>
          <a:ln w="9525">
            <a:noFill/>
          </a:ln>
        </p:spPr>
        <p:txBody>
          <a:bodyPr wrap="square" anchor="t">
            <a:spAutoFit/>
          </a:bodyPr>
          <a:lstStyle/>
          <a:p>
            <a:pPr lvl="0" indent="0">
              <a:lnSpc>
                <a:spcPct val="135000"/>
              </a:lnSpc>
              <a:spcBef>
                <a:spcPct val="10000"/>
              </a:spcBef>
              <a:buClr>
                <a:schemeClr val="folHlink"/>
              </a:buClr>
              <a:buSzPct val="60000"/>
              <a:buFont typeface="Wingdings" panose="05000000000000000000" pitchFamily="2" charset="2"/>
              <a:buNone/>
            </a:pPr>
            <a:r>
              <a:rPr lang="zh-CN" altLang="en-US" sz="2800" b="1" dirty="0">
                <a:latin typeface="Times New Roman" panose="02020603050405020304" charset="0"/>
                <a:ea typeface="宋体" panose="02010600030101010101" pitchFamily="2" charset="-122"/>
              </a:rPr>
              <a:t>图像传真，数字电视、网络可视聊天、可视电话网页动画等。</a:t>
            </a:r>
          </a:p>
        </p:txBody>
      </p:sp>
      <p:sp>
        <p:nvSpPr>
          <p:cNvPr id="214024" name="矩形 214023"/>
          <p:cNvSpPr/>
          <p:nvPr/>
        </p:nvSpPr>
        <p:spPr>
          <a:xfrm>
            <a:off x="83591" y="47789"/>
            <a:ext cx="8492451" cy="603978"/>
          </a:xfrm>
          <a:prstGeom prst="rect">
            <a:avLst/>
          </a:prstGeom>
          <a:noFill/>
          <a:ln w="12700">
            <a:noFill/>
          </a:ln>
        </p:spPr>
        <p:txBody>
          <a:bodyPr anchor="ctr">
            <a:noAutofit/>
          </a:bodyPr>
          <a:lstStyle/>
          <a:p>
            <a:pPr fontAlgn="base"/>
            <a:r>
              <a:rPr lang="zh-CN" altLang="en-US" sz="3200" b="1" noProof="1">
                <a:solidFill>
                  <a:srgbClr val="003399"/>
                </a:solidFill>
                <a:latin typeface="Tahoma" panose="020B0604030504040204" pitchFamily="34" charset="0"/>
                <a:ea typeface="宋体" panose="02010600030101010101" pitchFamily="2" charset="-122"/>
                <a:cs typeface="+mn-ea"/>
              </a:rPr>
              <a:t>五、通信技术</a:t>
            </a:r>
          </a:p>
        </p:txBody>
      </p:sp>
      <p:sp>
        <p:nvSpPr>
          <p:cNvPr id="2" name="灯片编号占位符 1"/>
          <p:cNvSpPr>
            <a:spLocks noGrp="1"/>
          </p:cNvSpPr>
          <p:nvPr>
            <p:ph type="sldNum" sz="quarter" idx="12"/>
          </p:nvPr>
        </p:nvSpPr>
        <p:spPr/>
        <p:txBody>
          <a:bodyPr/>
          <a:lstStyle/>
          <a:p>
            <a:pPr lvl="0"/>
            <a:fld id="{9A0DB2DC-4C9A-4742-B13C-FB6460FD3503}" type="slidenum">
              <a:rPr lang="en-US" altLang="zh-CN"/>
              <a:t>39</a:t>
            </a:fld>
            <a:endParaRPr lang="zh-CN"/>
          </a:p>
        </p:txBody>
      </p:sp>
      <p:pic>
        <p:nvPicPr>
          <p:cNvPr id="3" name="图片 2"/>
          <p:cNvPicPr>
            <a:picLocks noChangeAspect="1"/>
          </p:cNvPicPr>
          <p:nvPr/>
        </p:nvPicPr>
        <p:blipFill>
          <a:blip r:embed="rId2"/>
          <a:stretch>
            <a:fillRect/>
          </a:stretch>
        </p:blipFill>
        <p:spPr>
          <a:xfrm>
            <a:off x="748665" y="1569720"/>
            <a:ext cx="7828280" cy="589407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254981" descr="5_3897"/>
          <p:cNvPicPr>
            <a:picLocks noChangeAspect="1"/>
          </p:cNvPicPr>
          <p:nvPr/>
        </p:nvPicPr>
        <p:blipFill>
          <a:blip r:embed="rId2"/>
          <a:stretch>
            <a:fillRect/>
          </a:stretch>
        </p:blipFill>
        <p:spPr>
          <a:xfrm>
            <a:off x="1783715" y="1797050"/>
            <a:ext cx="4544695" cy="3832225"/>
          </a:xfrm>
          <a:prstGeom prst="rect">
            <a:avLst/>
          </a:prstGeom>
          <a:noFill/>
          <a:ln w="9525">
            <a:noFill/>
          </a:ln>
        </p:spPr>
      </p:pic>
      <p:sp>
        <p:nvSpPr>
          <p:cNvPr id="24579" name="矩形 254985"/>
          <p:cNvSpPr/>
          <p:nvPr/>
        </p:nvSpPr>
        <p:spPr>
          <a:xfrm>
            <a:off x="1897261" y="5770197"/>
            <a:ext cx="4430919" cy="518160"/>
          </a:xfrm>
          <a:prstGeom prst="rect">
            <a:avLst/>
          </a:prstGeom>
          <a:noFill/>
          <a:ln w="9525">
            <a:noFill/>
          </a:ln>
        </p:spPr>
        <p:txBody>
          <a:bodyPr anchor="b">
            <a:spAutoFit/>
          </a:bodyPr>
          <a:lstStyle/>
          <a:p>
            <a:pPr lvl="0" indent="0" algn="ctr">
              <a:buClr>
                <a:srgbClr val="000000"/>
              </a:buClr>
            </a:pPr>
            <a:r>
              <a:rPr lang="zh-CN" altLang="en-US" sz="2800" b="1" dirty="0">
                <a:solidFill>
                  <a:srgbClr val="FF0000"/>
                </a:solidFill>
                <a:latin typeface="Times New Roman" panose="02020603050405020304" charset="0"/>
                <a:ea typeface="宋体" panose="02010600030101010101" pitchFamily="2" charset="-122"/>
              </a:rPr>
              <a:t>它们真的在动吗？</a:t>
            </a:r>
          </a:p>
        </p:txBody>
      </p:sp>
      <p:pic>
        <p:nvPicPr>
          <p:cNvPr id="26628" name="图片 285702" descr="0642"/>
          <p:cNvPicPr>
            <a:picLocks noChangeAspect="1"/>
          </p:cNvPicPr>
          <p:nvPr/>
        </p:nvPicPr>
        <p:blipFill>
          <a:blip r:embed="rId3"/>
          <a:stretch>
            <a:fillRect/>
          </a:stretch>
        </p:blipFill>
        <p:spPr>
          <a:xfrm>
            <a:off x="6485573" y="1922463"/>
            <a:ext cx="3849687" cy="3706812"/>
          </a:xfrm>
          <a:prstGeom prst="rect">
            <a:avLst/>
          </a:prstGeom>
          <a:noFill/>
          <a:ln w="9525">
            <a:noFill/>
          </a:ln>
        </p:spPr>
      </p:pic>
      <p:sp>
        <p:nvSpPr>
          <p:cNvPr id="5" name="矩形 254985"/>
          <p:cNvSpPr/>
          <p:nvPr/>
        </p:nvSpPr>
        <p:spPr>
          <a:xfrm>
            <a:off x="6194941" y="5770197"/>
            <a:ext cx="4430919" cy="518160"/>
          </a:xfrm>
          <a:prstGeom prst="rect">
            <a:avLst/>
          </a:prstGeom>
          <a:noFill/>
          <a:ln w="9525">
            <a:noFill/>
          </a:ln>
        </p:spPr>
        <p:txBody>
          <a:bodyPr anchor="b">
            <a:spAutoFit/>
          </a:bodyPr>
          <a:lstStyle/>
          <a:p>
            <a:pPr lvl="0" indent="0" algn="ctr">
              <a:buClr>
                <a:srgbClr val="000000"/>
              </a:buClr>
            </a:pPr>
            <a:r>
              <a:rPr lang="zh-CN" altLang="en-US" sz="2800" b="1" dirty="0">
                <a:solidFill>
                  <a:srgbClr val="FF0000"/>
                </a:solidFill>
                <a:latin typeface="Times New Roman" panose="02020603050405020304" charset="0"/>
                <a:ea typeface="宋体" panose="02010600030101010101" pitchFamily="2" charset="-122"/>
              </a:rPr>
              <a:t>平行线真的存在吗？</a:t>
            </a:r>
          </a:p>
        </p:txBody>
      </p:sp>
      <p:sp>
        <p:nvSpPr>
          <p:cNvPr id="3" name="灯片编号占位符 2"/>
          <p:cNvSpPr>
            <a:spLocks noGrp="1"/>
          </p:cNvSpPr>
          <p:nvPr>
            <p:ph type="sldNum" sz="quarter" idx="12"/>
          </p:nvPr>
        </p:nvSpPr>
        <p:spPr/>
        <p:txBody>
          <a:bodyPr/>
          <a:lstStyle/>
          <a:p>
            <a:pPr lvl="0"/>
            <a:fld id="{9A0DB2DC-4C9A-4742-B13C-FB6460FD3503}" type="slidenum">
              <a:rPr lang="en-US" altLang="zh-CN"/>
              <a:t>4</a:t>
            </a:fld>
            <a:endParaRPr lang="zh-CN"/>
          </a:p>
        </p:txBody>
      </p:sp>
      <p:sp>
        <p:nvSpPr>
          <p:cNvPr id="12" name="object 4"/>
          <p:cNvSpPr txBox="1"/>
          <p:nvPr/>
        </p:nvSpPr>
        <p:spPr>
          <a:xfrm>
            <a:off x="933732" y="781080"/>
            <a:ext cx="7423150" cy="609600"/>
          </a:xfrm>
          <a:prstGeom prst="rect">
            <a:avLst/>
          </a:prstGeom>
        </p:spPr>
        <p:txBody>
          <a:bodyPr vert="horz" wrap="square" lIns="0" tIns="0" rIns="0" bIns="0" rtlCol="0">
            <a:spAutoFit/>
          </a:bodyPr>
          <a:lstStyle/>
          <a:p>
            <a:pPr marL="12700">
              <a:lnSpc>
                <a:spcPct val="100000"/>
              </a:lnSpc>
            </a:pPr>
            <a:r>
              <a:rPr lang="zh-CN" sz="4000" b="1" spc="-15" dirty="0">
                <a:latin typeface="Times New Roman" panose="02020603050405020304" charset="0"/>
                <a:cs typeface="新宋体" panose="02010609030101010101" charset="-122"/>
              </a:rPr>
              <a:t>人类视觉系统</a:t>
            </a:r>
            <a:endParaRPr lang="en-US" altLang="zh-CN" sz="4000" b="1" spc="-15" dirty="0">
              <a:latin typeface="Times New Roman" panose="02020603050405020304" charset="0"/>
              <a:cs typeface="新宋体" panose="02010609030101010101"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6" name="矩形 227335"/>
          <p:cNvSpPr/>
          <p:nvPr/>
        </p:nvSpPr>
        <p:spPr>
          <a:xfrm>
            <a:off x="73431" y="78269"/>
            <a:ext cx="8492451" cy="603978"/>
          </a:xfrm>
          <a:prstGeom prst="rect">
            <a:avLst/>
          </a:prstGeom>
          <a:noFill/>
          <a:ln w="12700">
            <a:noFill/>
          </a:ln>
        </p:spPr>
        <p:txBody>
          <a:bodyPr anchor="ctr">
            <a:noAutofit/>
          </a:bodyPr>
          <a:lstStyle/>
          <a:p>
            <a:pPr fontAlgn="base"/>
            <a:r>
              <a:rPr lang="zh-CN" altLang="en-US" sz="3200" b="1" noProof="1">
                <a:solidFill>
                  <a:srgbClr val="003399"/>
                </a:solidFill>
                <a:latin typeface="Tahoma" panose="020B0604030504040204" pitchFamily="34" charset="0"/>
                <a:ea typeface="宋体" panose="02010600030101010101" pitchFamily="2" charset="-122"/>
                <a:cs typeface="+mn-ea"/>
              </a:rPr>
              <a:t>六、空间探索</a:t>
            </a:r>
          </a:p>
        </p:txBody>
      </p:sp>
      <p:pic>
        <p:nvPicPr>
          <p:cNvPr id="2" name="图片 1"/>
          <p:cNvPicPr>
            <a:picLocks noChangeAspect="1"/>
          </p:cNvPicPr>
          <p:nvPr/>
        </p:nvPicPr>
        <p:blipFill>
          <a:blip r:embed="rId2"/>
          <a:stretch>
            <a:fillRect/>
          </a:stretch>
        </p:blipFill>
        <p:spPr>
          <a:xfrm>
            <a:off x="528955" y="1654175"/>
            <a:ext cx="4356735" cy="3254375"/>
          </a:xfrm>
          <a:prstGeom prst="rect">
            <a:avLst/>
          </a:prstGeom>
        </p:spPr>
      </p:pic>
      <p:sp>
        <p:nvSpPr>
          <p:cNvPr id="3" name="文本框 2"/>
          <p:cNvSpPr txBox="1"/>
          <p:nvPr/>
        </p:nvSpPr>
        <p:spPr>
          <a:xfrm>
            <a:off x="1142365" y="4908550"/>
            <a:ext cx="2682240" cy="640080"/>
          </a:xfrm>
          <a:prstGeom prst="rect">
            <a:avLst/>
          </a:prstGeom>
          <a:noFill/>
        </p:spPr>
        <p:txBody>
          <a:bodyPr wrap="square" rtlCol="0">
            <a:spAutoFit/>
          </a:bodyPr>
          <a:lstStyle/>
          <a:p>
            <a:pPr algn="ctr"/>
            <a:r>
              <a:rPr lang="zh-CN" altLang="en-US"/>
              <a:t>“毅力号”拍摄</a:t>
            </a:r>
            <a:r>
              <a:rPr lang="en-US" altLang="zh-CN"/>
              <a:t>(2021.2.24)</a:t>
            </a:r>
          </a:p>
        </p:txBody>
      </p:sp>
      <p:pic>
        <p:nvPicPr>
          <p:cNvPr id="4" name="图片 3"/>
          <p:cNvPicPr>
            <a:picLocks noChangeAspect="1"/>
          </p:cNvPicPr>
          <p:nvPr/>
        </p:nvPicPr>
        <p:blipFill>
          <a:blip r:embed="rId3"/>
          <a:srcRect l="6849" r="13395"/>
          <a:stretch>
            <a:fillRect/>
          </a:stretch>
        </p:blipFill>
        <p:spPr>
          <a:xfrm>
            <a:off x="5033010" y="1654175"/>
            <a:ext cx="4672965" cy="3254375"/>
          </a:xfrm>
          <a:prstGeom prst="rect">
            <a:avLst/>
          </a:prstGeom>
        </p:spPr>
      </p:pic>
      <p:sp>
        <p:nvSpPr>
          <p:cNvPr id="5" name="文本框 4"/>
          <p:cNvSpPr txBox="1"/>
          <p:nvPr/>
        </p:nvSpPr>
        <p:spPr>
          <a:xfrm>
            <a:off x="5537835" y="4908550"/>
            <a:ext cx="4060190" cy="914400"/>
          </a:xfrm>
          <a:prstGeom prst="rect">
            <a:avLst/>
          </a:prstGeom>
          <a:noFill/>
        </p:spPr>
        <p:txBody>
          <a:bodyPr wrap="square" rtlCol="0">
            <a:spAutoFit/>
          </a:bodyPr>
          <a:lstStyle/>
          <a:p>
            <a:pPr algn="ctr"/>
            <a:r>
              <a:rPr lang="en-US" altLang="zh-CN" dirty="0"/>
              <a:t>4PB</a:t>
            </a:r>
            <a:r>
              <a:rPr lang="zh-CN" altLang="en-US" dirty="0"/>
              <a:t>的信号基于深度学习方法产生的</a:t>
            </a:r>
            <a:r>
              <a:rPr lang="en-US" altLang="zh-CN" dirty="0"/>
              <a:t>(M87</a:t>
            </a:r>
            <a:r>
              <a:rPr lang="zh-CN" altLang="en-US" dirty="0"/>
              <a:t>星系</a:t>
            </a:r>
            <a:r>
              <a:rPr lang="en-US" altLang="zh-CN" dirty="0"/>
              <a:t>)</a:t>
            </a:r>
            <a:r>
              <a:rPr lang="zh-CN" altLang="en-US" dirty="0"/>
              <a:t>黑洞照片</a:t>
            </a:r>
          </a:p>
          <a:p>
            <a:pPr algn="ctr"/>
            <a:r>
              <a:rPr lang="en-US" altLang="zh-CN" dirty="0"/>
              <a:t>(</a:t>
            </a:r>
            <a:r>
              <a:rPr lang="zh-CN" altLang="en-US" dirty="0"/>
              <a:t>2019</a:t>
            </a:r>
            <a:r>
              <a:rPr lang="en-US" altLang="zh-CN" dirty="0"/>
              <a:t>.</a:t>
            </a:r>
            <a:r>
              <a:rPr lang="zh-CN" altLang="en-US" dirty="0"/>
              <a:t>4</a:t>
            </a:r>
            <a:r>
              <a:rPr lang="en-US" altLang="zh-CN" dirty="0"/>
              <a:t>.</a:t>
            </a:r>
            <a:r>
              <a:rPr lang="zh-CN" altLang="en-US" dirty="0"/>
              <a:t>10</a:t>
            </a:r>
            <a:r>
              <a:rPr lang="en-US" altLang="zh-CN" dirty="0"/>
              <a:t>)</a:t>
            </a:r>
          </a:p>
        </p:txBody>
      </p:sp>
      <p:sp>
        <p:nvSpPr>
          <p:cNvPr id="6" name="灯片编号占位符 5"/>
          <p:cNvSpPr>
            <a:spLocks noGrp="1"/>
          </p:cNvSpPr>
          <p:nvPr>
            <p:ph type="sldNum" sz="quarter" idx="12"/>
          </p:nvPr>
        </p:nvSpPr>
        <p:spPr/>
        <p:txBody>
          <a:bodyPr/>
          <a:lstStyle/>
          <a:p>
            <a:pPr lvl="0"/>
            <a:fld id="{9A0DB2DC-4C9A-4742-B13C-FB6460FD3503}" type="slidenum">
              <a:rPr lang="en-US" altLang="zh-CN"/>
              <a:t>40</a:t>
            </a:fld>
            <a:endParaRPr lang="zh-CN"/>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6" name="矩形 227335"/>
          <p:cNvSpPr/>
          <p:nvPr/>
        </p:nvSpPr>
        <p:spPr>
          <a:xfrm>
            <a:off x="73431" y="78269"/>
            <a:ext cx="8492451" cy="603978"/>
          </a:xfrm>
          <a:prstGeom prst="rect">
            <a:avLst/>
          </a:prstGeom>
          <a:noFill/>
          <a:ln w="12700">
            <a:noFill/>
          </a:ln>
        </p:spPr>
        <p:txBody>
          <a:bodyPr anchor="ctr">
            <a:noAutofit/>
          </a:bodyPr>
          <a:lstStyle/>
          <a:p>
            <a:pPr fontAlgn="base"/>
            <a:r>
              <a:rPr lang="zh-CN" altLang="en-US" sz="3200" b="1" noProof="1">
                <a:solidFill>
                  <a:srgbClr val="003399"/>
                </a:solidFill>
                <a:latin typeface="Tahoma" panose="020B0604030504040204" pitchFamily="34" charset="0"/>
                <a:ea typeface="宋体" panose="02010600030101010101" pitchFamily="2" charset="-122"/>
                <a:cs typeface="+mn-ea"/>
              </a:rPr>
              <a:t>六、空间探索</a:t>
            </a:r>
          </a:p>
        </p:txBody>
      </p:sp>
      <p:sp>
        <p:nvSpPr>
          <p:cNvPr id="6" name="灯片编号占位符 5"/>
          <p:cNvSpPr>
            <a:spLocks noGrp="1"/>
          </p:cNvSpPr>
          <p:nvPr>
            <p:ph type="sldNum" sz="quarter" idx="12"/>
          </p:nvPr>
        </p:nvSpPr>
        <p:spPr/>
        <p:txBody>
          <a:bodyPr/>
          <a:lstStyle/>
          <a:p>
            <a:pPr lvl="0"/>
            <a:fld id="{9A0DB2DC-4C9A-4742-B13C-FB6460FD3503}" type="slidenum">
              <a:rPr lang="en-US" altLang="zh-CN"/>
              <a:t>41</a:t>
            </a:fld>
            <a:endParaRPr lang="zh-CN"/>
          </a:p>
        </p:txBody>
      </p:sp>
      <p:pic>
        <p:nvPicPr>
          <p:cNvPr id="7" name="图片 6"/>
          <p:cNvPicPr>
            <a:picLocks noChangeAspect="1"/>
          </p:cNvPicPr>
          <p:nvPr/>
        </p:nvPicPr>
        <p:blipFill rotWithShape="1">
          <a:blip r:embed="rId2"/>
          <a:srcRect r="54410"/>
          <a:stretch/>
        </p:blipFill>
        <p:spPr>
          <a:xfrm>
            <a:off x="774700" y="1343025"/>
            <a:ext cx="4114800" cy="3786865"/>
          </a:xfrm>
          <a:prstGeom prst="rect">
            <a:avLst/>
          </a:prstGeom>
        </p:spPr>
      </p:pic>
      <p:pic>
        <p:nvPicPr>
          <p:cNvPr id="9" name="图片 8"/>
          <p:cNvPicPr>
            <a:picLocks noChangeAspect="1"/>
          </p:cNvPicPr>
          <p:nvPr/>
        </p:nvPicPr>
        <p:blipFill rotWithShape="1">
          <a:blip r:embed="rId2"/>
          <a:srcRect l="54033"/>
          <a:stretch/>
        </p:blipFill>
        <p:spPr>
          <a:xfrm>
            <a:off x="5727700" y="1343025"/>
            <a:ext cx="4148844" cy="3786865"/>
          </a:xfrm>
          <a:prstGeom prst="rect">
            <a:avLst/>
          </a:prstGeom>
        </p:spPr>
      </p:pic>
      <p:sp>
        <p:nvSpPr>
          <p:cNvPr id="10" name="文本框 9"/>
          <p:cNvSpPr txBox="1"/>
          <p:nvPr/>
        </p:nvSpPr>
        <p:spPr>
          <a:xfrm>
            <a:off x="1310640" y="5229225"/>
            <a:ext cx="2682240" cy="369332"/>
          </a:xfrm>
          <a:prstGeom prst="rect">
            <a:avLst/>
          </a:prstGeom>
          <a:noFill/>
        </p:spPr>
        <p:txBody>
          <a:bodyPr wrap="square" rtlCol="0">
            <a:spAutoFit/>
          </a:bodyPr>
          <a:lstStyle/>
          <a:p>
            <a:pPr algn="ctr"/>
            <a:r>
              <a:rPr lang="zh-CN" altLang="en-US" dirty="0" smtClean="0"/>
              <a:t>蟹状星云可见光成像</a:t>
            </a:r>
            <a:endParaRPr lang="en-US" altLang="zh-CN" dirty="0"/>
          </a:p>
        </p:txBody>
      </p:sp>
      <p:sp>
        <p:nvSpPr>
          <p:cNvPr id="11" name="文本框 10"/>
          <p:cNvSpPr txBox="1"/>
          <p:nvPr/>
        </p:nvSpPr>
        <p:spPr>
          <a:xfrm>
            <a:off x="5706110" y="5229225"/>
            <a:ext cx="4060190" cy="369332"/>
          </a:xfrm>
          <a:prstGeom prst="rect">
            <a:avLst/>
          </a:prstGeom>
          <a:noFill/>
        </p:spPr>
        <p:txBody>
          <a:bodyPr wrap="square" rtlCol="0">
            <a:spAutoFit/>
          </a:bodyPr>
          <a:lstStyle/>
          <a:p>
            <a:pPr algn="ctr"/>
            <a:r>
              <a:rPr lang="zh-CN" altLang="en-US" dirty="0" smtClean="0"/>
              <a:t>蟹状星云</a:t>
            </a:r>
            <a:r>
              <a:rPr lang="en-US" altLang="zh-CN" dirty="0" smtClean="0"/>
              <a:t>X</a:t>
            </a:r>
            <a:r>
              <a:rPr lang="zh-CN" altLang="en-US" dirty="0" smtClean="0"/>
              <a:t>光成像</a:t>
            </a:r>
            <a:endParaRPr lang="en-US" altLang="zh-CN" dirty="0"/>
          </a:p>
        </p:txBody>
      </p:sp>
    </p:spTree>
    <p:extLst>
      <p:ext uri="{BB962C8B-B14F-4D97-AF65-F5344CB8AC3E}">
        <p14:creationId xmlns:p14="http://schemas.microsoft.com/office/powerpoint/2010/main" val="2792396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图片 217092" descr="fl10image">
            <a:hlinkClick r:id="rId2"/>
          </p:cNvPr>
          <p:cNvPicPr>
            <a:picLocks noChangeAspect="1"/>
          </p:cNvPicPr>
          <p:nvPr/>
        </p:nvPicPr>
        <p:blipFill>
          <a:blip r:embed="rId3"/>
          <a:stretch>
            <a:fillRect/>
          </a:stretch>
        </p:blipFill>
        <p:spPr>
          <a:xfrm>
            <a:off x="376114" y="1963490"/>
            <a:ext cx="1862120" cy="1970335"/>
          </a:xfrm>
          <a:prstGeom prst="rect">
            <a:avLst/>
          </a:prstGeom>
          <a:noFill/>
          <a:ln w="9525">
            <a:noFill/>
          </a:ln>
        </p:spPr>
      </p:pic>
      <p:pic>
        <p:nvPicPr>
          <p:cNvPr id="68611" name="图片 217093" descr="fl10limage">
            <a:hlinkClick r:id="rId4"/>
          </p:cNvPr>
          <p:cNvPicPr>
            <a:picLocks noChangeAspect="1"/>
          </p:cNvPicPr>
          <p:nvPr/>
        </p:nvPicPr>
        <p:blipFill>
          <a:blip r:embed="rId5"/>
          <a:stretch>
            <a:fillRect/>
          </a:stretch>
        </p:blipFill>
        <p:spPr>
          <a:xfrm>
            <a:off x="2469522" y="1963490"/>
            <a:ext cx="2053904" cy="1955998"/>
          </a:xfrm>
          <a:prstGeom prst="rect">
            <a:avLst/>
          </a:prstGeom>
          <a:noFill/>
          <a:ln w="9525">
            <a:noFill/>
          </a:ln>
        </p:spPr>
      </p:pic>
      <p:pic>
        <p:nvPicPr>
          <p:cNvPr id="68612" name="图片 217094" descr="moneyb">
            <a:hlinkClick r:id="rId6"/>
          </p:cNvPr>
          <p:cNvPicPr>
            <a:picLocks noChangeAspect="1"/>
          </p:cNvPicPr>
          <p:nvPr/>
        </p:nvPicPr>
        <p:blipFill>
          <a:blip r:embed="rId7"/>
          <a:stretch>
            <a:fillRect/>
          </a:stretch>
        </p:blipFill>
        <p:spPr>
          <a:xfrm>
            <a:off x="376114" y="4220515"/>
            <a:ext cx="1893133" cy="1636866"/>
          </a:xfrm>
          <a:prstGeom prst="rect">
            <a:avLst/>
          </a:prstGeom>
          <a:noFill/>
          <a:ln w="9525">
            <a:noFill/>
          </a:ln>
        </p:spPr>
      </p:pic>
      <p:pic>
        <p:nvPicPr>
          <p:cNvPr id="68613" name="图片 217095" descr="TSI-2">
            <a:hlinkClick r:id="rId8"/>
          </p:cNvPr>
          <p:cNvPicPr>
            <a:picLocks noChangeAspect="1"/>
          </p:cNvPicPr>
          <p:nvPr/>
        </p:nvPicPr>
        <p:blipFill>
          <a:blip r:embed="rId9"/>
          <a:stretch>
            <a:fillRect/>
          </a:stretch>
        </p:blipFill>
        <p:spPr>
          <a:xfrm>
            <a:off x="2518921" y="4220515"/>
            <a:ext cx="2004505" cy="1636866"/>
          </a:xfrm>
          <a:prstGeom prst="rect">
            <a:avLst/>
          </a:prstGeom>
          <a:noFill/>
          <a:ln w="9525">
            <a:noFill/>
          </a:ln>
        </p:spPr>
      </p:pic>
      <p:pic>
        <p:nvPicPr>
          <p:cNvPr id="68614" name="图片 217097" descr="fingerprint-match"/>
          <p:cNvPicPr>
            <a:picLocks noChangeAspect="1"/>
          </p:cNvPicPr>
          <p:nvPr/>
        </p:nvPicPr>
        <p:blipFill>
          <a:blip r:embed="rId10"/>
          <a:stretch>
            <a:fillRect/>
          </a:stretch>
        </p:blipFill>
        <p:spPr>
          <a:xfrm>
            <a:off x="4584700" y="1524499"/>
            <a:ext cx="5439299" cy="5125932"/>
          </a:xfrm>
          <a:prstGeom prst="rect">
            <a:avLst/>
          </a:prstGeom>
          <a:noFill/>
          <a:ln w="9525">
            <a:noFill/>
          </a:ln>
        </p:spPr>
      </p:pic>
      <p:sp>
        <p:nvSpPr>
          <p:cNvPr id="68609" name="矩形 217091"/>
          <p:cNvSpPr/>
          <p:nvPr/>
        </p:nvSpPr>
        <p:spPr>
          <a:xfrm>
            <a:off x="283845" y="828675"/>
            <a:ext cx="10104755" cy="518160"/>
          </a:xfrm>
          <a:prstGeom prst="rect">
            <a:avLst/>
          </a:prstGeom>
          <a:noFill/>
          <a:ln w="9525">
            <a:noFill/>
          </a:ln>
        </p:spPr>
        <p:txBody>
          <a:bodyPr wrap="square" anchor="t">
            <a:spAutoFit/>
          </a:bodyPr>
          <a:lstStyle/>
          <a:p>
            <a:pPr lvl="0" indent="0">
              <a:spcBef>
                <a:spcPct val="50000"/>
              </a:spcBef>
              <a:buClr>
                <a:schemeClr val="folHlink"/>
              </a:buClr>
              <a:buSzPct val="60000"/>
              <a:buFont typeface="Wingdings" panose="05000000000000000000" pitchFamily="2" charset="2"/>
              <a:buNone/>
            </a:pPr>
            <a:r>
              <a:rPr lang="zh-CN" altLang="en-US" sz="2800" b="1" dirty="0">
                <a:latin typeface="Times New Roman" panose="02020603050405020304" charset="0"/>
                <a:ea typeface="宋体" panose="02010600030101010101" pitchFamily="2" charset="-122"/>
              </a:rPr>
              <a:t>    指纹识别，印签、伪钞识别，安检，手迹、印记鉴别分析等。</a:t>
            </a:r>
          </a:p>
        </p:txBody>
      </p:sp>
      <p:sp>
        <p:nvSpPr>
          <p:cNvPr id="217099" name="矩形 217098"/>
          <p:cNvSpPr/>
          <p:nvPr/>
        </p:nvSpPr>
        <p:spPr>
          <a:xfrm>
            <a:off x="43586" y="28104"/>
            <a:ext cx="8492451" cy="603978"/>
          </a:xfrm>
          <a:prstGeom prst="rect">
            <a:avLst/>
          </a:prstGeom>
          <a:noFill/>
          <a:ln w="12700">
            <a:noFill/>
          </a:ln>
        </p:spPr>
        <p:txBody>
          <a:bodyPr anchor="ctr">
            <a:noAutofit/>
          </a:bodyPr>
          <a:lstStyle/>
          <a:p>
            <a:pPr fontAlgn="base"/>
            <a:r>
              <a:rPr lang="zh-CN" altLang="en-US" sz="3200" b="1" noProof="1">
                <a:solidFill>
                  <a:srgbClr val="003399"/>
                </a:solidFill>
                <a:latin typeface="Tahoma" panose="020B0604030504040204" pitchFamily="34" charset="0"/>
                <a:ea typeface="宋体" panose="02010600030101010101" pitchFamily="2" charset="-122"/>
                <a:cs typeface="+mn-ea"/>
              </a:rPr>
              <a:t>七</a:t>
            </a:r>
            <a:r>
              <a:rPr lang="zh-CN" altLang="en-US" sz="3200" b="1" noProof="1" smtClean="0">
                <a:solidFill>
                  <a:srgbClr val="003399"/>
                </a:solidFill>
                <a:latin typeface="Tahoma" panose="020B0604030504040204" pitchFamily="34" charset="0"/>
                <a:ea typeface="宋体" panose="02010600030101010101" pitchFamily="2" charset="-122"/>
                <a:cs typeface="+mn-ea"/>
              </a:rPr>
              <a:t>、信</a:t>
            </a:r>
            <a:r>
              <a:rPr lang="zh-CN" altLang="en-US" sz="3200" b="1" noProof="1">
                <a:solidFill>
                  <a:srgbClr val="003399"/>
                </a:solidFill>
                <a:latin typeface="Tahoma" panose="020B0604030504040204" pitchFamily="34" charset="0"/>
                <a:ea typeface="宋体" panose="02010600030101010101" pitchFamily="2" charset="-122"/>
                <a:cs typeface="+mn-ea"/>
              </a:rPr>
              <a:t>息安全</a:t>
            </a:r>
          </a:p>
        </p:txBody>
      </p:sp>
      <p:sp>
        <p:nvSpPr>
          <p:cNvPr id="2" name="灯片编号占位符 1"/>
          <p:cNvSpPr>
            <a:spLocks noGrp="1"/>
          </p:cNvSpPr>
          <p:nvPr>
            <p:ph type="sldNum" sz="quarter" idx="12"/>
          </p:nvPr>
        </p:nvSpPr>
        <p:spPr/>
        <p:txBody>
          <a:bodyPr/>
          <a:lstStyle/>
          <a:p>
            <a:pPr lvl="0"/>
            <a:fld id="{9A0DB2DC-4C9A-4742-B13C-FB6460FD3503}" type="slidenum">
              <a:rPr lang="en-US" altLang="zh-CN"/>
              <a:t>42</a:t>
            </a:fld>
            <a:endParaRPr lang="zh-CN"/>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92" name="矩形 221191"/>
          <p:cNvSpPr/>
          <p:nvPr/>
        </p:nvSpPr>
        <p:spPr>
          <a:xfrm>
            <a:off x="23266" y="40804"/>
            <a:ext cx="8492451" cy="603978"/>
          </a:xfrm>
          <a:prstGeom prst="rect">
            <a:avLst/>
          </a:prstGeom>
          <a:noFill/>
          <a:ln w="12700">
            <a:noFill/>
          </a:ln>
        </p:spPr>
        <p:txBody>
          <a:bodyPr anchor="ctr">
            <a:noAutofit/>
          </a:bodyPr>
          <a:lstStyle/>
          <a:p>
            <a:pPr fontAlgn="base"/>
            <a:r>
              <a:rPr lang="zh-CN" altLang="en-US" sz="3200" b="1" noProof="1">
                <a:solidFill>
                  <a:srgbClr val="003399"/>
                </a:solidFill>
                <a:latin typeface="Tahoma" panose="020B0604030504040204" pitchFamily="34" charset="0"/>
                <a:ea typeface="宋体" panose="02010600030101010101" pitchFamily="2" charset="-122"/>
                <a:cs typeface="+mn-ea"/>
              </a:rPr>
              <a:t>八、气象预报</a:t>
            </a:r>
          </a:p>
        </p:txBody>
      </p:sp>
      <p:sp>
        <p:nvSpPr>
          <p:cNvPr id="2" name="灯片编号占位符 1"/>
          <p:cNvSpPr>
            <a:spLocks noGrp="1"/>
          </p:cNvSpPr>
          <p:nvPr>
            <p:ph type="sldNum" sz="quarter" idx="12"/>
          </p:nvPr>
        </p:nvSpPr>
        <p:spPr/>
        <p:txBody>
          <a:bodyPr/>
          <a:lstStyle/>
          <a:p>
            <a:pPr lvl="0"/>
            <a:fld id="{9A0DB2DC-4C9A-4742-B13C-FB6460FD3503}" type="slidenum">
              <a:rPr lang="en-US" altLang="zh-CN"/>
              <a:t>43</a:t>
            </a:fld>
            <a:endParaRPr lang="zh-CN"/>
          </a:p>
        </p:txBody>
      </p:sp>
      <p:pic>
        <p:nvPicPr>
          <p:cNvPr id="6146" name="Picture 2" descr="https://n.sinaimg.cn/sinacn20/541/w1270h871/20180911/4c4d-hiycyfx324928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056" y="962025"/>
            <a:ext cx="8221900" cy="5638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矩形 218115"/>
          <p:cNvSpPr/>
          <p:nvPr/>
        </p:nvSpPr>
        <p:spPr>
          <a:xfrm>
            <a:off x="439690" y="875136"/>
            <a:ext cx="8021523" cy="518160"/>
          </a:xfrm>
          <a:prstGeom prst="rect">
            <a:avLst/>
          </a:prstGeom>
          <a:noFill/>
          <a:ln w="9525">
            <a:noFill/>
          </a:ln>
        </p:spPr>
        <p:txBody>
          <a:bodyPr anchor="t">
            <a:spAutoFit/>
          </a:bodyPr>
          <a:lstStyle/>
          <a:p>
            <a:pPr lvl="0" indent="0">
              <a:spcBef>
                <a:spcPct val="50000"/>
              </a:spcBef>
              <a:buClr>
                <a:schemeClr val="folHlink"/>
              </a:buClr>
              <a:buSzPct val="60000"/>
              <a:buFont typeface="Wingdings" panose="05000000000000000000" pitchFamily="2" charset="2"/>
              <a:buNone/>
            </a:pPr>
            <a:r>
              <a:rPr lang="zh-CN" altLang="en-US" sz="2800" b="1" dirty="0">
                <a:latin typeface="宋体" panose="02010600030101010101" pitchFamily="2" charset="-122"/>
                <a:ea typeface="宋体" panose="02010600030101010101" pitchFamily="2" charset="-122"/>
              </a:rPr>
              <a:t>获取气象云图进行测绘、判读等。</a:t>
            </a:r>
          </a:p>
        </p:txBody>
      </p:sp>
      <p:pic>
        <p:nvPicPr>
          <p:cNvPr id="69634" name="图片 218116" descr="73"/>
          <p:cNvPicPr>
            <a:picLocks noChangeAspect="1"/>
          </p:cNvPicPr>
          <p:nvPr/>
        </p:nvPicPr>
        <p:blipFill>
          <a:blip r:embed="rId2"/>
          <a:stretch>
            <a:fillRect/>
          </a:stretch>
        </p:blipFill>
        <p:spPr>
          <a:xfrm>
            <a:off x="165100" y="1626190"/>
            <a:ext cx="3088164" cy="2496441"/>
          </a:xfrm>
          <a:prstGeom prst="rect">
            <a:avLst/>
          </a:prstGeom>
          <a:noFill/>
          <a:ln w="9525">
            <a:noFill/>
          </a:ln>
        </p:spPr>
      </p:pic>
      <p:pic>
        <p:nvPicPr>
          <p:cNvPr id="69635" name="图片 218117" descr="83"/>
          <p:cNvPicPr>
            <a:picLocks noChangeAspect="1"/>
          </p:cNvPicPr>
          <p:nvPr/>
        </p:nvPicPr>
        <p:blipFill>
          <a:blip r:embed="rId3"/>
          <a:stretch>
            <a:fillRect/>
          </a:stretch>
        </p:blipFill>
        <p:spPr>
          <a:xfrm>
            <a:off x="497114" y="4208735"/>
            <a:ext cx="2268855" cy="2382648"/>
          </a:xfrm>
          <a:prstGeom prst="rect">
            <a:avLst/>
          </a:prstGeom>
          <a:noFill/>
          <a:ln w="9525">
            <a:noFill/>
          </a:ln>
        </p:spPr>
      </p:pic>
      <p:pic>
        <p:nvPicPr>
          <p:cNvPr id="69636" name="图片 218120" descr="960904_fran_persp"/>
          <p:cNvPicPr>
            <a:picLocks noChangeAspect="1"/>
          </p:cNvPicPr>
          <p:nvPr/>
        </p:nvPicPr>
        <p:blipFill>
          <a:blip r:embed="rId4"/>
          <a:stretch>
            <a:fillRect/>
          </a:stretch>
        </p:blipFill>
        <p:spPr>
          <a:xfrm>
            <a:off x="3889314" y="1626190"/>
            <a:ext cx="6764020" cy="5165090"/>
          </a:xfrm>
          <a:prstGeom prst="rect">
            <a:avLst/>
          </a:prstGeom>
          <a:noFill/>
          <a:ln w="9525">
            <a:noFill/>
          </a:ln>
        </p:spPr>
      </p:pic>
      <p:sp>
        <p:nvSpPr>
          <p:cNvPr id="69637" name="矩形 218121"/>
          <p:cNvSpPr/>
          <p:nvPr/>
        </p:nvSpPr>
        <p:spPr>
          <a:xfrm>
            <a:off x="2566652" y="3515325"/>
            <a:ext cx="1067435" cy="394335"/>
          </a:xfrm>
          <a:prstGeom prst="rect">
            <a:avLst/>
          </a:prstGeom>
          <a:noFill/>
          <a:ln w="9525">
            <a:noFill/>
          </a:ln>
        </p:spPr>
        <p:txBody>
          <a:bodyPr wrap="none" anchor="t">
            <a:spAutoFit/>
          </a:bodyPr>
          <a:lstStyle/>
          <a:p>
            <a:pPr lvl="0" indent="0"/>
            <a:r>
              <a:rPr lang="zh-CN" altLang="en-US" sz="1985" dirty="0">
                <a:solidFill>
                  <a:srgbClr val="CC3300"/>
                </a:solidFill>
                <a:latin typeface="黑体" panose="02010609060101010101" pitchFamily="2" charset="-122"/>
                <a:ea typeface="黑体" panose="02010609060101010101" pitchFamily="2" charset="-122"/>
              </a:rPr>
              <a:t>风云</a:t>
            </a:r>
            <a:r>
              <a:rPr lang="en-US" altLang="zh-CN" sz="1985">
                <a:solidFill>
                  <a:srgbClr val="CC3300"/>
                </a:solidFill>
                <a:latin typeface="黑体" panose="02010609060101010101" pitchFamily="2" charset="-122"/>
                <a:ea typeface="黑体" panose="02010609060101010101" pitchFamily="2" charset="-122"/>
              </a:rPr>
              <a:t>1</a:t>
            </a:r>
            <a:r>
              <a:rPr lang="zh-CN" altLang="en-US" sz="1985" dirty="0">
                <a:solidFill>
                  <a:srgbClr val="CC3300"/>
                </a:solidFill>
                <a:latin typeface="黑体" panose="02010609060101010101" pitchFamily="2" charset="-122"/>
                <a:ea typeface="黑体" panose="02010609060101010101" pitchFamily="2" charset="-122"/>
              </a:rPr>
              <a:t>号</a:t>
            </a:r>
          </a:p>
        </p:txBody>
      </p:sp>
      <p:sp>
        <p:nvSpPr>
          <p:cNvPr id="69638" name="矩形 218122"/>
          <p:cNvSpPr/>
          <p:nvPr/>
        </p:nvSpPr>
        <p:spPr>
          <a:xfrm>
            <a:off x="2538642" y="4733784"/>
            <a:ext cx="1067435" cy="394335"/>
          </a:xfrm>
          <a:prstGeom prst="rect">
            <a:avLst/>
          </a:prstGeom>
          <a:noFill/>
          <a:ln w="9525">
            <a:noFill/>
          </a:ln>
        </p:spPr>
        <p:txBody>
          <a:bodyPr wrap="none" anchor="t">
            <a:spAutoFit/>
          </a:bodyPr>
          <a:lstStyle/>
          <a:p>
            <a:pPr lvl="0" indent="0"/>
            <a:r>
              <a:rPr lang="zh-CN" altLang="en-US" sz="1985" dirty="0">
                <a:solidFill>
                  <a:schemeClr val="hlink"/>
                </a:solidFill>
                <a:latin typeface="黑体" panose="02010609060101010101" pitchFamily="2" charset="-122"/>
                <a:ea typeface="黑体" panose="02010609060101010101" pitchFamily="2" charset="-122"/>
              </a:rPr>
              <a:t>风云</a:t>
            </a:r>
            <a:r>
              <a:rPr lang="en-US" altLang="zh-CN" sz="1985">
                <a:solidFill>
                  <a:schemeClr val="hlink"/>
                </a:solidFill>
                <a:latin typeface="黑体" panose="02010609060101010101" pitchFamily="2" charset="-122"/>
                <a:ea typeface="黑体" panose="02010609060101010101" pitchFamily="2" charset="-122"/>
              </a:rPr>
              <a:t>2</a:t>
            </a:r>
            <a:r>
              <a:rPr lang="zh-CN" altLang="en-US" sz="1985" dirty="0">
                <a:solidFill>
                  <a:schemeClr val="hlink"/>
                </a:solidFill>
                <a:latin typeface="黑体" panose="02010609060101010101" pitchFamily="2" charset="-122"/>
                <a:ea typeface="黑体" panose="02010609060101010101" pitchFamily="2" charset="-122"/>
              </a:rPr>
              <a:t>号</a:t>
            </a:r>
          </a:p>
        </p:txBody>
      </p:sp>
      <p:sp>
        <p:nvSpPr>
          <p:cNvPr id="218124" name="矩形 218123"/>
          <p:cNvSpPr/>
          <p:nvPr/>
        </p:nvSpPr>
        <p:spPr>
          <a:xfrm>
            <a:off x="63271" y="38264"/>
            <a:ext cx="8492451" cy="603978"/>
          </a:xfrm>
          <a:prstGeom prst="rect">
            <a:avLst/>
          </a:prstGeom>
          <a:noFill/>
          <a:ln w="12700">
            <a:noFill/>
          </a:ln>
        </p:spPr>
        <p:txBody>
          <a:bodyPr anchor="ctr">
            <a:noAutofit/>
          </a:bodyPr>
          <a:lstStyle/>
          <a:p>
            <a:pPr fontAlgn="base"/>
            <a:r>
              <a:rPr lang="zh-CN" altLang="en-US" sz="3200" b="1" noProof="1">
                <a:solidFill>
                  <a:srgbClr val="003399"/>
                </a:solidFill>
                <a:latin typeface="Tahoma" panose="020B0604030504040204" pitchFamily="34" charset="0"/>
                <a:ea typeface="宋体" panose="02010600030101010101" pitchFamily="2" charset="-122"/>
                <a:cs typeface="+mn-ea"/>
              </a:rPr>
              <a:t>八、气象预报</a:t>
            </a:r>
          </a:p>
        </p:txBody>
      </p:sp>
      <p:sp>
        <p:nvSpPr>
          <p:cNvPr id="2" name="灯片编号占位符 1"/>
          <p:cNvSpPr>
            <a:spLocks noGrp="1"/>
          </p:cNvSpPr>
          <p:nvPr>
            <p:ph type="sldNum" sz="quarter" idx="12"/>
          </p:nvPr>
        </p:nvSpPr>
        <p:spPr/>
        <p:txBody>
          <a:bodyPr/>
          <a:lstStyle/>
          <a:p>
            <a:pPr lvl="0"/>
            <a:fld id="{9A0DB2DC-4C9A-4742-B13C-FB6460FD3503}" type="slidenum">
              <a:rPr lang="en-US" altLang="zh-CN"/>
              <a:t>44</a:t>
            </a:fld>
            <a:endParaRPr lang="zh-CN"/>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图片 275459" descr="car9_1024"/>
          <p:cNvPicPr>
            <a:picLocks noChangeAspect="1"/>
          </p:cNvPicPr>
          <p:nvPr/>
        </p:nvPicPr>
        <p:blipFill>
          <a:blip r:embed="rId2"/>
          <a:stretch>
            <a:fillRect/>
          </a:stretch>
        </p:blipFill>
        <p:spPr>
          <a:xfrm>
            <a:off x="698500" y="1114425"/>
            <a:ext cx="8311020" cy="6297868"/>
          </a:xfrm>
          <a:prstGeom prst="rect">
            <a:avLst/>
          </a:prstGeom>
          <a:noFill/>
          <a:ln w="9525">
            <a:noFill/>
          </a:ln>
        </p:spPr>
      </p:pic>
      <p:sp>
        <p:nvSpPr>
          <p:cNvPr id="275462" name="矩形 275461"/>
          <p:cNvSpPr/>
          <p:nvPr/>
        </p:nvSpPr>
        <p:spPr>
          <a:xfrm>
            <a:off x="63271" y="68109"/>
            <a:ext cx="8492451" cy="603978"/>
          </a:xfrm>
          <a:prstGeom prst="rect">
            <a:avLst/>
          </a:prstGeom>
          <a:noFill/>
          <a:ln w="12700">
            <a:noFill/>
          </a:ln>
        </p:spPr>
        <p:txBody>
          <a:bodyPr anchor="ctr">
            <a:noAutofit/>
          </a:bodyPr>
          <a:lstStyle/>
          <a:p>
            <a:pPr fontAlgn="base"/>
            <a:r>
              <a:rPr lang="zh-CN" altLang="en-US" sz="3200" b="1" noProof="1">
                <a:solidFill>
                  <a:srgbClr val="003399"/>
                </a:solidFill>
                <a:latin typeface="Tahoma" panose="020B0604030504040204" pitchFamily="34" charset="0"/>
                <a:ea typeface="宋体" panose="02010600030101010101" pitchFamily="2" charset="-122"/>
                <a:cs typeface="+mn-ea"/>
              </a:rPr>
              <a:t>九、广告设计</a:t>
            </a:r>
          </a:p>
        </p:txBody>
      </p:sp>
      <p:sp>
        <p:nvSpPr>
          <p:cNvPr id="2" name="灯片编号占位符 1"/>
          <p:cNvSpPr>
            <a:spLocks noGrp="1"/>
          </p:cNvSpPr>
          <p:nvPr>
            <p:ph type="sldNum" sz="quarter" idx="12"/>
          </p:nvPr>
        </p:nvSpPr>
        <p:spPr/>
        <p:txBody>
          <a:bodyPr/>
          <a:lstStyle/>
          <a:p>
            <a:pPr lvl="0"/>
            <a:fld id="{9A0DB2DC-4C9A-4742-B13C-FB6460FD3503}" type="slidenum">
              <a:rPr lang="en-US" altLang="zh-CN"/>
              <a:t>45</a:t>
            </a:fld>
            <a:endParaRPr lang="zh-CN"/>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图片 223236" descr="FP0096"/>
          <p:cNvPicPr>
            <a:picLocks noChangeAspect="1"/>
          </p:cNvPicPr>
          <p:nvPr/>
        </p:nvPicPr>
        <p:blipFill>
          <a:blip r:embed="rId2"/>
          <a:stretch>
            <a:fillRect/>
          </a:stretch>
        </p:blipFill>
        <p:spPr>
          <a:xfrm>
            <a:off x="304800" y="812306"/>
            <a:ext cx="10083800" cy="6853833"/>
          </a:xfrm>
          <a:prstGeom prst="rect">
            <a:avLst/>
          </a:prstGeom>
          <a:noFill/>
          <a:ln w="9525">
            <a:noFill/>
          </a:ln>
        </p:spPr>
      </p:pic>
      <p:sp>
        <p:nvSpPr>
          <p:cNvPr id="223238" name="文本框 223237"/>
          <p:cNvSpPr txBox="1"/>
          <p:nvPr/>
        </p:nvSpPr>
        <p:spPr>
          <a:xfrm>
            <a:off x="6491631" y="843818"/>
            <a:ext cx="3838575" cy="695960"/>
          </a:xfrm>
          <a:prstGeom prst="rect">
            <a:avLst/>
          </a:prstGeom>
          <a:noFill/>
          <a:ln w="9525">
            <a:noFill/>
          </a:ln>
        </p:spPr>
        <p:txBody>
          <a:bodyPr wrap="none" anchor="t">
            <a:spAutoFit/>
          </a:bodyPr>
          <a:lstStyle/>
          <a:p>
            <a:pPr lvl="0" fontAlgn="base"/>
            <a:r>
              <a:rPr lang="zh-CN" altLang="en-US" sz="3970" strike="noStrike" noProof="1">
                <a:solidFill>
                  <a:schemeClr val="accent2"/>
                </a:solidFill>
                <a:effectLst>
                  <a:outerShdw blurRad="38100" dist="38100" dir="2700000">
                    <a:srgbClr val="C0C0C0"/>
                  </a:outerShdw>
                </a:effectLst>
                <a:latin typeface="Times New Roman" panose="02020603050405020304" charset="0"/>
                <a:ea typeface="华文新魏" pitchFamily="2" charset="-122"/>
                <a:cs typeface="+mn-ea"/>
              </a:rPr>
              <a:t>计算机合成图像</a:t>
            </a:r>
            <a:r>
              <a:rPr lang="zh-CN" altLang="en-US" sz="3970" strike="noStrike" noProof="1">
                <a:solidFill>
                  <a:srgbClr val="FFFF00"/>
                </a:solidFill>
                <a:latin typeface="Times New Roman" panose="02020603050405020304" charset="0"/>
                <a:ea typeface="华文新魏" pitchFamily="2" charset="-122"/>
                <a:cs typeface="+mn-ea"/>
              </a:rPr>
              <a:t> </a:t>
            </a:r>
            <a:endParaRPr lang="zh-CN" altLang="en-US" sz="3970" strike="noStrike" noProof="1">
              <a:solidFill>
                <a:srgbClr val="FFFF00"/>
              </a:solidFill>
              <a:latin typeface="Times New Roman" panose="02020603050405020304" charset="0"/>
              <a:ea typeface="华文新魏" pitchFamily="2" charset="-122"/>
            </a:endParaRPr>
          </a:p>
        </p:txBody>
      </p:sp>
      <p:pic>
        <p:nvPicPr>
          <p:cNvPr id="73731" name="图片 223238" descr="华南虎_1"/>
          <p:cNvPicPr>
            <a:picLocks noChangeAspect="1"/>
          </p:cNvPicPr>
          <p:nvPr/>
        </p:nvPicPr>
        <p:blipFill>
          <a:blip r:embed="rId3"/>
          <a:stretch>
            <a:fillRect/>
          </a:stretch>
        </p:blipFill>
        <p:spPr>
          <a:xfrm>
            <a:off x="294296" y="3594105"/>
            <a:ext cx="4037021" cy="4110549"/>
          </a:xfrm>
          <a:prstGeom prst="rect">
            <a:avLst/>
          </a:prstGeom>
          <a:noFill/>
          <a:ln w="9525">
            <a:noFill/>
          </a:ln>
        </p:spPr>
      </p:pic>
      <p:sp>
        <p:nvSpPr>
          <p:cNvPr id="73732" name="文本框 223239"/>
          <p:cNvSpPr txBox="1"/>
          <p:nvPr/>
        </p:nvSpPr>
        <p:spPr>
          <a:xfrm>
            <a:off x="4250787" y="6484444"/>
            <a:ext cx="1985248" cy="848360"/>
          </a:xfrm>
          <a:prstGeom prst="rect">
            <a:avLst/>
          </a:prstGeom>
          <a:noFill/>
          <a:ln w="9525">
            <a:noFill/>
          </a:ln>
        </p:spPr>
        <p:txBody>
          <a:bodyPr anchor="t">
            <a:spAutoFit/>
          </a:bodyPr>
          <a:lstStyle/>
          <a:p>
            <a:pPr lvl="0" indent="0">
              <a:spcBef>
                <a:spcPct val="50000"/>
              </a:spcBef>
            </a:pPr>
            <a:r>
              <a:rPr lang="zh-CN" altLang="en-US" sz="1985" b="1" dirty="0">
                <a:solidFill>
                  <a:schemeClr val="hlink"/>
                </a:solidFill>
                <a:latin typeface="Tahoma" panose="020B0604030504040204" pitchFamily="34" charset="0"/>
                <a:ea typeface="宋体" panose="02010600030101010101" pitchFamily="2" charset="-122"/>
              </a:rPr>
              <a:t>周金龙合成</a:t>
            </a:r>
          </a:p>
          <a:p>
            <a:pPr lvl="0" indent="0">
              <a:spcBef>
                <a:spcPct val="50000"/>
              </a:spcBef>
            </a:pPr>
            <a:r>
              <a:rPr lang="zh-CN" altLang="en-US" sz="1985" b="1" dirty="0">
                <a:solidFill>
                  <a:schemeClr val="hlink"/>
                </a:solidFill>
                <a:latin typeface="Tahoma" panose="020B0604030504040204" pitchFamily="34" charset="0"/>
                <a:ea typeface="宋体" panose="02010600030101010101" pitchFamily="2" charset="-122"/>
              </a:rPr>
              <a:t>华南虎事件</a:t>
            </a:r>
          </a:p>
        </p:txBody>
      </p:sp>
      <p:sp>
        <p:nvSpPr>
          <p:cNvPr id="223242" name="矩形 223241"/>
          <p:cNvSpPr/>
          <p:nvPr/>
        </p:nvSpPr>
        <p:spPr>
          <a:xfrm>
            <a:off x="72796" y="97954"/>
            <a:ext cx="8492451" cy="603978"/>
          </a:xfrm>
          <a:prstGeom prst="rect">
            <a:avLst/>
          </a:prstGeom>
          <a:noFill/>
          <a:ln w="12700">
            <a:noFill/>
          </a:ln>
        </p:spPr>
        <p:txBody>
          <a:bodyPr anchor="ctr">
            <a:noAutofit/>
          </a:bodyPr>
          <a:lstStyle/>
          <a:p>
            <a:pPr fontAlgn="base"/>
            <a:r>
              <a:rPr lang="zh-CN" altLang="en-US" sz="3200" b="1" noProof="1">
                <a:solidFill>
                  <a:srgbClr val="003399"/>
                </a:solidFill>
                <a:latin typeface="Tahoma" panose="020B0604030504040204" pitchFamily="34" charset="0"/>
                <a:ea typeface="宋体" panose="02010600030101010101" pitchFamily="2" charset="-122"/>
                <a:cs typeface="+mn-ea"/>
              </a:rPr>
              <a:t>十、艺术和影视应用</a:t>
            </a:r>
          </a:p>
        </p:txBody>
      </p:sp>
      <p:sp>
        <p:nvSpPr>
          <p:cNvPr id="2" name="灯片编号占位符 1"/>
          <p:cNvSpPr>
            <a:spLocks noGrp="1"/>
          </p:cNvSpPr>
          <p:nvPr>
            <p:ph type="sldNum" sz="quarter" idx="12"/>
          </p:nvPr>
        </p:nvSpPr>
        <p:spPr/>
        <p:txBody>
          <a:bodyPr/>
          <a:lstStyle/>
          <a:p>
            <a:pPr lvl="0"/>
            <a:fld id="{9A0DB2DC-4C9A-4742-B13C-FB6460FD3503}" type="slidenum">
              <a:rPr lang="en-US" altLang="zh-CN"/>
              <a:t>46</a:t>
            </a:fld>
            <a:endParaRPr 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223238"/>
                                        </p:tgtEl>
                                        <p:attrNameLst>
                                          <p:attrName>style.visibility</p:attrName>
                                        </p:attrNameLst>
                                      </p:cBhvr>
                                      <p:to>
                                        <p:strVal val="visible"/>
                                      </p:to>
                                    </p:set>
                                    <p:anim calcmode="lin" valueType="num">
                                      <p:cBhvr>
                                        <p:cTn id="7" dur="1" fill="hold"/>
                                        <p:tgtEl>
                                          <p:spTgt spid="223238"/>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22300" y="938530"/>
            <a:ext cx="5351780" cy="701040"/>
          </a:xfrm>
          <a:prstGeom prst="rect">
            <a:avLst/>
          </a:prstGeom>
          <a:noFill/>
        </p:spPr>
        <p:txBody>
          <a:bodyPr wrap="square" rtlCol="0" anchor="t">
            <a:spAutoFit/>
          </a:bodyPr>
          <a:lstStyle/>
          <a:p>
            <a:r>
              <a:rPr sz="4000" b="1" spc="-15" dirty="0">
                <a:latin typeface="Times New Roman" panose="02020603050405020304" charset="0"/>
                <a:cs typeface="新宋体" panose="02010609030101010101" charset="-122"/>
                <a:sym typeface="+mn-ea"/>
              </a:rPr>
              <a:t>图像处理基本</a:t>
            </a:r>
            <a:r>
              <a:rPr lang="zh-CN" sz="4000" b="1" spc="-15" dirty="0">
                <a:latin typeface="Times New Roman" panose="02020603050405020304" charset="0"/>
                <a:cs typeface="新宋体" panose="02010609030101010101" charset="-122"/>
                <a:sym typeface="+mn-ea"/>
              </a:rPr>
              <a:t>步骤</a:t>
            </a:r>
          </a:p>
        </p:txBody>
      </p:sp>
      <p:sp>
        <p:nvSpPr>
          <p:cNvPr id="4" name="灯片编号占位符 3"/>
          <p:cNvSpPr>
            <a:spLocks noGrp="1"/>
          </p:cNvSpPr>
          <p:nvPr>
            <p:ph type="sldNum" sz="quarter" idx="7"/>
          </p:nvPr>
        </p:nvSpPr>
        <p:spPr/>
        <p:txBody>
          <a:bodyPr/>
          <a:lstStyle/>
          <a:p>
            <a:fld id="{B6F15528-21DE-4FAA-801E-634DDDAF4B2B}" type="slidenum">
              <a:rPr/>
              <a:t>47</a:t>
            </a:fld>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23422" r="406"/>
          <a:stretch/>
        </p:blipFill>
        <p:spPr>
          <a:xfrm>
            <a:off x="660400" y="2257424"/>
            <a:ext cx="9334500" cy="4391025"/>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74700" y="1626234"/>
            <a:ext cx="8610600" cy="5722737"/>
          </a:xfrm>
          <a:prstGeom prst="rect">
            <a:avLst/>
          </a:prstGeom>
        </p:spPr>
      </p:pic>
      <p:sp>
        <p:nvSpPr>
          <p:cNvPr id="6" name="爆炸形 2 5"/>
          <p:cNvSpPr/>
          <p:nvPr/>
        </p:nvSpPr>
        <p:spPr>
          <a:xfrm>
            <a:off x="6261100" y="3528871"/>
            <a:ext cx="4116070" cy="3620823"/>
          </a:xfrm>
          <a:prstGeom prst="irregularSeal2">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22300" y="938530"/>
            <a:ext cx="5351780" cy="701040"/>
          </a:xfrm>
          <a:prstGeom prst="rect">
            <a:avLst/>
          </a:prstGeom>
          <a:noFill/>
        </p:spPr>
        <p:txBody>
          <a:bodyPr wrap="square" rtlCol="0" anchor="t">
            <a:spAutoFit/>
          </a:bodyPr>
          <a:lstStyle/>
          <a:p>
            <a:r>
              <a:rPr sz="4000" b="1" spc="-15" dirty="0">
                <a:latin typeface="Times New Roman" panose="02020603050405020304" charset="0"/>
                <a:cs typeface="新宋体" panose="02010609030101010101" charset="-122"/>
                <a:sym typeface="+mn-ea"/>
              </a:rPr>
              <a:t>图像处理基本</a:t>
            </a:r>
            <a:r>
              <a:rPr lang="zh-CN" sz="4000" b="1" spc="-15" dirty="0">
                <a:latin typeface="Times New Roman" panose="02020603050405020304" charset="0"/>
                <a:cs typeface="新宋体" panose="02010609030101010101" charset="-122"/>
                <a:sym typeface="+mn-ea"/>
              </a:rPr>
              <a:t>步骤</a:t>
            </a:r>
          </a:p>
        </p:txBody>
      </p:sp>
      <p:sp>
        <p:nvSpPr>
          <p:cNvPr id="4" name="灯片编号占位符 3"/>
          <p:cNvSpPr>
            <a:spLocks noGrp="1"/>
          </p:cNvSpPr>
          <p:nvPr>
            <p:ph type="sldNum" sz="quarter" idx="7"/>
          </p:nvPr>
        </p:nvSpPr>
        <p:spPr/>
        <p:txBody>
          <a:bodyPr/>
          <a:lstStyle/>
          <a:p>
            <a:fld id="{B6F15528-21DE-4FAA-801E-634DDDAF4B2B}" type="slidenum">
              <a:rPr/>
              <a:t>48</a:t>
            </a:fld>
            <a:endParaRPr/>
          </a:p>
        </p:txBody>
      </p:sp>
    </p:spTree>
    <p:extLst>
      <p:ext uri="{BB962C8B-B14F-4D97-AF65-F5344CB8AC3E}">
        <p14:creationId xmlns:p14="http://schemas.microsoft.com/office/powerpoint/2010/main" val="420104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2394089" y="2986277"/>
            <a:ext cx="6337553" cy="3816096"/>
          </a:xfrm>
          <a:prstGeom prst="rect">
            <a:avLst/>
          </a:prstGeom>
          <a:blipFill>
            <a:blip r:embed="rId2" cstate="print"/>
            <a:stretch>
              <a:fillRect/>
            </a:stretch>
          </a:blipFill>
        </p:spPr>
        <p:txBody>
          <a:bodyPr wrap="square" lIns="0" tIns="0" rIns="0" bIns="0" rtlCol="0"/>
          <a:lstStyle/>
          <a:p>
            <a:endParaRPr>
              <a:latin typeface="Times New Roman" panose="02020603050405020304" charset="0"/>
            </a:endParaRPr>
          </a:p>
        </p:txBody>
      </p:sp>
      <p:sp>
        <p:nvSpPr>
          <p:cNvPr id="5" name="object 5"/>
          <p:cNvSpPr/>
          <p:nvPr/>
        </p:nvSpPr>
        <p:spPr>
          <a:xfrm>
            <a:off x="2682887" y="4425696"/>
            <a:ext cx="719327" cy="1260347"/>
          </a:xfrm>
          <a:prstGeom prst="rect">
            <a:avLst/>
          </a:prstGeom>
          <a:blipFill>
            <a:blip r:embed="rId3" cstate="print"/>
            <a:stretch>
              <a:fillRect/>
            </a:stretch>
          </a:blipFill>
        </p:spPr>
        <p:txBody>
          <a:bodyPr wrap="square" lIns="0" tIns="0" rIns="0" bIns="0" rtlCol="0"/>
          <a:lstStyle/>
          <a:p>
            <a:endParaRPr>
              <a:latin typeface="Times New Roman" panose="02020603050405020304" charset="0"/>
            </a:endParaRPr>
          </a:p>
        </p:txBody>
      </p:sp>
      <p:sp>
        <p:nvSpPr>
          <p:cNvPr id="6" name="object 6"/>
          <p:cNvSpPr/>
          <p:nvPr/>
        </p:nvSpPr>
        <p:spPr>
          <a:xfrm>
            <a:off x="2324747" y="2409444"/>
            <a:ext cx="1150619" cy="863346"/>
          </a:xfrm>
          <a:prstGeom prst="rect">
            <a:avLst/>
          </a:prstGeom>
          <a:blipFill>
            <a:blip r:embed="rId4" cstate="print"/>
            <a:stretch>
              <a:fillRect/>
            </a:stretch>
          </a:blipFill>
        </p:spPr>
        <p:txBody>
          <a:bodyPr wrap="square" lIns="0" tIns="0" rIns="0" bIns="0" rtlCol="0"/>
          <a:lstStyle/>
          <a:p>
            <a:endParaRPr>
              <a:latin typeface="Times New Roman" panose="02020603050405020304" charset="0"/>
            </a:endParaRPr>
          </a:p>
        </p:txBody>
      </p:sp>
      <p:sp>
        <p:nvSpPr>
          <p:cNvPr id="7" name="object 7"/>
          <p:cNvSpPr/>
          <p:nvPr/>
        </p:nvSpPr>
        <p:spPr>
          <a:xfrm>
            <a:off x="2411615" y="1520952"/>
            <a:ext cx="852766" cy="672845"/>
          </a:xfrm>
          <a:prstGeom prst="rect">
            <a:avLst/>
          </a:prstGeom>
          <a:blipFill>
            <a:blip r:embed="rId5" cstate="print"/>
            <a:stretch>
              <a:fillRect/>
            </a:stretch>
          </a:blipFill>
        </p:spPr>
        <p:txBody>
          <a:bodyPr wrap="square" lIns="0" tIns="0" rIns="0" bIns="0" rtlCol="0"/>
          <a:lstStyle/>
          <a:p>
            <a:endParaRPr>
              <a:latin typeface="Times New Roman" panose="02020603050405020304" charset="0"/>
            </a:endParaRPr>
          </a:p>
        </p:txBody>
      </p:sp>
      <p:sp>
        <p:nvSpPr>
          <p:cNvPr id="8" name="object 8"/>
          <p:cNvSpPr txBox="1"/>
          <p:nvPr/>
        </p:nvSpPr>
        <p:spPr>
          <a:xfrm>
            <a:off x="3676777" y="3422396"/>
            <a:ext cx="838835" cy="245110"/>
          </a:xfrm>
          <a:prstGeom prst="rect">
            <a:avLst/>
          </a:prstGeom>
        </p:spPr>
        <p:txBody>
          <a:bodyPr vert="horz" wrap="square" lIns="0" tIns="0" rIns="0" bIns="0" rtlCol="0">
            <a:spAutoFit/>
          </a:bodyPr>
          <a:lstStyle/>
          <a:p>
            <a:pPr marL="12700">
              <a:lnSpc>
                <a:spcPct val="100000"/>
              </a:lnSpc>
            </a:pPr>
            <a:r>
              <a:rPr sz="1600" b="1" spc="-10" dirty="0">
                <a:latin typeface="Times New Roman" panose="02020603050405020304" charset="0"/>
                <a:cs typeface="新宋体" panose="02010609030101010101" charset="-122"/>
              </a:rPr>
              <a:t>输入图像</a:t>
            </a:r>
          </a:p>
        </p:txBody>
      </p:sp>
      <p:sp>
        <p:nvSpPr>
          <p:cNvPr id="9" name="object 9"/>
          <p:cNvSpPr txBox="1"/>
          <p:nvPr/>
        </p:nvSpPr>
        <p:spPr>
          <a:xfrm>
            <a:off x="6197472" y="3494036"/>
            <a:ext cx="838835" cy="245110"/>
          </a:xfrm>
          <a:prstGeom prst="rect">
            <a:avLst/>
          </a:prstGeom>
        </p:spPr>
        <p:txBody>
          <a:bodyPr vert="horz" wrap="square" lIns="0" tIns="0" rIns="0" bIns="0" rtlCol="0">
            <a:spAutoFit/>
          </a:bodyPr>
          <a:lstStyle/>
          <a:p>
            <a:pPr marL="12700">
              <a:lnSpc>
                <a:spcPct val="100000"/>
              </a:lnSpc>
            </a:pPr>
            <a:r>
              <a:rPr sz="1600" b="1" spc="-10" dirty="0">
                <a:latin typeface="Times New Roman" panose="02020603050405020304" charset="0"/>
                <a:cs typeface="新宋体" panose="02010609030101010101" charset="-122"/>
              </a:rPr>
              <a:t>输出图像</a:t>
            </a:r>
          </a:p>
        </p:txBody>
      </p:sp>
      <p:sp>
        <p:nvSpPr>
          <p:cNvPr id="10" name="object 10"/>
          <p:cNvSpPr/>
          <p:nvPr/>
        </p:nvSpPr>
        <p:spPr>
          <a:xfrm>
            <a:off x="1891169" y="1401317"/>
            <a:ext cx="1800225" cy="5472430"/>
          </a:xfrm>
          <a:custGeom>
            <a:avLst/>
            <a:gdLst/>
            <a:ahLst/>
            <a:cxnLst/>
            <a:rect l="l" t="t" r="r" b="b"/>
            <a:pathLst>
              <a:path w="1800225" h="5472430">
                <a:moveTo>
                  <a:pt x="899921" y="0"/>
                </a:moveTo>
                <a:lnTo>
                  <a:pt x="854270" y="3452"/>
                </a:lnTo>
                <a:lnTo>
                  <a:pt x="809213" y="13701"/>
                </a:lnTo>
                <a:lnTo>
                  <a:pt x="764805" y="30582"/>
                </a:lnTo>
                <a:lnTo>
                  <a:pt x="721098" y="53930"/>
                </a:lnTo>
                <a:lnTo>
                  <a:pt x="678148" y="83582"/>
                </a:lnTo>
                <a:lnTo>
                  <a:pt x="636007" y="119372"/>
                </a:lnTo>
                <a:lnTo>
                  <a:pt x="594729" y="161138"/>
                </a:lnTo>
                <a:lnTo>
                  <a:pt x="554368" y="208715"/>
                </a:lnTo>
                <a:lnTo>
                  <a:pt x="514977" y="261938"/>
                </a:lnTo>
                <a:lnTo>
                  <a:pt x="476610" y="320643"/>
                </a:lnTo>
                <a:lnTo>
                  <a:pt x="439321" y="384666"/>
                </a:lnTo>
                <a:lnTo>
                  <a:pt x="421098" y="418621"/>
                </a:lnTo>
                <a:lnTo>
                  <a:pt x="403164" y="453844"/>
                </a:lnTo>
                <a:lnTo>
                  <a:pt x="385526" y="490314"/>
                </a:lnTo>
                <a:lnTo>
                  <a:pt x="368192" y="528011"/>
                </a:lnTo>
                <a:lnTo>
                  <a:pt x="351167" y="566914"/>
                </a:lnTo>
                <a:lnTo>
                  <a:pt x="334458" y="607003"/>
                </a:lnTo>
                <a:lnTo>
                  <a:pt x="318073" y="648257"/>
                </a:lnTo>
                <a:lnTo>
                  <a:pt x="302018" y="690657"/>
                </a:lnTo>
                <a:lnTo>
                  <a:pt x="286299" y="734180"/>
                </a:lnTo>
                <a:lnTo>
                  <a:pt x="270923" y="778807"/>
                </a:lnTo>
                <a:lnTo>
                  <a:pt x="255897" y="824518"/>
                </a:lnTo>
                <a:lnTo>
                  <a:pt x="241228" y="871291"/>
                </a:lnTo>
                <a:lnTo>
                  <a:pt x="226922" y="919106"/>
                </a:lnTo>
                <a:lnTo>
                  <a:pt x="212987" y="967943"/>
                </a:lnTo>
                <a:lnTo>
                  <a:pt x="199428" y="1017780"/>
                </a:lnTo>
                <a:lnTo>
                  <a:pt x="186252" y="1068599"/>
                </a:lnTo>
                <a:lnTo>
                  <a:pt x="173467" y="1120377"/>
                </a:lnTo>
                <a:lnTo>
                  <a:pt x="161079" y="1173095"/>
                </a:lnTo>
                <a:lnTo>
                  <a:pt x="149095" y="1226732"/>
                </a:lnTo>
                <a:lnTo>
                  <a:pt x="137520" y="1281268"/>
                </a:lnTo>
                <a:lnTo>
                  <a:pt x="126363" y="1336681"/>
                </a:lnTo>
                <a:lnTo>
                  <a:pt x="115630" y="1392952"/>
                </a:lnTo>
                <a:lnTo>
                  <a:pt x="105327" y="1450059"/>
                </a:lnTo>
                <a:lnTo>
                  <a:pt x="95461" y="1507983"/>
                </a:lnTo>
                <a:lnTo>
                  <a:pt x="86039" y="1566703"/>
                </a:lnTo>
                <a:lnTo>
                  <a:pt x="77068" y="1626198"/>
                </a:lnTo>
                <a:lnTo>
                  <a:pt x="68554" y="1686448"/>
                </a:lnTo>
                <a:lnTo>
                  <a:pt x="60504" y="1747432"/>
                </a:lnTo>
                <a:lnTo>
                  <a:pt x="52925" y="1809129"/>
                </a:lnTo>
                <a:lnTo>
                  <a:pt x="45823" y="1871520"/>
                </a:lnTo>
                <a:lnTo>
                  <a:pt x="39206" y="1934584"/>
                </a:lnTo>
                <a:lnTo>
                  <a:pt x="33079" y="1998300"/>
                </a:lnTo>
                <a:lnTo>
                  <a:pt x="27450" y="2062647"/>
                </a:lnTo>
                <a:lnTo>
                  <a:pt x="22325" y="2127605"/>
                </a:lnTo>
                <a:lnTo>
                  <a:pt x="17711" y="2193154"/>
                </a:lnTo>
                <a:lnTo>
                  <a:pt x="13614" y="2259273"/>
                </a:lnTo>
                <a:lnTo>
                  <a:pt x="10043" y="2325941"/>
                </a:lnTo>
                <a:lnTo>
                  <a:pt x="7002" y="2393139"/>
                </a:lnTo>
                <a:lnTo>
                  <a:pt x="4499" y="2460845"/>
                </a:lnTo>
                <a:lnTo>
                  <a:pt x="2540" y="2529038"/>
                </a:lnTo>
                <a:lnTo>
                  <a:pt x="1133" y="2597699"/>
                </a:lnTo>
                <a:lnTo>
                  <a:pt x="284" y="2666807"/>
                </a:lnTo>
                <a:lnTo>
                  <a:pt x="0" y="2736342"/>
                </a:lnTo>
                <a:lnTo>
                  <a:pt x="284" y="2805875"/>
                </a:lnTo>
                <a:lnTo>
                  <a:pt x="1133" y="2874982"/>
                </a:lnTo>
                <a:lnTo>
                  <a:pt x="2540" y="2943640"/>
                </a:lnTo>
                <a:lnTo>
                  <a:pt x="4499" y="3011830"/>
                </a:lnTo>
                <a:lnTo>
                  <a:pt x="7002" y="3079531"/>
                </a:lnTo>
                <a:lnTo>
                  <a:pt x="10043" y="3146723"/>
                </a:lnTo>
                <a:lnTo>
                  <a:pt x="13614" y="3213385"/>
                </a:lnTo>
                <a:lnTo>
                  <a:pt x="17711" y="3279497"/>
                </a:lnTo>
                <a:lnTo>
                  <a:pt x="22325" y="3345038"/>
                </a:lnTo>
                <a:lnTo>
                  <a:pt x="27450" y="3409988"/>
                </a:lnTo>
                <a:lnTo>
                  <a:pt x="33079" y="3474325"/>
                </a:lnTo>
                <a:lnTo>
                  <a:pt x="39206" y="3538031"/>
                </a:lnTo>
                <a:lnTo>
                  <a:pt x="45823" y="3601083"/>
                </a:lnTo>
                <a:lnTo>
                  <a:pt x="52925" y="3663463"/>
                </a:lnTo>
                <a:lnTo>
                  <a:pt x="60504" y="3725148"/>
                </a:lnTo>
                <a:lnTo>
                  <a:pt x="68554" y="3786120"/>
                </a:lnTo>
                <a:lnTo>
                  <a:pt x="77068" y="3846356"/>
                </a:lnTo>
                <a:lnTo>
                  <a:pt x="86039" y="3905837"/>
                </a:lnTo>
                <a:lnTo>
                  <a:pt x="95461" y="3964543"/>
                </a:lnTo>
                <a:lnTo>
                  <a:pt x="105327" y="4022452"/>
                </a:lnTo>
                <a:lnTo>
                  <a:pt x="115630" y="4079544"/>
                </a:lnTo>
                <a:lnTo>
                  <a:pt x="126363" y="4135799"/>
                </a:lnTo>
                <a:lnTo>
                  <a:pt x="137520" y="4191197"/>
                </a:lnTo>
                <a:lnTo>
                  <a:pt x="149095" y="4245716"/>
                </a:lnTo>
                <a:lnTo>
                  <a:pt x="161079" y="4299336"/>
                </a:lnTo>
                <a:lnTo>
                  <a:pt x="173467" y="4352038"/>
                </a:lnTo>
                <a:lnTo>
                  <a:pt x="186252" y="4403799"/>
                </a:lnTo>
                <a:lnTo>
                  <a:pt x="199428" y="4454600"/>
                </a:lnTo>
                <a:lnTo>
                  <a:pt x="212987" y="4504421"/>
                </a:lnTo>
                <a:lnTo>
                  <a:pt x="226922" y="4553240"/>
                </a:lnTo>
                <a:lnTo>
                  <a:pt x="241228" y="4601038"/>
                </a:lnTo>
                <a:lnTo>
                  <a:pt x="255897" y="4647793"/>
                </a:lnTo>
                <a:lnTo>
                  <a:pt x="270923" y="4693486"/>
                </a:lnTo>
                <a:lnTo>
                  <a:pt x="286299" y="4738096"/>
                </a:lnTo>
                <a:lnTo>
                  <a:pt x="302018" y="4781602"/>
                </a:lnTo>
                <a:lnTo>
                  <a:pt x="318073" y="4823983"/>
                </a:lnTo>
                <a:lnTo>
                  <a:pt x="334458" y="4865220"/>
                </a:lnTo>
                <a:lnTo>
                  <a:pt x="351167" y="4905292"/>
                </a:lnTo>
                <a:lnTo>
                  <a:pt x="368192" y="4944179"/>
                </a:lnTo>
                <a:lnTo>
                  <a:pt x="385526" y="4981859"/>
                </a:lnTo>
                <a:lnTo>
                  <a:pt x="403164" y="5018312"/>
                </a:lnTo>
                <a:lnTo>
                  <a:pt x="421098" y="5053519"/>
                </a:lnTo>
                <a:lnTo>
                  <a:pt x="439321" y="5087457"/>
                </a:lnTo>
                <a:lnTo>
                  <a:pt x="476610" y="5151450"/>
                </a:lnTo>
                <a:lnTo>
                  <a:pt x="514977" y="5210126"/>
                </a:lnTo>
                <a:lnTo>
                  <a:pt x="554368" y="5263322"/>
                </a:lnTo>
                <a:lnTo>
                  <a:pt x="594729" y="5310874"/>
                </a:lnTo>
                <a:lnTo>
                  <a:pt x="636007" y="5352617"/>
                </a:lnTo>
                <a:lnTo>
                  <a:pt x="678148" y="5388388"/>
                </a:lnTo>
                <a:lnTo>
                  <a:pt x="721098" y="5418023"/>
                </a:lnTo>
                <a:lnTo>
                  <a:pt x="764805" y="5441358"/>
                </a:lnTo>
                <a:lnTo>
                  <a:pt x="809213" y="5458228"/>
                </a:lnTo>
                <a:lnTo>
                  <a:pt x="854270" y="5468471"/>
                </a:lnTo>
                <a:lnTo>
                  <a:pt x="899921" y="5471922"/>
                </a:lnTo>
                <a:lnTo>
                  <a:pt x="922784" y="5471055"/>
                </a:lnTo>
                <a:lnTo>
                  <a:pt x="968083" y="5464188"/>
                </a:lnTo>
                <a:lnTo>
                  <a:pt x="1012769" y="5450611"/>
                </a:lnTo>
                <a:lnTo>
                  <a:pt x="1056786" y="5430488"/>
                </a:lnTo>
                <a:lnTo>
                  <a:pt x="1100083" y="5403983"/>
                </a:lnTo>
                <a:lnTo>
                  <a:pt x="1142603" y="5371259"/>
                </a:lnTo>
                <a:lnTo>
                  <a:pt x="1184294" y="5332482"/>
                </a:lnTo>
                <a:lnTo>
                  <a:pt x="1225101" y="5287814"/>
                </a:lnTo>
                <a:lnTo>
                  <a:pt x="1264969" y="5237420"/>
                </a:lnTo>
                <a:lnTo>
                  <a:pt x="1303846" y="5181463"/>
                </a:lnTo>
                <a:lnTo>
                  <a:pt x="1341677" y="5120108"/>
                </a:lnTo>
                <a:lnTo>
                  <a:pt x="1378407" y="5053519"/>
                </a:lnTo>
                <a:lnTo>
                  <a:pt x="1396343" y="5018312"/>
                </a:lnTo>
                <a:lnTo>
                  <a:pt x="1413984" y="4981859"/>
                </a:lnTo>
                <a:lnTo>
                  <a:pt x="1431322" y="4944179"/>
                </a:lnTo>
                <a:lnTo>
                  <a:pt x="1448352" y="4905292"/>
                </a:lnTo>
                <a:lnTo>
                  <a:pt x="1465066" y="4865220"/>
                </a:lnTo>
                <a:lnTo>
                  <a:pt x="1481457" y="4823983"/>
                </a:lnTo>
                <a:lnTo>
                  <a:pt x="1497520" y="4781602"/>
                </a:lnTo>
                <a:lnTo>
                  <a:pt x="1513246" y="4738096"/>
                </a:lnTo>
                <a:lnTo>
                  <a:pt x="1528630" y="4693486"/>
                </a:lnTo>
                <a:lnTo>
                  <a:pt x="1543665" y="4647793"/>
                </a:lnTo>
                <a:lnTo>
                  <a:pt x="1558343" y="4601038"/>
                </a:lnTo>
                <a:lnTo>
                  <a:pt x="1572659" y="4553240"/>
                </a:lnTo>
                <a:lnTo>
                  <a:pt x="1586604" y="4504421"/>
                </a:lnTo>
                <a:lnTo>
                  <a:pt x="1600174" y="4454600"/>
                </a:lnTo>
                <a:lnTo>
                  <a:pt x="1613360" y="4403799"/>
                </a:lnTo>
                <a:lnTo>
                  <a:pt x="1626156" y="4352038"/>
                </a:lnTo>
                <a:lnTo>
                  <a:pt x="1638556" y="4299336"/>
                </a:lnTo>
                <a:lnTo>
                  <a:pt x="1650552" y="4245716"/>
                </a:lnTo>
                <a:lnTo>
                  <a:pt x="1662138" y="4191197"/>
                </a:lnTo>
                <a:lnTo>
                  <a:pt x="1673307" y="4135799"/>
                </a:lnTo>
                <a:lnTo>
                  <a:pt x="1684052" y="4079544"/>
                </a:lnTo>
                <a:lnTo>
                  <a:pt x="1694366" y="4022452"/>
                </a:lnTo>
                <a:lnTo>
                  <a:pt x="1704244" y="3964543"/>
                </a:lnTo>
                <a:lnTo>
                  <a:pt x="1713677" y="3905837"/>
                </a:lnTo>
                <a:lnTo>
                  <a:pt x="1722660" y="3846356"/>
                </a:lnTo>
                <a:lnTo>
                  <a:pt x="1731185" y="3786120"/>
                </a:lnTo>
                <a:lnTo>
                  <a:pt x="1739245" y="3725148"/>
                </a:lnTo>
                <a:lnTo>
                  <a:pt x="1746835" y="3663463"/>
                </a:lnTo>
                <a:lnTo>
                  <a:pt x="1753947" y="3601083"/>
                </a:lnTo>
                <a:lnTo>
                  <a:pt x="1760574" y="3538031"/>
                </a:lnTo>
                <a:lnTo>
                  <a:pt x="1766710" y="3474325"/>
                </a:lnTo>
                <a:lnTo>
                  <a:pt x="1772348" y="3409988"/>
                </a:lnTo>
                <a:lnTo>
                  <a:pt x="1777481" y="3345038"/>
                </a:lnTo>
                <a:lnTo>
                  <a:pt x="1782102" y="3279497"/>
                </a:lnTo>
                <a:lnTo>
                  <a:pt x="1786205" y="3213385"/>
                </a:lnTo>
                <a:lnTo>
                  <a:pt x="1789783" y="3146723"/>
                </a:lnTo>
                <a:lnTo>
                  <a:pt x="1792829" y="3079531"/>
                </a:lnTo>
                <a:lnTo>
                  <a:pt x="1795336" y="3011830"/>
                </a:lnTo>
                <a:lnTo>
                  <a:pt x="1797298" y="2943640"/>
                </a:lnTo>
                <a:lnTo>
                  <a:pt x="1798708" y="2874982"/>
                </a:lnTo>
                <a:lnTo>
                  <a:pt x="1799558" y="2805875"/>
                </a:lnTo>
                <a:lnTo>
                  <a:pt x="1799843" y="2736342"/>
                </a:lnTo>
                <a:lnTo>
                  <a:pt x="1799558" y="2666807"/>
                </a:lnTo>
                <a:lnTo>
                  <a:pt x="1798708" y="2597699"/>
                </a:lnTo>
                <a:lnTo>
                  <a:pt x="1797298" y="2529038"/>
                </a:lnTo>
                <a:lnTo>
                  <a:pt x="1795336" y="2460845"/>
                </a:lnTo>
                <a:lnTo>
                  <a:pt x="1792829" y="2393139"/>
                </a:lnTo>
                <a:lnTo>
                  <a:pt x="1789783" y="2325941"/>
                </a:lnTo>
                <a:lnTo>
                  <a:pt x="1786205" y="2259273"/>
                </a:lnTo>
                <a:lnTo>
                  <a:pt x="1782102" y="2193154"/>
                </a:lnTo>
                <a:lnTo>
                  <a:pt x="1777481" y="2127605"/>
                </a:lnTo>
                <a:lnTo>
                  <a:pt x="1772348" y="2062647"/>
                </a:lnTo>
                <a:lnTo>
                  <a:pt x="1766710" y="1998300"/>
                </a:lnTo>
                <a:lnTo>
                  <a:pt x="1760574" y="1934584"/>
                </a:lnTo>
                <a:lnTo>
                  <a:pt x="1753947" y="1871520"/>
                </a:lnTo>
                <a:lnTo>
                  <a:pt x="1746835" y="1809129"/>
                </a:lnTo>
                <a:lnTo>
                  <a:pt x="1739245" y="1747432"/>
                </a:lnTo>
                <a:lnTo>
                  <a:pt x="1731185" y="1686448"/>
                </a:lnTo>
                <a:lnTo>
                  <a:pt x="1722660" y="1626198"/>
                </a:lnTo>
                <a:lnTo>
                  <a:pt x="1713677" y="1566703"/>
                </a:lnTo>
                <a:lnTo>
                  <a:pt x="1704244" y="1507983"/>
                </a:lnTo>
                <a:lnTo>
                  <a:pt x="1694366" y="1450059"/>
                </a:lnTo>
                <a:lnTo>
                  <a:pt x="1684052" y="1392952"/>
                </a:lnTo>
                <a:lnTo>
                  <a:pt x="1673307" y="1336681"/>
                </a:lnTo>
                <a:lnTo>
                  <a:pt x="1662138" y="1281268"/>
                </a:lnTo>
                <a:lnTo>
                  <a:pt x="1650552" y="1226732"/>
                </a:lnTo>
                <a:lnTo>
                  <a:pt x="1638556" y="1173095"/>
                </a:lnTo>
                <a:lnTo>
                  <a:pt x="1626156" y="1120377"/>
                </a:lnTo>
                <a:lnTo>
                  <a:pt x="1613360" y="1068599"/>
                </a:lnTo>
                <a:lnTo>
                  <a:pt x="1600174" y="1017780"/>
                </a:lnTo>
                <a:lnTo>
                  <a:pt x="1586604" y="967943"/>
                </a:lnTo>
                <a:lnTo>
                  <a:pt x="1572659" y="919106"/>
                </a:lnTo>
                <a:lnTo>
                  <a:pt x="1558343" y="871291"/>
                </a:lnTo>
                <a:lnTo>
                  <a:pt x="1543665" y="824518"/>
                </a:lnTo>
                <a:lnTo>
                  <a:pt x="1528630" y="778807"/>
                </a:lnTo>
                <a:lnTo>
                  <a:pt x="1513246" y="734180"/>
                </a:lnTo>
                <a:lnTo>
                  <a:pt x="1497520" y="690657"/>
                </a:lnTo>
                <a:lnTo>
                  <a:pt x="1481457" y="648257"/>
                </a:lnTo>
                <a:lnTo>
                  <a:pt x="1465066" y="607003"/>
                </a:lnTo>
                <a:lnTo>
                  <a:pt x="1448352" y="566914"/>
                </a:lnTo>
                <a:lnTo>
                  <a:pt x="1431322" y="528011"/>
                </a:lnTo>
                <a:lnTo>
                  <a:pt x="1413984" y="490314"/>
                </a:lnTo>
                <a:lnTo>
                  <a:pt x="1396343" y="453844"/>
                </a:lnTo>
                <a:lnTo>
                  <a:pt x="1378407" y="418621"/>
                </a:lnTo>
                <a:lnTo>
                  <a:pt x="1360183" y="384666"/>
                </a:lnTo>
                <a:lnTo>
                  <a:pt x="1322896" y="320643"/>
                </a:lnTo>
                <a:lnTo>
                  <a:pt x="1284535" y="261938"/>
                </a:lnTo>
                <a:lnTo>
                  <a:pt x="1245156" y="208715"/>
                </a:lnTo>
                <a:lnTo>
                  <a:pt x="1204811" y="161138"/>
                </a:lnTo>
                <a:lnTo>
                  <a:pt x="1163556" y="119372"/>
                </a:lnTo>
                <a:lnTo>
                  <a:pt x="1121443" y="83582"/>
                </a:lnTo>
                <a:lnTo>
                  <a:pt x="1078528" y="53930"/>
                </a:lnTo>
                <a:lnTo>
                  <a:pt x="1034864" y="30582"/>
                </a:lnTo>
                <a:lnTo>
                  <a:pt x="990506" y="13701"/>
                </a:lnTo>
                <a:lnTo>
                  <a:pt x="945507" y="3452"/>
                </a:lnTo>
                <a:lnTo>
                  <a:pt x="899921" y="0"/>
                </a:lnTo>
                <a:close/>
              </a:path>
            </a:pathLst>
          </a:custGeom>
          <a:ln w="9525">
            <a:solidFill>
              <a:srgbClr val="EE2B0A"/>
            </a:solidFill>
          </a:ln>
        </p:spPr>
        <p:txBody>
          <a:bodyPr wrap="square" lIns="0" tIns="0" rIns="0" bIns="0" rtlCol="0"/>
          <a:lstStyle/>
          <a:p>
            <a:endParaRPr>
              <a:latin typeface="Times New Roman" panose="02020603050405020304" charset="0"/>
            </a:endParaRPr>
          </a:p>
        </p:txBody>
      </p:sp>
      <p:sp>
        <p:nvSpPr>
          <p:cNvPr id="11" name="object 11"/>
          <p:cNvSpPr/>
          <p:nvPr/>
        </p:nvSpPr>
        <p:spPr>
          <a:xfrm>
            <a:off x="4554359" y="1474469"/>
            <a:ext cx="1800860" cy="5472430"/>
          </a:xfrm>
          <a:custGeom>
            <a:avLst/>
            <a:gdLst/>
            <a:ahLst/>
            <a:cxnLst/>
            <a:rect l="l" t="t" r="r" b="b"/>
            <a:pathLst>
              <a:path w="1800860" h="5472430">
                <a:moveTo>
                  <a:pt x="900684" y="0"/>
                </a:moveTo>
                <a:lnTo>
                  <a:pt x="855030" y="3452"/>
                </a:lnTo>
                <a:lnTo>
                  <a:pt x="809967" y="13701"/>
                </a:lnTo>
                <a:lnTo>
                  <a:pt x="765548" y="30582"/>
                </a:lnTo>
                <a:lnTo>
                  <a:pt x="721829" y="53930"/>
                </a:lnTo>
                <a:lnTo>
                  <a:pt x="678861" y="83582"/>
                </a:lnTo>
                <a:lnTo>
                  <a:pt x="636701" y="119372"/>
                </a:lnTo>
                <a:lnTo>
                  <a:pt x="595400" y="161138"/>
                </a:lnTo>
                <a:lnTo>
                  <a:pt x="555014" y="208715"/>
                </a:lnTo>
                <a:lnTo>
                  <a:pt x="515596" y="261938"/>
                </a:lnTo>
                <a:lnTo>
                  <a:pt x="477200" y="320643"/>
                </a:lnTo>
                <a:lnTo>
                  <a:pt x="439881" y="384666"/>
                </a:lnTo>
                <a:lnTo>
                  <a:pt x="421641" y="418621"/>
                </a:lnTo>
                <a:lnTo>
                  <a:pt x="403691" y="453844"/>
                </a:lnTo>
                <a:lnTo>
                  <a:pt x="386037" y="490314"/>
                </a:lnTo>
                <a:lnTo>
                  <a:pt x="368686" y="528011"/>
                </a:lnTo>
                <a:lnTo>
                  <a:pt x="351644" y="566914"/>
                </a:lnTo>
                <a:lnTo>
                  <a:pt x="334918" y="607003"/>
                </a:lnTo>
                <a:lnTo>
                  <a:pt x="318515" y="648257"/>
                </a:lnTo>
                <a:lnTo>
                  <a:pt x="302442" y="690657"/>
                </a:lnTo>
                <a:lnTo>
                  <a:pt x="286706" y="734180"/>
                </a:lnTo>
                <a:lnTo>
                  <a:pt x="271313" y="778807"/>
                </a:lnTo>
                <a:lnTo>
                  <a:pt x="256269" y="824518"/>
                </a:lnTo>
                <a:lnTo>
                  <a:pt x="241583" y="871291"/>
                </a:lnTo>
                <a:lnTo>
                  <a:pt x="227259" y="919106"/>
                </a:lnTo>
                <a:lnTo>
                  <a:pt x="213306" y="967943"/>
                </a:lnTo>
                <a:lnTo>
                  <a:pt x="199730" y="1017780"/>
                </a:lnTo>
                <a:lnTo>
                  <a:pt x="186538" y="1068599"/>
                </a:lnTo>
                <a:lnTo>
                  <a:pt x="173736" y="1120377"/>
                </a:lnTo>
                <a:lnTo>
                  <a:pt x="161331" y="1173095"/>
                </a:lnTo>
                <a:lnTo>
                  <a:pt x="149329" y="1226732"/>
                </a:lnTo>
                <a:lnTo>
                  <a:pt x="137739" y="1281268"/>
                </a:lnTo>
                <a:lnTo>
                  <a:pt x="126566" y="1336681"/>
                </a:lnTo>
                <a:lnTo>
                  <a:pt x="115817" y="1392952"/>
                </a:lnTo>
                <a:lnTo>
                  <a:pt x="105499" y="1450059"/>
                </a:lnTo>
                <a:lnTo>
                  <a:pt x="95618" y="1507983"/>
                </a:lnTo>
                <a:lnTo>
                  <a:pt x="86182" y="1566703"/>
                </a:lnTo>
                <a:lnTo>
                  <a:pt x="77197" y="1626198"/>
                </a:lnTo>
                <a:lnTo>
                  <a:pt x="68670" y="1686448"/>
                </a:lnTo>
                <a:lnTo>
                  <a:pt x="60607" y="1747432"/>
                </a:lnTo>
                <a:lnTo>
                  <a:pt x="53016" y="1809129"/>
                </a:lnTo>
                <a:lnTo>
                  <a:pt x="45902" y="1871520"/>
                </a:lnTo>
                <a:lnTo>
                  <a:pt x="39274" y="1934584"/>
                </a:lnTo>
                <a:lnTo>
                  <a:pt x="33137" y="1998300"/>
                </a:lnTo>
                <a:lnTo>
                  <a:pt x="27498" y="2062647"/>
                </a:lnTo>
                <a:lnTo>
                  <a:pt x="22364" y="2127605"/>
                </a:lnTo>
                <a:lnTo>
                  <a:pt x="17742" y="2193154"/>
                </a:lnTo>
                <a:lnTo>
                  <a:pt x="13639" y="2259273"/>
                </a:lnTo>
                <a:lnTo>
                  <a:pt x="10061" y="2325941"/>
                </a:lnTo>
                <a:lnTo>
                  <a:pt x="7015" y="2393139"/>
                </a:lnTo>
                <a:lnTo>
                  <a:pt x="4507" y="2460845"/>
                </a:lnTo>
                <a:lnTo>
                  <a:pt x="2545" y="2529038"/>
                </a:lnTo>
                <a:lnTo>
                  <a:pt x="1135" y="2597699"/>
                </a:lnTo>
                <a:lnTo>
                  <a:pt x="285" y="2666807"/>
                </a:lnTo>
                <a:lnTo>
                  <a:pt x="0" y="2736342"/>
                </a:lnTo>
                <a:lnTo>
                  <a:pt x="285" y="2805875"/>
                </a:lnTo>
                <a:lnTo>
                  <a:pt x="1135" y="2874982"/>
                </a:lnTo>
                <a:lnTo>
                  <a:pt x="2545" y="2943640"/>
                </a:lnTo>
                <a:lnTo>
                  <a:pt x="4507" y="3011830"/>
                </a:lnTo>
                <a:lnTo>
                  <a:pt x="7015" y="3079531"/>
                </a:lnTo>
                <a:lnTo>
                  <a:pt x="10061" y="3146723"/>
                </a:lnTo>
                <a:lnTo>
                  <a:pt x="13639" y="3213385"/>
                </a:lnTo>
                <a:lnTo>
                  <a:pt x="17742" y="3279497"/>
                </a:lnTo>
                <a:lnTo>
                  <a:pt x="22364" y="3345038"/>
                </a:lnTo>
                <a:lnTo>
                  <a:pt x="27498" y="3409988"/>
                </a:lnTo>
                <a:lnTo>
                  <a:pt x="33137" y="3474325"/>
                </a:lnTo>
                <a:lnTo>
                  <a:pt x="39274" y="3538031"/>
                </a:lnTo>
                <a:lnTo>
                  <a:pt x="45902" y="3601083"/>
                </a:lnTo>
                <a:lnTo>
                  <a:pt x="53016" y="3663463"/>
                </a:lnTo>
                <a:lnTo>
                  <a:pt x="60607" y="3725148"/>
                </a:lnTo>
                <a:lnTo>
                  <a:pt x="68670" y="3786120"/>
                </a:lnTo>
                <a:lnTo>
                  <a:pt x="77197" y="3846356"/>
                </a:lnTo>
                <a:lnTo>
                  <a:pt x="86182" y="3905837"/>
                </a:lnTo>
                <a:lnTo>
                  <a:pt x="95618" y="3964543"/>
                </a:lnTo>
                <a:lnTo>
                  <a:pt x="105499" y="4022452"/>
                </a:lnTo>
                <a:lnTo>
                  <a:pt x="115817" y="4079544"/>
                </a:lnTo>
                <a:lnTo>
                  <a:pt x="126566" y="4135799"/>
                </a:lnTo>
                <a:lnTo>
                  <a:pt x="137739" y="4191197"/>
                </a:lnTo>
                <a:lnTo>
                  <a:pt x="149329" y="4245716"/>
                </a:lnTo>
                <a:lnTo>
                  <a:pt x="161331" y="4299336"/>
                </a:lnTo>
                <a:lnTo>
                  <a:pt x="173736" y="4352038"/>
                </a:lnTo>
                <a:lnTo>
                  <a:pt x="186538" y="4403799"/>
                </a:lnTo>
                <a:lnTo>
                  <a:pt x="199730" y="4454600"/>
                </a:lnTo>
                <a:lnTo>
                  <a:pt x="213306" y="4504421"/>
                </a:lnTo>
                <a:lnTo>
                  <a:pt x="227259" y="4553240"/>
                </a:lnTo>
                <a:lnTo>
                  <a:pt x="241583" y="4601038"/>
                </a:lnTo>
                <a:lnTo>
                  <a:pt x="256269" y="4647793"/>
                </a:lnTo>
                <a:lnTo>
                  <a:pt x="271313" y="4693486"/>
                </a:lnTo>
                <a:lnTo>
                  <a:pt x="286706" y="4738096"/>
                </a:lnTo>
                <a:lnTo>
                  <a:pt x="302442" y="4781602"/>
                </a:lnTo>
                <a:lnTo>
                  <a:pt x="318515" y="4823983"/>
                </a:lnTo>
                <a:lnTo>
                  <a:pt x="334918" y="4865220"/>
                </a:lnTo>
                <a:lnTo>
                  <a:pt x="351644" y="4905292"/>
                </a:lnTo>
                <a:lnTo>
                  <a:pt x="368686" y="4944179"/>
                </a:lnTo>
                <a:lnTo>
                  <a:pt x="386037" y="4981859"/>
                </a:lnTo>
                <a:lnTo>
                  <a:pt x="403691" y="5018312"/>
                </a:lnTo>
                <a:lnTo>
                  <a:pt x="421641" y="5053519"/>
                </a:lnTo>
                <a:lnTo>
                  <a:pt x="439881" y="5087457"/>
                </a:lnTo>
                <a:lnTo>
                  <a:pt x="477200" y="5151450"/>
                </a:lnTo>
                <a:lnTo>
                  <a:pt x="515596" y="5210126"/>
                </a:lnTo>
                <a:lnTo>
                  <a:pt x="555014" y="5263322"/>
                </a:lnTo>
                <a:lnTo>
                  <a:pt x="595400" y="5310874"/>
                </a:lnTo>
                <a:lnTo>
                  <a:pt x="636701" y="5352617"/>
                </a:lnTo>
                <a:lnTo>
                  <a:pt x="678861" y="5388388"/>
                </a:lnTo>
                <a:lnTo>
                  <a:pt x="721829" y="5418023"/>
                </a:lnTo>
                <a:lnTo>
                  <a:pt x="765548" y="5441358"/>
                </a:lnTo>
                <a:lnTo>
                  <a:pt x="809967" y="5458228"/>
                </a:lnTo>
                <a:lnTo>
                  <a:pt x="855030" y="5468471"/>
                </a:lnTo>
                <a:lnTo>
                  <a:pt x="900684" y="5471922"/>
                </a:lnTo>
                <a:lnTo>
                  <a:pt x="923546" y="5471055"/>
                </a:lnTo>
                <a:lnTo>
                  <a:pt x="968845" y="5464188"/>
                </a:lnTo>
                <a:lnTo>
                  <a:pt x="1013531" y="5450611"/>
                </a:lnTo>
                <a:lnTo>
                  <a:pt x="1057548" y="5430488"/>
                </a:lnTo>
                <a:lnTo>
                  <a:pt x="1100845" y="5403983"/>
                </a:lnTo>
                <a:lnTo>
                  <a:pt x="1143365" y="5371259"/>
                </a:lnTo>
                <a:lnTo>
                  <a:pt x="1185056" y="5332482"/>
                </a:lnTo>
                <a:lnTo>
                  <a:pt x="1225863" y="5287814"/>
                </a:lnTo>
                <a:lnTo>
                  <a:pt x="1265731" y="5237420"/>
                </a:lnTo>
                <a:lnTo>
                  <a:pt x="1304608" y="5181463"/>
                </a:lnTo>
                <a:lnTo>
                  <a:pt x="1342439" y="5120108"/>
                </a:lnTo>
                <a:lnTo>
                  <a:pt x="1379169" y="5053519"/>
                </a:lnTo>
                <a:lnTo>
                  <a:pt x="1397105" y="5018312"/>
                </a:lnTo>
                <a:lnTo>
                  <a:pt x="1414746" y="4981859"/>
                </a:lnTo>
                <a:lnTo>
                  <a:pt x="1432084" y="4944179"/>
                </a:lnTo>
                <a:lnTo>
                  <a:pt x="1449114" y="4905292"/>
                </a:lnTo>
                <a:lnTo>
                  <a:pt x="1465828" y="4865220"/>
                </a:lnTo>
                <a:lnTo>
                  <a:pt x="1482219" y="4823983"/>
                </a:lnTo>
                <a:lnTo>
                  <a:pt x="1498282" y="4781602"/>
                </a:lnTo>
                <a:lnTo>
                  <a:pt x="1514008" y="4738096"/>
                </a:lnTo>
                <a:lnTo>
                  <a:pt x="1529392" y="4693486"/>
                </a:lnTo>
                <a:lnTo>
                  <a:pt x="1544427" y="4647793"/>
                </a:lnTo>
                <a:lnTo>
                  <a:pt x="1559105" y="4601038"/>
                </a:lnTo>
                <a:lnTo>
                  <a:pt x="1573421" y="4553240"/>
                </a:lnTo>
                <a:lnTo>
                  <a:pt x="1587366" y="4504421"/>
                </a:lnTo>
                <a:lnTo>
                  <a:pt x="1600936" y="4454600"/>
                </a:lnTo>
                <a:lnTo>
                  <a:pt x="1614122" y="4403799"/>
                </a:lnTo>
                <a:lnTo>
                  <a:pt x="1626918" y="4352038"/>
                </a:lnTo>
                <a:lnTo>
                  <a:pt x="1639318" y="4299336"/>
                </a:lnTo>
                <a:lnTo>
                  <a:pt x="1651314" y="4245716"/>
                </a:lnTo>
                <a:lnTo>
                  <a:pt x="1662900" y="4191197"/>
                </a:lnTo>
                <a:lnTo>
                  <a:pt x="1674069" y="4135799"/>
                </a:lnTo>
                <a:lnTo>
                  <a:pt x="1684814" y="4079544"/>
                </a:lnTo>
                <a:lnTo>
                  <a:pt x="1695128" y="4022452"/>
                </a:lnTo>
                <a:lnTo>
                  <a:pt x="1705006" y="3964543"/>
                </a:lnTo>
                <a:lnTo>
                  <a:pt x="1714439" y="3905837"/>
                </a:lnTo>
                <a:lnTo>
                  <a:pt x="1723422" y="3846356"/>
                </a:lnTo>
                <a:lnTo>
                  <a:pt x="1731947" y="3786120"/>
                </a:lnTo>
                <a:lnTo>
                  <a:pt x="1740007" y="3725148"/>
                </a:lnTo>
                <a:lnTo>
                  <a:pt x="1747597" y="3663463"/>
                </a:lnTo>
                <a:lnTo>
                  <a:pt x="1754709" y="3601083"/>
                </a:lnTo>
                <a:lnTo>
                  <a:pt x="1761336" y="3538031"/>
                </a:lnTo>
                <a:lnTo>
                  <a:pt x="1767472" y="3474325"/>
                </a:lnTo>
                <a:lnTo>
                  <a:pt x="1773110" y="3409988"/>
                </a:lnTo>
                <a:lnTo>
                  <a:pt x="1778243" y="3345038"/>
                </a:lnTo>
                <a:lnTo>
                  <a:pt x="1782864" y="3279497"/>
                </a:lnTo>
                <a:lnTo>
                  <a:pt x="1786967" y="3213385"/>
                </a:lnTo>
                <a:lnTo>
                  <a:pt x="1790545" y="3146723"/>
                </a:lnTo>
                <a:lnTo>
                  <a:pt x="1793591" y="3079531"/>
                </a:lnTo>
                <a:lnTo>
                  <a:pt x="1796098" y="3011830"/>
                </a:lnTo>
                <a:lnTo>
                  <a:pt x="1798060" y="2943640"/>
                </a:lnTo>
                <a:lnTo>
                  <a:pt x="1799470" y="2874982"/>
                </a:lnTo>
                <a:lnTo>
                  <a:pt x="1800320" y="2805875"/>
                </a:lnTo>
                <a:lnTo>
                  <a:pt x="1800606" y="2736341"/>
                </a:lnTo>
                <a:lnTo>
                  <a:pt x="1800320" y="2666807"/>
                </a:lnTo>
                <a:lnTo>
                  <a:pt x="1799470" y="2597699"/>
                </a:lnTo>
                <a:lnTo>
                  <a:pt x="1798060" y="2529038"/>
                </a:lnTo>
                <a:lnTo>
                  <a:pt x="1796098" y="2460845"/>
                </a:lnTo>
                <a:lnTo>
                  <a:pt x="1793591" y="2393139"/>
                </a:lnTo>
                <a:lnTo>
                  <a:pt x="1790545" y="2325941"/>
                </a:lnTo>
                <a:lnTo>
                  <a:pt x="1786967" y="2259273"/>
                </a:lnTo>
                <a:lnTo>
                  <a:pt x="1782864" y="2193154"/>
                </a:lnTo>
                <a:lnTo>
                  <a:pt x="1778243" y="2127605"/>
                </a:lnTo>
                <a:lnTo>
                  <a:pt x="1773110" y="2062647"/>
                </a:lnTo>
                <a:lnTo>
                  <a:pt x="1767472" y="1998300"/>
                </a:lnTo>
                <a:lnTo>
                  <a:pt x="1761336" y="1934584"/>
                </a:lnTo>
                <a:lnTo>
                  <a:pt x="1754709" y="1871520"/>
                </a:lnTo>
                <a:lnTo>
                  <a:pt x="1747597" y="1809129"/>
                </a:lnTo>
                <a:lnTo>
                  <a:pt x="1740007" y="1747432"/>
                </a:lnTo>
                <a:lnTo>
                  <a:pt x="1731947" y="1686448"/>
                </a:lnTo>
                <a:lnTo>
                  <a:pt x="1723422" y="1626198"/>
                </a:lnTo>
                <a:lnTo>
                  <a:pt x="1714439" y="1566703"/>
                </a:lnTo>
                <a:lnTo>
                  <a:pt x="1705006" y="1507983"/>
                </a:lnTo>
                <a:lnTo>
                  <a:pt x="1695128" y="1450059"/>
                </a:lnTo>
                <a:lnTo>
                  <a:pt x="1684814" y="1392952"/>
                </a:lnTo>
                <a:lnTo>
                  <a:pt x="1674069" y="1336681"/>
                </a:lnTo>
                <a:lnTo>
                  <a:pt x="1662900" y="1281268"/>
                </a:lnTo>
                <a:lnTo>
                  <a:pt x="1651314" y="1226732"/>
                </a:lnTo>
                <a:lnTo>
                  <a:pt x="1639318" y="1173095"/>
                </a:lnTo>
                <a:lnTo>
                  <a:pt x="1626918" y="1120377"/>
                </a:lnTo>
                <a:lnTo>
                  <a:pt x="1614122" y="1068599"/>
                </a:lnTo>
                <a:lnTo>
                  <a:pt x="1600936" y="1017780"/>
                </a:lnTo>
                <a:lnTo>
                  <a:pt x="1587366" y="967943"/>
                </a:lnTo>
                <a:lnTo>
                  <a:pt x="1573421" y="919106"/>
                </a:lnTo>
                <a:lnTo>
                  <a:pt x="1559105" y="871291"/>
                </a:lnTo>
                <a:lnTo>
                  <a:pt x="1544427" y="824518"/>
                </a:lnTo>
                <a:lnTo>
                  <a:pt x="1529392" y="778807"/>
                </a:lnTo>
                <a:lnTo>
                  <a:pt x="1514008" y="734180"/>
                </a:lnTo>
                <a:lnTo>
                  <a:pt x="1498282" y="690657"/>
                </a:lnTo>
                <a:lnTo>
                  <a:pt x="1482219" y="648257"/>
                </a:lnTo>
                <a:lnTo>
                  <a:pt x="1465828" y="607003"/>
                </a:lnTo>
                <a:lnTo>
                  <a:pt x="1449114" y="566914"/>
                </a:lnTo>
                <a:lnTo>
                  <a:pt x="1432084" y="528011"/>
                </a:lnTo>
                <a:lnTo>
                  <a:pt x="1414746" y="490314"/>
                </a:lnTo>
                <a:lnTo>
                  <a:pt x="1397105" y="453844"/>
                </a:lnTo>
                <a:lnTo>
                  <a:pt x="1379169" y="418621"/>
                </a:lnTo>
                <a:lnTo>
                  <a:pt x="1360945" y="384666"/>
                </a:lnTo>
                <a:lnTo>
                  <a:pt x="1323658" y="320643"/>
                </a:lnTo>
                <a:lnTo>
                  <a:pt x="1285297" y="261938"/>
                </a:lnTo>
                <a:lnTo>
                  <a:pt x="1245918" y="208715"/>
                </a:lnTo>
                <a:lnTo>
                  <a:pt x="1205573" y="161138"/>
                </a:lnTo>
                <a:lnTo>
                  <a:pt x="1164318" y="119372"/>
                </a:lnTo>
                <a:lnTo>
                  <a:pt x="1122205" y="83582"/>
                </a:lnTo>
                <a:lnTo>
                  <a:pt x="1079290" y="53930"/>
                </a:lnTo>
                <a:lnTo>
                  <a:pt x="1035626" y="30582"/>
                </a:lnTo>
                <a:lnTo>
                  <a:pt x="991268" y="13701"/>
                </a:lnTo>
                <a:lnTo>
                  <a:pt x="946269" y="3452"/>
                </a:lnTo>
                <a:lnTo>
                  <a:pt x="900684" y="0"/>
                </a:lnTo>
                <a:close/>
              </a:path>
            </a:pathLst>
          </a:custGeom>
          <a:ln w="9525">
            <a:solidFill>
              <a:srgbClr val="EE2B0A"/>
            </a:solidFill>
          </a:ln>
        </p:spPr>
        <p:txBody>
          <a:bodyPr wrap="square" lIns="0" tIns="0" rIns="0" bIns="0" rtlCol="0"/>
          <a:lstStyle/>
          <a:p>
            <a:endParaRPr>
              <a:latin typeface="Times New Roman" panose="02020603050405020304" charset="0"/>
            </a:endParaRPr>
          </a:p>
        </p:txBody>
      </p:sp>
      <p:sp>
        <p:nvSpPr>
          <p:cNvPr id="12" name="object 12"/>
          <p:cNvSpPr/>
          <p:nvPr/>
        </p:nvSpPr>
        <p:spPr>
          <a:xfrm>
            <a:off x="7075817" y="1401317"/>
            <a:ext cx="1800225" cy="5472430"/>
          </a:xfrm>
          <a:custGeom>
            <a:avLst/>
            <a:gdLst/>
            <a:ahLst/>
            <a:cxnLst/>
            <a:rect l="l" t="t" r="r" b="b"/>
            <a:pathLst>
              <a:path w="1800225" h="5472430">
                <a:moveTo>
                  <a:pt x="899909" y="0"/>
                </a:moveTo>
                <a:lnTo>
                  <a:pt x="854324" y="3452"/>
                </a:lnTo>
                <a:lnTo>
                  <a:pt x="809327" y="13701"/>
                </a:lnTo>
                <a:lnTo>
                  <a:pt x="764969" y="30582"/>
                </a:lnTo>
                <a:lnTo>
                  <a:pt x="721306" y="53930"/>
                </a:lnTo>
                <a:lnTo>
                  <a:pt x="678392" y="83582"/>
                </a:lnTo>
                <a:lnTo>
                  <a:pt x="636281" y="119372"/>
                </a:lnTo>
                <a:lnTo>
                  <a:pt x="595026" y="161138"/>
                </a:lnTo>
                <a:lnTo>
                  <a:pt x="554682" y="208715"/>
                </a:lnTo>
                <a:lnTo>
                  <a:pt x="515303" y="261938"/>
                </a:lnTo>
                <a:lnTo>
                  <a:pt x="476943" y="320643"/>
                </a:lnTo>
                <a:lnTo>
                  <a:pt x="439656" y="384666"/>
                </a:lnTo>
                <a:lnTo>
                  <a:pt x="421432" y="418621"/>
                </a:lnTo>
                <a:lnTo>
                  <a:pt x="403497" y="453844"/>
                </a:lnTo>
                <a:lnTo>
                  <a:pt x="385856" y="490314"/>
                </a:lnTo>
                <a:lnTo>
                  <a:pt x="368518" y="528011"/>
                </a:lnTo>
                <a:lnTo>
                  <a:pt x="351489" y="566914"/>
                </a:lnTo>
                <a:lnTo>
                  <a:pt x="334775" y="607003"/>
                </a:lnTo>
                <a:lnTo>
                  <a:pt x="318384" y="648257"/>
                </a:lnTo>
                <a:lnTo>
                  <a:pt x="302321" y="690657"/>
                </a:lnTo>
                <a:lnTo>
                  <a:pt x="286595" y="734180"/>
                </a:lnTo>
                <a:lnTo>
                  <a:pt x="271211" y="778807"/>
                </a:lnTo>
                <a:lnTo>
                  <a:pt x="256177" y="824518"/>
                </a:lnTo>
                <a:lnTo>
                  <a:pt x="241499" y="871291"/>
                </a:lnTo>
                <a:lnTo>
                  <a:pt x="227183" y="919106"/>
                </a:lnTo>
                <a:lnTo>
                  <a:pt x="213237" y="967943"/>
                </a:lnTo>
                <a:lnTo>
                  <a:pt x="199668" y="1017780"/>
                </a:lnTo>
                <a:lnTo>
                  <a:pt x="186482" y="1068599"/>
                </a:lnTo>
                <a:lnTo>
                  <a:pt x="173686" y="1120377"/>
                </a:lnTo>
                <a:lnTo>
                  <a:pt x="161286" y="1173095"/>
                </a:lnTo>
                <a:lnTo>
                  <a:pt x="149290" y="1226732"/>
                </a:lnTo>
                <a:lnTo>
                  <a:pt x="137705" y="1281268"/>
                </a:lnTo>
                <a:lnTo>
                  <a:pt x="126536" y="1336681"/>
                </a:lnTo>
                <a:lnTo>
                  <a:pt x="115791" y="1392952"/>
                </a:lnTo>
                <a:lnTo>
                  <a:pt x="105476" y="1450059"/>
                </a:lnTo>
                <a:lnTo>
                  <a:pt x="95599" y="1507983"/>
                </a:lnTo>
                <a:lnTo>
                  <a:pt x="86166" y="1566703"/>
                </a:lnTo>
                <a:lnTo>
                  <a:pt x="77183" y="1626198"/>
                </a:lnTo>
                <a:lnTo>
                  <a:pt x="68658" y="1686448"/>
                </a:lnTo>
                <a:lnTo>
                  <a:pt x="60598" y="1747432"/>
                </a:lnTo>
                <a:lnTo>
                  <a:pt x="53008" y="1809129"/>
                </a:lnTo>
                <a:lnTo>
                  <a:pt x="45896" y="1871520"/>
                </a:lnTo>
                <a:lnTo>
                  <a:pt x="39269" y="1934584"/>
                </a:lnTo>
                <a:lnTo>
                  <a:pt x="33133" y="1998300"/>
                </a:lnTo>
                <a:lnTo>
                  <a:pt x="27495" y="2062647"/>
                </a:lnTo>
                <a:lnTo>
                  <a:pt x="22362" y="2127605"/>
                </a:lnTo>
                <a:lnTo>
                  <a:pt x="17741" y="2193154"/>
                </a:lnTo>
                <a:lnTo>
                  <a:pt x="13638" y="2259273"/>
                </a:lnTo>
                <a:lnTo>
                  <a:pt x="10060" y="2325941"/>
                </a:lnTo>
                <a:lnTo>
                  <a:pt x="7014" y="2393139"/>
                </a:lnTo>
                <a:lnTo>
                  <a:pt x="4507" y="2460845"/>
                </a:lnTo>
                <a:lnTo>
                  <a:pt x="2545" y="2529038"/>
                </a:lnTo>
                <a:lnTo>
                  <a:pt x="1135" y="2597699"/>
                </a:lnTo>
                <a:lnTo>
                  <a:pt x="285" y="2666807"/>
                </a:lnTo>
                <a:lnTo>
                  <a:pt x="0" y="2736341"/>
                </a:lnTo>
                <a:lnTo>
                  <a:pt x="285" y="2805875"/>
                </a:lnTo>
                <a:lnTo>
                  <a:pt x="1135" y="2874982"/>
                </a:lnTo>
                <a:lnTo>
                  <a:pt x="2545" y="2943640"/>
                </a:lnTo>
                <a:lnTo>
                  <a:pt x="4507" y="3011830"/>
                </a:lnTo>
                <a:lnTo>
                  <a:pt x="7014" y="3079531"/>
                </a:lnTo>
                <a:lnTo>
                  <a:pt x="10060" y="3146723"/>
                </a:lnTo>
                <a:lnTo>
                  <a:pt x="13638" y="3213385"/>
                </a:lnTo>
                <a:lnTo>
                  <a:pt x="17741" y="3279497"/>
                </a:lnTo>
                <a:lnTo>
                  <a:pt x="22362" y="3345038"/>
                </a:lnTo>
                <a:lnTo>
                  <a:pt x="27495" y="3409988"/>
                </a:lnTo>
                <a:lnTo>
                  <a:pt x="33133" y="3474325"/>
                </a:lnTo>
                <a:lnTo>
                  <a:pt x="39269" y="3538031"/>
                </a:lnTo>
                <a:lnTo>
                  <a:pt x="45896" y="3601083"/>
                </a:lnTo>
                <a:lnTo>
                  <a:pt x="53008" y="3663463"/>
                </a:lnTo>
                <a:lnTo>
                  <a:pt x="60598" y="3725148"/>
                </a:lnTo>
                <a:lnTo>
                  <a:pt x="68658" y="3786120"/>
                </a:lnTo>
                <a:lnTo>
                  <a:pt x="77183" y="3846356"/>
                </a:lnTo>
                <a:lnTo>
                  <a:pt x="86166" y="3905837"/>
                </a:lnTo>
                <a:lnTo>
                  <a:pt x="95599" y="3964543"/>
                </a:lnTo>
                <a:lnTo>
                  <a:pt x="105476" y="4022452"/>
                </a:lnTo>
                <a:lnTo>
                  <a:pt x="115791" y="4079544"/>
                </a:lnTo>
                <a:lnTo>
                  <a:pt x="126536" y="4135799"/>
                </a:lnTo>
                <a:lnTo>
                  <a:pt x="137705" y="4191197"/>
                </a:lnTo>
                <a:lnTo>
                  <a:pt x="149290" y="4245716"/>
                </a:lnTo>
                <a:lnTo>
                  <a:pt x="161286" y="4299336"/>
                </a:lnTo>
                <a:lnTo>
                  <a:pt x="173686" y="4352038"/>
                </a:lnTo>
                <a:lnTo>
                  <a:pt x="186482" y="4403799"/>
                </a:lnTo>
                <a:lnTo>
                  <a:pt x="199668" y="4454600"/>
                </a:lnTo>
                <a:lnTo>
                  <a:pt x="213237" y="4504421"/>
                </a:lnTo>
                <a:lnTo>
                  <a:pt x="227183" y="4553240"/>
                </a:lnTo>
                <a:lnTo>
                  <a:pt x="241499" y="4601038"/>
                </a:lnTo>
                <a:lnTo>
                  <a:pt x="256177" y="4647793"/>
                </a:lnTo>
                <a:lnTo>
                  <a:pt x="271211" y="4693486"/>
                </a:lnTo>
                <a:lnTo>
                  <a:pt x="286595" y="4738096"/>
                </a:lnTo>
                <a:lnTo>
                  <a:pt x="302321" y="4781602"/>
                </a:lnTo>
                <a:lnTo>
                  <a:pt x="318384" y="4823983"/>
                </a:lnTo>
                <a:lnTo>
                  <a:pt x="334775" y="4865220"/>
                </a:lnTo>
                <a:lnTo>
                  <a:pt x="351489" y="4905292"/>
                </a:lnTo>
                <a:lnTo>
                  <a:pt x="368518" y="4944179"/>
                </a:lnTo>
                <a:lnTo>
                  <a:pt x="385856" y="4981859"/>
                </a:lnTo>
                <a:lnTo>
                  <a:pt x="403497" y="5018312"/>
                </a:lnTo>
                <a:lnTo>
                  <a:pt x="421432" y="5053519"/>
                </a:lnTo>
                <a:lnTo>
                  <a:pt x="439656" y="5087457"/>
                </a:lnTo>
                <a:lnTo>
                  <a:pt x="476943" y="5151450"/>
                </a:lnTo>
                <a:lnTo>
                  <a:pt x="515303" y="5210126"/>
                </a:lnTo>
                <a:lnTo>
                  <a:pt x="554682" y="5263322"/>
                </a:lnTo>
                <a:lnTo>
                  <a:pt x="595026" y="5310874"/>
                </a:lnTo>
                <a:lnTo>
                  <a:pt x="636281" y="5352617"/>
                </a:lnTo>
                <a:lnTo>
                  <a:pt x="678392" y="5388388"/>
                </a:lnTo>
                <a:lnTo>
                  <a:pt x="721306" y="5418023"/>
                </a:lnTo>
                <a:lnTo>
                  <a:pt x="764969" y="5441358"/>
                </a:lnTo>
                <a:lnTo>
                  <a:pt x="809327" y="5458228"/>
                </a:lnTo>
                <a:lnTo>
                  <a:pt x="854324" y="5468471"/>
                </a:lnTo>
                <a:lnTo>
                  <a:pt x="899909" y="5471922"/>
                </a:lnTo>
                <a:lnTo>
                  <a:pt x="922771" y="5471055"/>
                </a:lnTo>
                <a:lnTo>
                  <a:pt x="968070" y="5464188"/>
                </a:lnTo>
                <a:lnTo>
                  <a:pt x="1012756" y="5450611"/>
                </a:lnTo>
                <a:lnTo>
                  <a:pt x="1056774" y="5430488"/>
                </a:lnTo>
                <a:lnTo>
                  <a:pt x="1100070" y="5403983"/>
                </a:lnTo>
                <a:lnTo>
                  <a:pt x="1142590" y="5371259"/>
                </a:lnTo>
                <a:lnTo>
                  <a:pt x="1184281" y="5332482"/>
                </a:lnTo>
                <a:lnTo>
                  <a:pt x="1225088" y="5287814"/>
                </a:lnTo>
                <a:lnTo>
                  <a:pt x="1264957" y="5237420"/>
                </a:lnTo>
                <a:lnTo>
                  <a:pt x="1303833" y="5181463"/>
                </a:lnTo>
                <a:lnTo>
                  <a:pt x="1341664" y="5120108"/>
                </a:lnTo>
                <a:lnTo>
                  <a:pt x="1378395" y="5053519"/>
                </a:lnTo>
                <a:lnTo>
                  <a:pt x="1396330" y="5018312"/>
                </a:lnTo>
                <a:lnTo>
                  <a:pt x="1413971" y="4981859"/>
                </a:lnTo>
                <a:lnTo>
                  <a:pt x="1431309" y="4944179"/>
                </a:lnTo>
                <a:lnTo>
                  <a:pt x="1448339" y="4905292"/>
                </a:lnTo>
                <a:lnTo>
                  <a:pt x="1465053" y="4865220"/>
                </a:lnTo>
                <a:lnTo>
                  <a:pt x="1481444" y="4823983"/>
                </a:lnTo>
                <a:lnTo>
                  <a:pt x="1497507" y="4781602"/>
                </a:lnTo>
                <a:lnTo>
                  <a:pt x="1513233" y="4738096"/>
                </a:lnTo>
                <a:lnTo>
                  <a:pt x="1528617" y="4693486"/>
                </a:lnTo>
                <a:lnTo>
                  <a:pt x="1543652" y="4647793"/>
                </a:lnTo>
                <a:lnTo>
                  <a:pt x="1558330" y="4601038"/>
                </a:lnTo>
                <a:lnTo>
                  <a:pt x="1572646" y="4553240"/>
                </a:lnTo>
                <a:lnTo>
                  <a:pt x="1586592" y="4504421"/>
                </a:lnTo>
                <a:lnTo>
                  <a:pt x="1600161" y="4454600"/>
                </a:lnTo>
                <a:lnTo>
                  <a:pt x="1613347" y="4403799"/>
                </a:lnTo>
                <a:lnTo>
                  <a:pt x="1626144" y="4352038"/>
                </a:lnTo>
                <a:lnTo>
                  <a:pt x="1638543" y="4299336"/>
                </a:lnTo>
                <a:lnTo>
                  <a:pt x="1650539" y="4245716"/>
                </a:lnTo>
                <a:lnTo>
                  <a:pt x="1662125" y="4191197"/>
                </a:lnTo>
                <a:lnTo>
                  <a:pt x="1673294" y="4135799"/>
                </a:lnTo>
                <a:lnTo>
                  <a:pt x="1684039" y="4079544"/>
                </a:lnTo>
                <a:lnTo>
                  <a:pt x="1694354" y="4022452"/>
                </a:lnTo>
                <a:lnTo>
                  <a:pt x="1704231" y="3964543"/>
                </a:lnTo>
                <a:lnTo>
                  <a:pt x="1713664" y="3905837"/>
                </a:lnTo>
                <a:lnTo>
                  <a:pt x="1722647" y="3846356"/>
                </a:lnTo>
                <a:lnTo>
                  <a:pt x="1731172" y="3786120"/>
                </a:lnTo>
                <a:lnTo>
                  <a:pt x="1739233" y="3725148"/>
                </a:lnTo>
                <a:lnTo>
                  <a:pt x="1746822" y="3663463"/>
                </a:lnTo>
                <a:lnTo>
                  <a:pt x="1753934" y="3601083"/>
                </a:lnTo>
                <a:lnTo>
                  <a:pt x="1760561" y="3538031"/>
                </a:lnTo>
                <a:lnTo>
                  <a:pt x="1766697" y="3474325"/>
                </a:lnTo>
                <a:lnTo>
                  <a:pt x="1772335" y="3409988"/>
                </a:lnTo>
                <a:lnTo>
                  <a:pt x="1777468" y="3345038"/>
                </a:lnTo>
                <a:lnTo>
                  <a:pt x="1782089" y="3279497"/>
                </a:lnTo>
                <a:lnTo>
                  <a:pt x="1786192" y="3213385"/>
                </a:lnTo>
                <a:lnTo>
                  <a:pt x="1789770" y="3146723"/>
                </a:lnTo>
                <a:lnTo>
                  <a:pt x="1792816" y="3079531"/>
                </a:lnTo>
                <a:lnTo>
                  <a:pt x="1795323" y="3011830"/>
                </a:lnTo>
                <a:lnTo>
                  <a:pt x="1797285" y="2943640"/>
                </a:lnTo>
                <a:lnTo>
                  <a:pt x="1798695" y="2874982"/>
                </a:lnTo>
                <a:lnTo>
                  <a:pt x="1799546" y="2805875"/>
                </a:lnTo>
                <a:lnTo>
                  <a:pt x="1799831" y="2736341"/>
                </a:lnTo>
                <a:lnTo>
                  <a:pt x="1799546" y="2666807"/>
                </a:lnTo>
                <a:lnTo>
                  <a:pt x="1798695" y="2597699"/>
                </a:lnTo>
                <a:lnTo>
                  <a:pt x="1797285" y="2529038"/>
                </a:lnTo>
                <a:lnTo>
                  <a:pt x="1795323" y="2460845"/>
                </a:lnTo>
                <a:lnTo>
                  <a:pt x="1792816" y="2393139"/>
                </a:lnTo>
                <a:lnTo>
                  <a:pt x="1789770" y="2325941"/>
                </a:lnTo>
                <a:lnTo>
                  <a:pt x="1786192" y="2259273"/>
                </a:lnTo>
                <a:lnTo>
                  <a:pt x="1782089" y="2193154"/>
                </a:lnTo>
                <a:lnTo>
                  <a:pt x="1777468" y="2127605"/>
                </a:lnTo>
                <a:lnTo>
                  <a:pt x="1772335" y="2062647"/>
                </a:lnTo>
                <a:lnTo>
                  <a:pt x="1766697" y="1998300"/>
                </a:lnTo>
                <a:lnTo>
                  <a:pt x="1760561" y="1934584"/>
                </a:lnTo>
                <a:lnTo>
                  <a:pt x="1753934" y="1871520"/>
                </a:lnTo>
                <a:lnTo>
                  <a:pt x="1746822" y="1809129"/>
                </a:lnTo>
                <a:lnTo>
                  <a:pt x="1739233" y="1747432"/>
                </a:lnTo>
                <a:lnTo>
                  <a:pt x="1731172" y="1686448"/>
                </a:lnTo>
                <a:lnTo>
                  <a:pt x="1722647" y="1626198"/>
                </a:lnTo>
                <a:lnTo>
                  <a:pt x="1713664" y="1566703"/>
                </a:lnTo>
                <a:lnTo>
                  <a:pt x="1704231" y="1507983"/>
                </a:lnTo>
                <a:lnTo>
                  <a:pt x="1694354" y="1450059"/>
                </a:lnTo>
                <a:lnTo>
                  <a:pt x="1684039" y="1392952"/>
                </a:lnTo>
                <a:lnTo>
                  <a:pt x="1673294" y="1336681"/>
                </a:lnTo>
                <a:lnTo>
                  <a:pt x="1662125" y="1281268"/>
                </a:lnTo>
                <a:lnTo>
                  <a:pt x="1650539" y="1226732"/>
                </a:lnTo>
                <a:lnTo>
                  <a:pt x="1638543" y="1173095"/>
                </a:lnTo>
                <a:lnTo>
                  <a:pt x="1626144" y="1120377"/>
                </a:lnTo>
                <a:lnTo>
                  <a:pt x="1613347" y="1068599"/>
                </a:lnTo>
                <a:lnTo>
                  <a:pt x="1600161" y="1017780"/>
                </a:lnTo>
                <a:lnTo>
                  <a:pt x="1586592" y="967943"/>
                </a:lnTo>
                <a:lnTo>
                  <a:pt x="1572646" y="919106"/>
                </a:lnTo>
                <a:lnTo>
                  <a:pt x="1558330" y="871291"/>
                </a:lnTo>
                <a:lnTo>
                  <a:pt x="1543652" y="824518"/>
                </a:lnTo>
                <a:lnTo>
                  <a:pt x="1528617" y="778807"/>
                </a:lnTo>
                <a:lnTo>
                  <a:pt x="1513233" y="734180"/>
                </a:lnTo>
                <a:lnTo>
                  <a:pt x="1497507" y="690657"/>
                </a:lnTo>
                <a:lnTo>
                  <a:pt x="1481444" y="648257"/>
                </a:lnTo>
                <a:lnTo>
                  <a:pt x="1465053" y="607003"/>
                </a:lnTo>
                <a:lnTo>
                  <a:pt x="1448339" y="566914"/>
                </a:lnTo>
                <a:lnTo>
                  <a:pt x="1431309" y="528011"/>
                </a:lnTo>
                <a:lnTo>
                  <a:pt x="1413971" y="490314"/>
                </a:lnTo>
                <a:lnTo>
                  <a:pt x="1396330" y="453844"/>
                </a:lnTo>
                <a:lnTo>
                  <a:pt x="1378395" y="418621"/>
                </a:lnTo>
                <a:lnTo>
                  <a:pt x="1360170" y="384666"/>
                </a:lnTo>
                <a:lnTo>
                  <a:pt x="1322883" y="320643"/>
                </a:lnTo>
                <a:lnTo>
                  <a:pt x="1284522" y="261938"/>
                </a:lnTo>
                <a:lnTo>
                  <a:pt x="1245143" y="208715"/>
                </a:lnTo>
                <a:lnTo>
                  <a:pt x="1204798" y="161138"/>
                </a:lnTo>
                <a:lnTo>
                  <a:pt x="1163543" y="119372"/>
                </a:lnTo>
                <a:lnTo>
                  <a:pt x="1121431" y="83582"/>
                </a:lnTo>
                <a:lnTo>
                  <a:pt x="1078515" y="53930"/>
                </a:lnTo>
                <a:lnTo>
                  <a:pt x="1034852" y="30582"/>
                </a:lnTo>
                <a:lnTo>
                  <a:pt x="990493" y="13701"/>
                </a:lnTo>
                <a:lnTo>
                  <a:pt x="945494" y="3452"/>
                </a:lnTo>
                <a:lnTo>
                  <a:pt x="899909" y="0"/>
                </a:lnTo>
                <a:close/>
              </a:path>
            </a:pathLst>
          </a:custGeom>
          <a:ln w="9525">
            <a:solidFill>
              <a:srgbClr val="EE2B0A"/>
            </a:solidFill>
          </a:ln>
        </p:spPr>
        <p:txBody>
          <a:bodyPr wrap="square" lIns="0" tIns="0" rIns="0" bIns="0" rtlCol="0"/>
          <a:lstStyle/>
          <a:p>
            <a:endParaRPr>
              <a:latin typeface="Times New Roman" panose="02020603050405020304" charset="0"/>
            </a:endParaRPr>
          </a:p>
        </p:txBody>
      </p:sp>
      <p:sp>
        <p:nvSpPr>
          <p:cNvPr id="13" name="object 13"/>
          <p:cNvSpPr txBox="1"/>
          <p:nvPr/>
        </p:nvSpPr>
        <p:spPr>
          <a:xfrm>
            <a:off x="1322197" y="3107969"/>
            <a:ext cx="431800" cy="2425700"/>
          </a:xfrm>
          <a:prstGeom prst="rect">
            <a:avLst/>
          </a:prstGeom>
        </p:spPr>
        <p:txBody>
          <a:bodyPr vert="horz" wrap="square" lIns="0" tIns="0" rIns="0" bIns="0" rtlCol="0">
            <a:spAutoFit/>
          </a:bodyPr>
          <a:lstStyle/>
          <a:p>
            <a:pPr marL="12700" marR="5080" algn="just">
              <a:lnSpc>
                <a:spcPct val="100000"/>
              </a:lnSpc>
            </a:pPr>
            <a:r>
              <a:rPr sz="3200" b="1" spc="-15" dirty="0">
                <a:latin typeface="Times New Roman" panose="02020603050405020304" charset="0"/>
                <a:cs typeface="新宋体" panose="02010609030101010101" charset="-122"/>
              </a:rPr>
              <a:t>数 字 化 设 备</a:t>
            </a:r>
          </a:p>
        </p:txBody>
      </p:sp>
      <p:sp>
        <p:nvSpPr>
          <p:cNvPr id="14" name="object 14"/>
          <p:cNvSpPr txBox="1"/>
          <p:nvPr/>
        </p:nvSpPr>
        <p:spPr>
          <a:xfrm>
            <a:off x="9006205" y="2107514"/>
            <a:ext cx="431800" cy="2913380"/>
          </a:xfrm>
          <a:prstGeom prst="rect">
            <a:avLst/>
          </a:prstGeom>
        </p:spPr>
        <p:txBody>
          <a:bodyPr vert="horz" wrap="square" lIns="0" tIns="0" rIns="0" bIns="0" rtlCol="0">
            <a:spAutoFit/>
          </a:bodyPr>
          <a:lstStyle/>
          <a:p>
            <a:pPr marL="12700" marR="5080" algn="just">
              <a:lnSpc>
                <a:spcPct val="100000"/>
              </a:lnSpc>
            </a:pPr>
            <a:r>
              <a:rPr sz="3200" b="1" spc="-15" dirty="0">
                <a:latin typeface="Times New Roman" panose="02020603050405020304" charset="0"/>
                <a:cs typeface="新宋体" panose="02010609030101010101" charset="-122"/>
              </a:rPr>
              <a:t>图 像 输 出 设 备</a:t>
            </a:r>
          </a:p>
        </p:txBody>
      </p:sp>
      <p:sp>
        <p:nvSpPr>
          <p:cNvPr id="15" name="object 15"/>
          <p:cNvSpPr txBox="1"/>
          <p:nvPr/>
        </p:nvSpPr>
        <p:spPr>
          <a:xfrm>
            <a:off x="1754251" y="6366789"/>
            <a:ext cx="6786880" cy="927735"/>
          </a:xfrm>
          <a:prstGeom prst="rect">
            <a:avLst/>
          </a:prstGeom>
        </p:spPr>
        <p:txBody>
          <a:bodyPr vert="horz" wrap="square" lIns="0" tIns="0" rIns="0" bIns="0" rtlCol="0">
            <a:spAutoFit/>
          </a:bodyPr>
          <a:lstStyle/>
          <a:p>
            <a:pPr marR="5080" algn="r">
              <a:lnSpc>
                <a:spcPts val="1810"/>
              </a:lnSpc>
            </a:pPr>
            <a:r>
              <a:rPr sz="1600" b="1" dirty="0">
                <a:latin typeface="Times New Roman" panose="02020603050405020304" charset="0"/>
                <a:cs typeface="Times New Roman" panose="02020603050405020304"/>
              </a:rPr>
              <a:t>Internet</a:t>
            </a:r>
            <a:endParaRPr sz="1600">
              <a:latin typeface="Times New Roman" panose="02020603050405020304" charset="0"/>
              <a:cs typeface="Times New Roman" panose="02020603050405020304"/>
            </a:endParaRPr>
          </a:p>
          <a:p>
            <a:pPr marL="12700">
              <a:lnSpc>
                <a:spcPts val="1780"/>
              </a:lnSpc>
            </a:pPr>
            <a:r>
              <a:rPr sz="1600" b="1" dirty="0">
                <a:latin typeface="Times New Roman" panose="02020603050405020304" charset="0"/>
                <a:cs typeface="Times New Roman" panose="02020603050405020304"/>
              </a:rPr>
              <a:t>Internet</a:t>
            </a:r>
            <a:endParaRPr sz="1600">
              <a:latin typeface="Times New Roman" panose="02020603050405020304" charset="0"/>
              <a:cs typeface="Times New Roman" panose="02020603050405020304"/>
            </a:endParaRPr>
          </a:p>
          <a:p>
            <a:pPr marL="4116705">
              <a:lnSpc>
                <a:spcPts val="3720"/>
              </a:lnSpc>
            </a:pPr>
            <a:r>
              <a:rPr sz="3200" b="1" spc="-15" dirty="0">
                <a:latin typeface="Times New Roman" panose="02020603050405020304" charset="0"/>
                <a:cs typeface="新宋体" panose="02010609030101010101" charset="-122"/>
              </a:rPr>
              <a:t>图像存储系统</a:t>
            </a:r>
            <a:endParaRPr sz="3200">
              <a:latin typeface="Times New Roman" panose="02020603050405020304" charset="0"/>
              <a:cs typeface="新宋体" panose="02010609030101010101" charset="-122"/>
            </a:endParaRPr>
          </a:p>
        </p:txBody>
      </p:sp>
      <p:sp>
        <p:nvSpPr>
          <p:cNvPr id="16" name="object 16"/>
          <p:cNvSpPr txBox="1"/>
          <p:nvPr/>
        </p:nvSpPr>
        <p:spPr>
          <a:xfrm>
            <a:off x="1310005" y="588010"/>
            <a:ext cx="8289290" cy="2244090"/>
          </a:xfrm>
          <a:prstGeom prst="rect">
            <a:avLst/>
          </a:prstGeom>
        </p:spPr>
        <p:txBody>
          <a:bodyPr vert="horz" wrap="square" lIns="0" tIns="0" rIns="0" bIns="0" rtlCol="0">
            <a:spAutoFit/>
          </a:bodyPr>
          <a:lstStyle/>
          <a:p>
            <a:pPr marL="412750">
              <a:lnSpc>
                <a:spcPct val="100000"/>
              </a:lnSpc>
            </a:pPr>
            <a:endParaRPr sz="3600" b="1" spc="-15" dirty="0">
              <a:latin typeface="Times New Roman" panose="02020603050405020304" charset="0"/>
              <a:cs typeface="新宋体" panose="02010609030101010101" charset="-122"/>
            </a:endParaRPr>
          </a:p>
          <a:p>
            <a:pPr marL="2821305">
              <a:lnSpc>
                <a:spcPct val="100000"/>
              </a:lnSpc>
              <a:spcBef>
                <a:spcPts val="1235"/>
              </a:spcBef>
            </a:pPr>
            <a:endParaRPr sz="3200" b="1" spc="-15" dirty="0">
              <a:latin typeface="Times New Roman" panose="02020603050405020304" charset="0"/>
              <a:cs typeface="新宋体" panose="02010609030101010101" charset="-122"/>
            </a:endParaRPr>
          </a:p>
          <a:p>
            <a:pPr marL="2821305">
              <a:lnSpc>
                <a:spcPct val="100000"/>
              </a:lnSpc>
              <a:spcBef>
                <a:spcPts val="1235"/>
              </a:spcBef>
            </a:pPr>
            <a:r>
              <a:rPr sz="2800" b="1" spc="-15" dirty="0">
                <a:latin typeface="Times New Roman" panose="02020603050405020304" charset="0"/>
                <a:cs typeface="新宋体" panose="02010609030101010101" charset="-122"/>
              </a:rPr>
              <a:t>图像处理计算机</a:t>
            </a:r>
          </a:p>
          <a:p>
            <a:pPr marL="12700" marR="5278755">
              <a:lnSpc>
                <a:spcPct val="100000"/>
              </a:lnSpc>
              <a:spcBef>
                <a:spcPts val="320"/>
              </a:spcBef>
            </a:pPr>
            <a:r>
              <a:rPr sz="2800" b="1" spc="-15" dirty="0">
                <a:latin typeface="Times New Roman" panose="02020603050405020304" charset="0"/>
                <a:cs typeface="新宋体" panose="02010609030101010101" charset="-122"/>
              </a:rPr>
              <a:t>图 像</a:t>
            </a:r>
          </a:p>
        </p:txBody>
      </p:sp>
      <p:sp>
        <p:nvSpPr>
          <p:cNvPr id="3" name="文本框 2"/>
          <p:cNvSpPr txBox="1"/>
          <p:nvPr/>
        </p:nvSpPr>
        <p:spPr>
          <a:xfrm>
            <a:off x="469900" y="707389"/>
            <a:ext cx="6795135" cy="701040"/>
          </a:xfrm>
          <a:prstGeom prst="rect">
            <a:avLst/>
          </a:prstGeom>
          <a:noFill/>
        </p:spPr>
        <p:txBody>
          <a:bodyPr wrap="none" rtlCol="0" anchor="t">
            <a:spAutoFit/>
          </a:bodyPr>
          <a:lstStyle/>
          <a:p>
            <a:r>
              <a:rPr sz="4000" b="1" spc="-15" dirty="0">
                <a:latin typeface="Times New Roman" panose="02020603050405020304" charset="0"/>
                <a:cs typeface="新宋体" panose="02010609030101010101" charset="-122"/>
                <a:sym typeface="+mn-ea"/>
              </a:rPr>
              <a:t>图像处理系统的基本组成结构</a:t>
            </a:r>
            <a:endParaRPr lang="zh-CN" altLang="en-US" sz="4000" b="1" spc="-15" dirty="0">
              <a:latin typeface="Times New Roman" panose="02020603050405020304" charset="0"/>
              <a:cs typeface="新宋体" panose="02010609030101010101" charset="-122"/>
              <a:sym typeface="+mn-ea"/>
            </a:endParaRPr>
          </a:p>
        </p:txBody>
      </p:sp>
      <p:sp>
        <p:nvSpPr>
          <p:cNvPr id="17" name="灯片编号占位符 16"/>
          <p:cNvSpPr>
            <a:spLocks noGrp="1"/>
          </p:cNvSpPr>
          <p:nvPr>
            <p:ph type="sldNum" sz="quarter" idx="7"/>
          </p:nvPr>
        </p:nvSpPr>
        <p:spPr/>
        <p:txBody>
          <a:bodyPr/>
          <a:lstStyle/>
          <a:p>
            <a:fld id="{B6F15528-21DE-4FAA-801E-634DDDAF4B2B}" type="slidenum">
              <a:rPr/>
              <a:t>49</a:t>
            </a:f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9" name="组合 31815"/>
          <p:cNvGrpSpPr/>
          <p:nvPr/>
        </p:nvGrpSpPr>
        <p:grpSpPr>
          <a:xfrm>
            <a:off x="1949450" y="2308225"/>
            <a:ext cx="8351838" cy="4730750"/>
            <a:chOff x="385" y="972"/>
            <a:chExt cx="5217" cy="2980"/>
          </a:xfrm>
        </p:grpSpPr>
        <p:sp>
          <p:nvSpPr>
            <p:cNvPr id="7170" name="文本框 31763"/>
            <p:cNvSpPr txBox="1"/>
            <p:nvPr/>
          </p:nvSpPr>
          <p:spPr>
            <a:xfrm>
              <a:off x="1791" y="3702"/>
              <a:ext cx="2631" cy="250"/>
            </a:xfrm>
            <a:prstGeom prst="rect">
              <a:avLst/>
            </a:prstGeom>
            <a:noFill/>
            <a:ln w="9525">
              <a:noFill/>
            </a:ln>
          </p:spPr>
          <p:txBody>
            <a:bodyPr wrap="square" anchor="t">
              <a:spAutoFit/>
            </a:bodyPr>
            <a:lstStyle/>
            <a:p>
              <a:pPr lvl="0" indent="0" algn="ctr">
                <a:spcBef>
                  <a:spcPct val="50000"/>
                </a:spcBef>
              </a:pPr>
              <a:r>
                <a:rPr lang="zh-CN" altLang="en-US" sz="2000" b="1" dirty="0">
                  <a:solidFill>
                    <a:srgbClr val="FF0000"/>
                  </a:solidFill>
                  <a:latin typeface="Times New Roman" panose="02020603050405020304" charset="0"/>
                  <a:ea typeface="黑体" panose="02010609060101010101" pitchFamily="2" charset="-122"/>
                </a:rPr>
                <a:t>图</a:t>
              </a:r>
              <a:r>
                <a:rPr lang="en-US" altLang="zh-CN" sz="2000" b="1">
                  <a:solidFill>
                    <a:srgbClr val="FF0000"/>
                  </a:solidFill>
                  <a:latin typeface="Times New Roman" panose="02020603050405020304" charset="0"/>
                  <a:ea typeface="黑体" panose="02010609060101010101" pitchFamily="2" charset="-122"/>
                </a:rPr>
                <a:t>2.1    </a:t>
              </a:r>
              <a:r>
                <a:rPr lang="zh-CN" altLang="en-US" sz="2000" b="1" dirty="0">
                  <a:solidFill>
                    <a:srgbClr val="FF0000"/>
                  </a:solidFill>
                  <a:latin typeface="Times New Roman" panose="02020603050405020304" charset="0"/>
                  <a:ea typeface="黑体" panose="02010609060101010101" pitchFamily="2" charset="-122"/>
                </a:rPr>
                <a:t>电磁辐射波谱</a:t>
              </a:r>
            </a:p>
          </p:txBody>
        </p:sp>
        <p:grpSp>
          <p:nvGrpSpPr>
            <p:cNvPr id="7171" name="组合 31814"/>
            <p:cNvGrpSpPr/>
            <p:nvPr/>
          </p:nvGrpSpPr>
          <p:grpSpPr>
            <a:xfrm>
              <a:off x="385" y="972"/>
              <a:ext cx="5217" cy="2640"/>
              <a:chOff x="385" y="972"/>
              <a:chExt cx="5217" cy="2640"/>
            </a:xfrm>
          </p:grpSpPr>
          <p:sp>
            <p:nvSpPr>
              <p:cNvPr id="7172" name="矩形 31762"/>
              <p:cNvSpPr/>
              <p:nvPr/>
            </p:nvSpPr>
            <p:spPr>
              <a:xfrm>
                <a:off x="385" y="972"/>
                <a:ext cx="5217" cy="2640"/>
              </a:xfrm>
              <a:prstGeom prst="rect">
                <a:avLst/>
              </a:prstGeom>
              <a:solidFill>
                <a:srgbClr val="00E4A8"/>
              </a:solidFill>
              <a:ln w="9525" cap="sq" cmpd="sng">
                <a:solidFill>
                  <a:srgbClr val="000000"/>
                </a:solidFill>
                <a:prstDash val="solid"/>
                <a:miter/>
                <a:headEnd type="none" w="med" len="med"/>
                <a:tailEnd type="none" w="med" len="med"/>
              </a:ln>
            </p:spPr>
            <p:txBody>
              <a:bodyPr anchor="t"/>
              <a:lstStyle/>
              <a:p>
                <a:pPr lvl="0" indent="0"/>
                <a:endParaRPr lang="zh-CN" altLang="en-US">
                  <a:latin typeface="Times New Roman" panose="02020603050405020304" charset="0"/>
                  <a:ea typeface="宋体" panose="02010600030101010101" pitchFamily="2" charset="-122"/>
                </a:endParaRPr>
              </a:p>
            </p:txBody>
          </p:sp>
          <p:sp>
            <p:nvSpPr>
              <p:cNvPr id="7173" name="文本框 31767"/>
              <p:cNvSpPr txBox="1"/>
              <p:nvPr/>
            </p:nvSpPr>
            <p:spPr>
              <a:xfrm>
                <a:off x="431" y="2458"/>
                <a:ext cx="4288" cy="482"/>
              </a:xfrm>
              <a:prstGeom prst="rect">
                <a:avLst/>
              </a:prstGeom>
              <a:solidFill>
                <a:srgbClr val="FFFFFF"/>
              </a:solidFill>
              <a:ln w="9525" cap="flat" cmpd="sng">
                <a:solidFill>
                  <a:srgbClr val="FFFFFF"/>
                </a:solidFill>
                <a:prstDash val="solid"/>
                <a:miter/>
                <a:headEnd type="none" w="med" len="med"/>
                <a:tailEnd type="none" w="med" len="med"/>
              </a:ln>
            </p:spPr>
            <p:txBody>
              <a:bodyPr anchor="t"/>
              <a:lstStyle/>
              <a:p>
                <a:pPr lvl="0" indent="0" algn="just">
                  <a:lnSpc>
                    <a:spcPct val="110000"/>
                  </a:lnSpc>
                </a:pPr>
                <a:r>
                  <a:rPr lang="en-US" altLang="zh-CN" sz="1600" b="1">
                    <a:latin typeface="Times New Roman" panose="02020603050405020304" charset="0"/>
                    <a:ea typeface="宋体" panose="02010600030101010101" pitchFamily="2" charset="-122"/>
                  </a:rPr>
                  <a:t>0.001nm  1nm    10nm                            </a:t>
                </a:r>
                <a:r>
                  <a:rPr lang="zh-CN" altLang="en-US" sz="1600" b="1" dirty="0">
                    <a:latin typeface="Times New Roman" panose="02020603050405020304" charset="0"/>
                    <a:ea typeface="宋体" panose="02010600030101010101" pitchFamily="2" charset="-122"/>
                  </a:rPr>
                  <a:t>电波</a:t>
                </a:r>
              </a:p>
              <a:p>
                <a:pPr lvl="0" indent="0" algn="just">
                  <a:lnSpc>
                    <a:spcPct val="135000"/>
                  </a:lnSpc>
                </a:pPr>
                <a:r>
                  <a:rPr lang="zh-CN" altLang="en-US" sz="1600" b="1" dirty="0">
                    <a:latin typeface="Times New Roman" panose="02020603050405020304" charset="0"/>
                    <a:ea typeface="宋体" panose="02010600030101010101" pitchFamily="2" charset="-122"/>
                  </a:rPr>
                  <a:t>                     可见光         </a:t>
                </a:r>
              </a:p>
            </p:txBody>
          </p:sp>
          <p:sp>
            <p:nvSpPr>
              <p:cNvPr id="7174" name="文本框 31768"/>
              <p:cNvSpPr txBox="1"/>
              <p:nvPr/>
            </p:nvSpPr>
            <p:spPr>
              <a:xfrm>
                <a:off x="657" y="2274"/>
                <a:ext cx="4062" cy="113"/>
              </a:xfrm>
              <a:prstGeom prst="rect">
                <a:avLst/>
              </a:prstGeom>
              <a:solidFill>
                <a:srgbClr val="FFFFFF"/>
              </a:solidFill>
              <a:ln w="9525" cap="flat" cmpd="sng">
                <a:solidFill>
                  <a:srgbClr val="000000"/>
                </a:solidFill>
                <a:prstDash val="solid"/>
                <a:miter/>
                <a:headEnd type="none" w="med" len="med"/>
                <a:tailEnd type="none" w="med" len="med"/>
              </a:ln>
            </p:spPr>
            <p:txBody>
              <a:bodyPr anchor="t"/>
              <a:lstStyle/>
              <a:p>
                <a:pPr lvl="0" indent="0"/>
                <a:endParaRPr lang="zh-CN" altLang="en-US" sz="1600" b="1" dirty="0">
                  <a:latin typeface="Times New Roman" panose="02020603050405020304" charset="0"/>
                  <a:ea typeface="宋体" panose="02010600030101010101" pitchFamily="2" charset="-122"/>
                </a:endParaRPr>
              </a:p>
            </p:txBody>
          </p:sp>
          <p:sp>
            <p:nvSpPr>
              <p:cNvPr id="7175" name="文本框 31769"/>
              <p:cNvSpPr txBox="1"/>
              <p:nvPr/>
            </p:nvSpPr>
            <p:spPr>
              <a:xfrm>
                <a:off x="542" y="1849"/>
                <a:ext cx="4051" cy="285"/>
              </a:xfrm>
              <a:prstGeom prst="rect">
                <a:avLst/>
              </a:prstGeom>
              <a:solidFill>
                <a:srgbClr val="FFFFFF">
                  <a:alpha val="50000"/>
                </a:srgbClr>
              </a:solidFill>
              <a:ln w="9525" cap="flat" cmpd="sng">
                <a:solidFill>
                  <a:srgbClr val="FFFFFF"/>
                </a:solidFill>
                <a:prstDash val="solid"/>
                <a:miter/>
                <a:headEnd type="none" w="med" len="med"/>
                <a:tailEnd type="none" w="med" len="med"/>
              </a:ln>
            </p:spPr>
            <p:txBody>
              <a:bodyPr anchor="t"/>
              <a:lstStyle/>
              <a:p>
                <a:pPr lvl="0" indent="0" algn="just">
                  <a:lnSpc>
                    <a:spcPct val="96000"/>
                  </a:lnSpc>
                </a:pPr>
                <a:r>
                  <a:rPr lang="en-US" altLang="zh-CN" sz="1600" b="1">
                    <a:latin typeface="Times New Roman" panose="02020603050405020304" charset="0"/>
                    <a:ea typeface="宋体" panose="02010600030101010101" pitchFamily="2" charset="-122"/>
                  </a:rPr>
                  <a:t> γ</a:t>
                </a:r>
                <a:r>
                  <a:rPr lang="zh-CN" altLang="en-US" sz="1600" b="1" dirty="0">
                    <a:latin typeface="Times New Roman" panose="02020603050405020304" charset="0"/>
                    <a:ea typeface="宋体" panose="02010600030101010101" pitchFamily="2" charset="-122"/>
                  </a:rPr>
                  <a:t>射线    </a:t>
                </a:r>
                <a:r>
                  <a:rPr lang="zh-CN" altLang="en-US" sz="1600" b="1" dirty="0">
                    <a:latin typeface="Times New Roman" panose="02020603050405020304" charset="0"/>
                    <a:ea typeface="仿宋" panose="02010609060101010101" charset="-122"/>
                  </a:rPr>
                  <a:t>χ</a:t>
                </a:r>
                <a:r>
                  <a:rPr lang="zh-CN" altLang="en-US" sz="1600" b="1" dirty="0">
                    <a:latin typeface="Times New Roman" panose="02020603050405020304" charset="0"/>
                    <a:ea typeface="宋体" panose="02010600030101010101" pitchFamily="2" charset="-122"/>
                  </a:rPr>
                  <a:t>射线    紫外线     红外线          微波          视频、无线电波</a:t>
                </a:r>
              </a:p>
            </p:txBody>
          </p:sp>
          <p:sp>
            <p:nvSpPr>
              <p:cNvPr id="7176" name="直接连接符 31770"/>
              <p:cNvSpPr/>
              <p:nvPr/>
            </p:nvSpPr>
            <p:spPr>
              <a:xfrm>
                <a:off x="657" y="2035"/>
                <a:ext cx="0" cy="482"/>
              </a:xfrm>
              <a:prstGeom prst="line">
                <a:avLst/>
              </a:prstGeom>
              <a:ln w="9525" cap="flat" cmpd="sng">
                <a:solidFill>
                  <a:srgbClr val="000000"/>
                </a:solidFill>
                <a:prstDash val="solid"/>
                <a:round/>
                <a:headEnd type="none" w="med" len="med"/>
                <a:tailEnd type="none" w="med" len="med"/>
              </a:ln>
            </p:spPr>
          </p:sp>
          <p:sp>
            <p:nvSpPr>
              <p:cNvPr id="7177" name="直接连接符 31771"/>
              <p:cNvSpPr/>
              <p:nvPr/>
            </p:nvSpPr>
            <p:spPr>
              <a:xfrm>
                <a:off x="1108" y="2035"/>
                <a:ext cx="0" cy="482"/>
              </a:xfrm>
              <a:prstGeom prst="line">
                <a:avLst/>
              </a:prstGeom>
              <a:ln w="9525" cap="flat" cmpd="sng">
                <a:solidFill>
                  <a:srgbClr val="000000"/>
                </a:solidFill>
                <a:prstDash val="solid"/>
                <a:round/>
                <a:headEnd type="none" w="med" len="med"/>
                <a:tailEnd type="none" w="med" len="med"/>
              </a:ln>
            </p:spPr>
          </p:sp>
          <p:sp>
            <p:nvSpPr>
              <p:cNvPr id="7178" name="直接连接符 31772"/>
              <p:cNvSpPr/>
              <p:nvPr/>
            </p:nvSpPr>
            <p:spPr>
              <a:xfrm>
                <a:off x="1559" y="2035"/>
                <a:ext cx="0" cy="482"/>
              </a:xfrm>
              <a:prstGeom prst="line">
                <a:avLst/>
              </a:prstGeom>
              <a:ln w="9525" cap="flat" cmpd="sng">
                <a:solidFill>
                  <a:srgbClr val="000000"/>
                </a:solidFill>
                <a:prstDash val="solid"/>
                <a:round/>
                <a:headEnd type="none" w="med" len="med"/>
                <a:tailEnd type="none" w="med" len="med"/>
              </a:ln>
            </p:spPr>
          </p:sp>
          <p:sp>
            <p:nvSpPr>
              <p:cNvPr id="7179" name="直接连接符 31773"/>
              <p:cNvSpPr/>
              <p:nvPr/>
            </p:nvSpPr>
            <p:spPr>
              <a:xfrm>
                <a:off x="1898" y="2035"/>
                <a:ext cx="0" cy="482"/>
              </a:xfrm>
              <a:prstGeom prst="line">
                <a:avLst/>
              </a:prstGeom>
              <a:ln w="9525" cap="flat" cmpd="sng">
                <a:solidFill>
                  <a:srgbClr val="000000"/>
                </a:solidFill>
                <a:prstDash val="solid"/>
                <a:round/>
                <a:headEnd type="none" w="med" len="med"/>
                <a:tailEnd type="none" w="med" len="med"/>
              </a:ln>
            </p:spPr>
          </p:sp>
          <p:sp>
            <p:nvSpPr>
              <p:cNvPr id="7180" name="直接连接符 31774"/>
              <p:cNvSpPr/>
              <p:nvPr/>
            </p:nvSpPr>
            <p:spPr>
              <a:xfrm>
                <a:off x="2124" y="2035"/>
                <a:ext cx="0" cy="482"/>
              </a:xfrm>
              <a:prstGeom prst="line">
                <a:avLst/>
              </a:prstGeom>
              <a:ln w="9525" cap="flat" cmpd="sng">
                <a:solidFill>
                  <a:srgbClr val="000000"/>
                </a:solidFill>
                <a:prstDash val="solid"/>
                <a:round/>
                <a:headEnd type="none" w="med" len="med"/>
                <a:tailEnd type="none" w="med" len="med"/>
              </a:ln>
            </p:spPr>
          </p:sp>
          <p:sp>
            <p:nvSpPr>
              <p:cNvPr id="7181" name="直接连接符 31775"/>
              <p:cNvSpPr/>
              <p:nvPr/>
            </p:nvSpPr>
            <p:spPr>
              <a:xfrm>
                <a:off x="2688" y="2035"/>
                <a:ext cx="0" cy="482"/>
              </a:xfrm>
              <a:prstGeom prst="line">
                <a:avLst/>
              </a:prstGeom>
              <a:ln w="9525" cap="flat" cmpd="sng">
                <a:solidFill>
                  <a:srgbClr val="000000"/>
                </a:solidFill>
                <a:prstDash val="solid"/>
                <a:round/>
                <a:headEnd type="none" w="med" len="med"/>
                <a:tailEnd type="none" w="med" len="med"/>
              </a:ln>
            </p:spPr>
          </p:sp>
          <p:sp>
            <p:nvSpPr>
              <p:cNvPr id="7182" name="直接连接符 31776"/>
              <p:cNvSpPr/>
              <p:nvPr/>
            </p:nvSpPr>
            <p:spPr>
              <a:xfrm>
                <a:off x="3252" y="2033"/>
                <a:ext cx="0" cy="367"/>
              </a:xfrm>
              <a:prstGeom prst="line">
                <a:avLst/>
              </a:prstGeom>
              <a:ln w="9525" cap="flat" cmpd="sng">
                <a:solidFill>
                  <a:srgbClr val="000000"/>
                </a:solidFill>
                <a:prstDash val="solid"/>
                <a:round/>
                <a:headEnd type="none" w="med" len="med"/>
                <a:tailEnd type="none" w="med" len="med"/>
              </a:ln>
            </p:spPr>
          </p:sp>
          <p:sp>
            <p:nvSpPr>
              <p:cNvPr id="7183" name="直接连接符 31777"/>
              <p:cNvSpPr/>
              <p:nvPr/>
            </p:nvSpPr>
            <p:spPr>
              <a:xfrm flipH="1">
                <a:off x="1409" y="2517"/>
                <a:ext cx="489" cy="482"/>
              </a:xfrm>
              <a:prstGeom prst="line">
                <a:avLst/>
              </a:prstGeom>
              <a:ln w="9525" cap="flat" cmpd="sng">
                <a:solidFill>
                  <a:srgbClr val="000000"/>
                </a:solidFill>
                <a:prstDash val="dash"/>
                <a:round/>
                <a:headEnd type="none" w="med" len="med"/>
                <a:tailEnd type="none" w="med" len="med"/>
              </a:ln>
            </p:spPr>
          </p:sp>
          <p:sp>
            <p:nvSpPr>
              <p:cNvPr id="7184" name="文本框 31778"/>
              <p:cNvSpPr txBox="1"/>
              <p:nvPr/>
            </p:nvSpPr>
            <p:spPr>
              <a:xfrm>
                <a:off x="1409" y="2999"/>
                <a:ext cx="3512" cy="250"/>
              </a:xfrm>
              <a:prstGeom prst="rect">
                <a:avLst/>
              </a:prstGeom>
              <a:solidFill>
                <a:srgbClr val="FFFFFF"/>
              </a:solidFill>
              <a:ln w="9525" cap="flat" cmpd="sng">
                <a:solidFill>
                  <a:srgbClr val="000000"/>
                </a:solidFill>
                <a:prstDash val="solid"/>
                <a:miter/>
                <a:headEnd type="none" w="med" len="med"/>
                <a:tailEnd type="none" w="med" len="med"/>
              </a:ln>
            </p:spPr>
            <p:txBody>
              <a:bodyPr anchor="t"/>
              <a:lstStyle/>
              <a:p>
                <a:pPr lvl="0" indent="0" algn="just">
                  <a:lnSpc>
                    <a:spcPct val="115000"/>
                  </a:lnSpc>
                </a:pPr>
                <a:r>
                  <a:rPr lang="zh-CN" altLang="en-US" sz="1600" b="1" dirty="0">
                    <a:latin typeface="Times New Roman" panose="02020603050405020304" charset="0"/>
                    <a:ea typeface="宋体" panose="02010600030101010101" pitchFamily="2" charset="-122"/>
                  </a:rPr>
                  <a:t> </a:t>
                </a:r>
                <a:r>
                  <a:rPr lang="zh-CN" altLang="en-US" sz="1600" b="1" dirty="0">
                    <a:solidFill>
                      <a:srgbClr val="FF0000"/>
                    </a:solidFill>
                    <a:latin typeface="Times New Roman" panose="02020603050405020304" charset="0"/>
                    <a:ea typeface="黑体" panose="02010609060101010101" pitchFamily="2" charset="-122"/>
                  </a:rPr>
                  <a:t>紫</a:t>
                </a:r>
                <a:r>
                  <a:rPr lang="zh-CN" altLang="en-US" sz="1200" b="1" dirty="0">
                    <a:solidFill>
                      <a:srgbClr val="FF0000"/>
                    </a:solidFill>
                    <a:latin typeface="Times New Roman" panose="02020603050405020304" charset="0"/>
                    <a:ea typeface="黑体" panose="02010609060101010101" pitchFamily="2" charset="-122"/>
                  </a:rPr>
                  <a:t>  </a:t>
                </a:r>
                <a:r>
                  <a:rPr lang="zh-CN" altLang="en-US" sz="1600" b="1" dirty="0">
                    <a:solidFill>
                      <a:srgbClr val="FF0000"/>
                    </a:solidFill>
                    <a:latin typeface="Times New Roman" panose="02020603050405020304" charset="0"/>
                    <a:ea typeface="黑体" panose="02010609060101010101" pitchFamily="2" charset="-122"/>
                  </a:rPr>
                  <a:t>蓝</a:t>
                </a:r>
                <a:r>
                  <a:rPr lang="zh-CN" altLang="en-US" sz="1200" b="1" dirty="0">
                    <a:solidFill>
                      <a:srgbClr val="FF0000"/>
                    </a:solidFill>
                    <a:latin typeface="Times New Roman" panose="02020603050405020304" charset="0"/>
                    <a:ea typeface="黑体" panose="02010609060101010101" pitchFamily="2" charset="-122"/>
                  </a:rPr>
                  <a:t> </a:t>
                </a:r>
                <a:r>
                  <a:rPr lang="zh-CN" altLang="en-US" sz="1600" b="1" dirty="0">
                    <a:solidFill>
                      <a:srgbClr val="FF0000"/>
                    </a:solidFill>
                    <a:latin typeface="Times New Roman" panose="02020603050405020304" charset="0"/>
                    <a:ea typeface="黑体" panose="02010609060101010101" pitchFamily="2" charset="-122"/>
                  </a:rPr>
                  <a:t>青</a:t>
                </a:r>
                <a:r>
                  <a:rPr lang="zh-CN" altLang="en-US" sz="1200" b="1" dirty="0">
                    <a:solidFill>
                      <a:srgbClr val="FF0000"/>
                    </a:solidFill>
                    <a:latin typeface="Times New Roman" panose="02020603050405020304" charset="0"/>
                    <a:ea typeface="黑体" panose="02010609060101010101" pitchFamily="2" charset="-122"/>
                  </a:rPr>
                  <a:t> </a:t>
                </a:r>
                <a:r>
                  <a:rPr lang="zh-CN" altLang="en-US" sz="1600" b="1" dirty="0">
                    <a:solidFill>
                      <a:srgbClr val="FF0000"/>
                    </a:solidFill>
                    <a:latin typeface="Times New Roman" panose="02020603050405020304" charset="0"/>
                    <a:ea typeface="黑体" panose="02010609060101010101" pitchFamily="2" charset="-122"/>
                  </a:rPr>
                  <a:t>绿</a:t>
                </a:r>
                <a:r>
                  <a:rPr lang="zh-CN" altLang="en-US" sz="1200" b="1" dirty="0">
                    <a:solidFill>
                      <a:srgbClr val="FF0000"/>
                    </a:solidFill>
                    <a:latin typeface="Times New Roman" panose="02020603050405020304" charset="0"/>
                    <a:ea typeface="黑体" panose="02010609060101010101" pitchFamily="2" charset="-122"/>
                  </a:rPr>
                  <a:t> </a:t>
                </a:r>
                <a:r>
                  <a:rPr lang="zh-CN" altLang="en-US" sz="1600" b="1" dirty="0">
                    <a:solidFill>
                      <a:srgbClr val="FF0000"/>
                    </a:solidFill>
                    <a:latin typeface="Times New Roman" panose="02020603050405020304" charset="0"/>
                    <a:ea typeface="黑体" panose="02010609060101010101" pitchFamily="2" charset="-122"/>
                  </a:rPr>
                  <a:t>黄</a:t>
                </a:r>
                <a:r>
                  <a:rPr lang="zh-CN" altLang="en-US" sz="1200" b="1" dirty="0">
                    <a:solidFill>
                      <a:srgbClr val="FF0000"/>
                    </a:solidFill>
                    <a:latin typeface="Times New Roman" panose="02020603050405020304" charset="0"/>
                    <a:ea typeface="黑体" panose="02010609060101010101" pitchFamily="2" charset="-122"/>
                  </a:rPr>
                  <a:t>  </a:t>
                </a:r>
                <a:r>
                  <a:rPr lang="zh-CN" altLang="en-US" sz="1600" b="1" dirty="0">
                    <a:solidFill>
                      <a:srgbClr val="FF0000"/>
                    </a:solidFill>
                    <a:latin typeface="Times New Roman" panose="02020603050405020304" charset="0"/>
                    <a:ea typeface="黑体" panose="02010609060101010101" pitchFamily="2" charset="-122"/>
                  </a:rPr>
                  <a:t>橙</a:t>
                </a:r>
                <a:r>
                  <a:rPr lang="zh-CN" altLang="en-US" sz="1200" b="1" dirty="0">
                    <a:solidFill>
                      <a:srgbClr val="FF0000"/>
                    </a:solidFill>
                    <a:latin typeface="Times New Roman" panose="02020603050405020304" charset="0"/>
                    <a:ea typeface="黑体" panose="02010609060101010101" pitchFamily="2" charset="-122"/>
                  </a:rPr>
                  <a:t>  </a:t>
                </a:r>
                <a:r>
                  <a:rPr lang="zh-CN" altLang="en-US" sz="1600" b="1" dirty="0">
                    <a:solidFill>
                      <a:srgbClr val="FF0000"/>
                    </a:solidFill>
                    <a:latin typeface="Times New Roman" panose="02020603050405020304" charset="0"/>
                    <a:ea typeface="黑体" panose="02010609060101010101" pitchFamily="2" charset="-122"/>
                  </a:rPr>
                  <a:t>红</a:t>
                </a:r>
                <a:r>
                  <a:rPr lang="zh-CN" altLang="en-US" sz="1000" b="1" dirty="0">
                    <a:solidFill>
                      <a:srgbClr val="FF0000"/>
                    </a:solidFill>
                    <a:latin typeface="Times New Roman" panose="02020603050405020304" charset="0"/>
                    <a:ea typeface="黑体" panose="02010609060101010101" pitchFamily="2" charset="-122"/>
                  </a:rPr>
                  <a:t>  </a:t>
                </a:r>
                <a:r>
                  <a:rPr lang="zh-CN" altLang="en-US" sz="1200" b="1" dirty="0">
                    <a:solidFill>
                      <a:srgbClr val="FF0000"/>
                    </a:solidFill>
                    <a:latin typeface="Times New Roman" panose="02020603050405020304" charset="0"/>
                    <a:ea typeface="黑体" panose="02010609060101010101" pitchFamily="2" charset="-122"/>
                  </a:rPr>
                  <a:t>  </a:t>
                </a:r>
                <a:r>
                  <a:rPr lang="zh-CN" altLang="en-US" sz="1600" b="1" dirty="0">
                    <a:solidFill>
                      <a:srgbClr val="FF0000"/>
                    </a:solidFill>
                    <a:latin typeface="Times New Roman" panose="02020603050405020304" charset="0"/>
                    <a:ea typeface="黑体" panose="02010609060101010101" pitchFamily="2" charset="-122"/>
                  </a:rPr>
                  <a:t>近红外</a:t>
                </a:r>
                <a:r>
                  <a:rPr lang="zh-CN" altLang="en-US" sz="1200" b="1" dirty="0">
                    <a:solidFill>
                      <a:srgbClr val="FF0000"/>
                    </a:solidFill>
                    <a:latin typeface="Times New Roman" panose="02020603050405020304" charset="0"/>
                    <a:ea typeface="黑体" panose="02010609060101010101" pitchFamily="2" charset="-122"/>
                  </a:rPr>
                  <a:t> </a:t>
                </a:r>
                <a:r>
                  <a:rPr lang="zh-CN" altLang="en-US" sz="1600" b="1" dirty="0">
                    <a:solidFill>
                      <a:srgbClr val="FF0000"/>
                    </a:solidFill>
                    <a:latin typeface="Times New Roman" panose="02020603050405020304" charset="0"/>
                    <a:ea typeface="黑体" panose="02010609060101010101" pitchFamily="2" charset="-122"/>
                  </a:rPr>
                  <a:t>短波红外</a:t>
                </a:r>
                <a:r>
                  <a:rPr lang="zh-CN" altLang="en-US" sz="1200" b="1" dirty="0">
                    <a:solidFill>
                      <a:srgbClr val="FF0000"/>
                    </a:solidFill>
                    <a:latin typeface="Times New Roman" panose="02020603050405020304" charset="0"/>
                    <a:ea typeface="黑体" panose="02010609060101010101" pitchFamily="2" charset="-122"/>
                  </a:rPr>
                  <a:t> </a:t>
                </a:r>
                <a:r>
                  <a:rPr lang="zh-CN" altLang="en-US" sz="1600" b="1" dirty="0">
                    <a:solidFill>
                      <a:srgbClr val="FF0000"/>
                    </a:solidFill>
                    <a:latin typeface="Times New Roman" panose="02020603050405020304" charset="0"/>
                    <a:ea typeface="黑体" panose="02010609060101010101" pitchFamily="2" charset="-122"/>
                  </a:rPr>
                  <a:t>中红外</a:t>
                </a:r>
                <a:r>
                  <a:rPr lang="zh-CN" altLang="en-US" sz="1200" b="1" dirty="0">
                    <a:solidFill>
                      <a:srgbClr val="FF0000"/>
                    </a:solidFill>
                    <a:latin typeface="Times New Roman" panose="02020603050405020304" charset="0"/>
                    <a:ea typeface="黑体" panose="02010609060101010101" pitchFamily="2" charset="-122"/>
                  </a:rPr>
                  <a:t> </a:t>
                </a:r>
                <a:r>
                  <a:rPr lang="zh-CN" altLang="en-US" sz="1600" b="1" dirty="0">
                    <a:solidFill>
                      <a:srgbClr val="FF0000"/>
                    </a:solidFill>
                    <a:latin typeface="Times New Roman" panose="02020603050405020304" charset="0"/>
                    <a:ea typeface="黑体" panose="02010609060101010101" pitchFamily="2" charset="-122"/>
                  </a:rPr>
                  <a:t>热红外</a:t>
                </a:r>
                <a:r>
                  <a:rPr lang="zh-CN" altLang="en-US" sz="1200" b="1" dirty="0">
                    <a:solidFill>
                      <a:srgbClr val="FF0000"/>
                    </a:solidFill>
                    <a:latin typeface="Times New Roman" panose="02020603050405020304" charset="0"/>
                    <a:ea typeface="黑体" panose="02010609060101010101" pitchFamily="2" charset="-122"/>
                  </a:rPr>
                  <a:t> </a:t>
                </a:r>
                <a:r>
                  <a:rPr lang="zh-CN" altLang="en-US" sz="1600" b="1" dirty="0">
                    <a:solidFill>
                      <a:srgbClr val="FF0000"/>
                    </a:solidFill>
                    <a:latin typeface="Times New Roman" panose="02020603050405020304" charset="0"/>
                    <a:ea typeface="黑体" panose="02010609060101010101" pitchFamily="2" charset="-122"/>
                  </a:rPr>
                  <a:t>远红外</a:t>
                </a:r>
              </a:p>
            </p:txBody>
          </p:sp>
          <p:sp>
            <p:nvSpPr>
              <p:cNvPr id="7185" name="直接连接符 31779"/>
              <p:cNvSpPr/>
              <p:nvPr/>
            </p:nvSpPr>
            <p:spPr>
              <a:xfrm>
                <a:off x="2124" y="2517"/>
                <a:ext cx="532" cy="482"/>
              </a:xfrm>
              <a:prstGeom prst="line">
                <a:avLst/>
              </a:prstGeom>
              <a:ln w="9525" cap="flat" cmpd="sng">
                <a:solidFill>
                  <a:srgbClr val="000000"/>
                </a:solidFill>
                <a:prstDash val="dash"/>
                <a:round/>
                <a:headEnd type="none" w="med" len="med"/>
                <a:tailEnd type="none" w="med" len="med"/>
              </a:ln>
            </p:spPr>
          </p:sp>
          <p:sp>
            <p:nvSpPr>
              <p:cNvPr id="7186" name="文本框 31780"/>
              <p:cNvSpPr txBox="1"/>
              <p:nvPr/>
            </p:nvSpPr>
            <p:spPr>
              <a:xfrm>
                <a:off x="1234" y="3325"/>
                <a:ext cx="3914" cy="241"/>
              </a:xfrm>
              <a:prstGeom prst="rect">
                <a:avLst/>
              </a:prstGeom>
              <a:solidFill>
                <a:srgbClr val="FFFFFF"/>
              </a:solidFill>
              <a:ln w="9525" cap="flat" cmpd="sng">
                <a:solidFill>
                  <a:srgbClr val="FFFFFF"/>
                </a:solidFill>
                <a:prstDash val="solid"/>
                <a:miter/>
                <a:headEnd type="none" w="med" len="med"/>
                <a:tailEnd type="none" w="med" len="med"/>
              </a:ln>
            </p:spPr>
            <p:txBody>
              <a:bodyPr anchor="t"/>
              <a:lstStyle/>
              <a:p>
                <a:pPr lvl="0" indent="0" algn="just">
                  <a:lnSpc>
                    <a:spcPct val="110000"/>
                  </a:lnSpc>
                </a:pPr>
                <a:r>
                  <a:rPr lang="en-US" altLang="zh-CN" sz="1600" b="1">
                    <a:latin typeface="Times New Roman" panose="02020603050405020304" charset="0"/>
                    <a:ea typeface="宋体" panose="02010600030101010101" pitchFamily="2" charset="-122"/>
                  </a:rPr>
                  <a:t>400nm 500nm 600nm 700nm  1300 nm  3μm   8μm   14μm     1mm</a:t>
                </a:r>
              </a:p>
            </p:txBody>
          </p:sp>
          <p:sp>
            <p:nvSpPr>
              <p:cNvPr id="7187" name="直接连接符 31781"/>
              <p:cNvSpPr/>
              <p:nvPr/>
            </p:nvSpPr>
            <p:spPr>
              <a:xfrm>
                <a:off x="1409" y="3240"/>
                <a:ext cx="0" cy="121"/>
              </a:xfrm>
              <a:prstGeom prst="line">
                <a:avLst/>
              </a:prstGeom>
              <a:ln w="9525" cap="flat" cmpd="sng">
                <a:solidFill>
                  <a:srgbClr val="000000"/>
                </a:solidFill>
                <a:prstDash val="solid"/>
                <a:round/>
                <a:headEnd type="none" w="med" len="med"/>
                <a:tailEnd type="none" w="med" len="med"/>
              </a:ln>
            </p:spPr>
          </p:sp>
          <p:sp>
            <p:nvSpPr>
              <p:cNvPr id="7188" name="直接连接符 31782"/>
              <p:cNvSpPr/>
              <p:nvPr/>
            </p:nvSpPr>
            <p:spPr>
              <a:xfrm>
                <a:off x="2653" y="2999"/>
                <a:ext cx="0" cy="341"/>
              </a:xfrm>
              <a:prstGeom prst="line">
                <a:avLst/>
              </a:prstGeom>
              <a:ln w="9525" cap="flat" cmpd="sng">
                <a:solidFill>
                  <a:srgbClr val="000000"/>
                </a:solidFill>
                <a:prstDash val="solid"/>
                <a:round/>
                <a:headEnd type="none" w="med" len="med"/>
                <a:tailEnd type="none" w="med" len="med"/>
              </a:ln>
            </p:spPr>
          </p:sp>
          <p:sp>
            <p:nvSpPr>
              <p:cNvPr id="7189" name="直接连接符 31783"/>
              <p:cNvSpPr/>
              <p:nvPr/>
            </p:nvSpPr>
            <p:spPr>
              <a:xfrm>
                <a:off x="657" y="2156"/>
                <a:ext cx="451" cy="0"/>
              </a:xfrm>
              <a:prstGeom prst="line">
                <a:avLst/>
              </a:prstGeom>
              <a:ln w="9525" cap="flat" cmpd="sng">
                <a:solidFill>
                  <a:srgbClr val="000000"/>
                </a:solidFill>
                <a:prstDash val="solid"/>
                <a:round/>
                <a:headEnd type="triangle" w="med" len="med"/>
                <a:tailEnd type="triangle" w="med" len="med"/>
              </a:ln>
            </p:spPr>
          </p:sp>
          <p:sp>
            <p:nvSpPr>
              <p:cNvPr id="7190" name="直接连接符 31784"/>
              <p:cNvSpPr/>
              <p:nvPr/>
            </p:nvSpPr>
            <p:spPr>
              <a:xfrm>
                <a:off x="1108" y="2156"/>
                <a:ext cx="451" cy="0"/>
              </a:xfrm>
              <a:prstGeom prst="line">
                <a:avLst/>
              </a:prstGeom>
              <a:ln w="9525" cap="flat" cmpd="sng">
                <a:solidFill>
                  <a:srgbClr val="000000"/>
                </a:solidFill>
                <a:prstDash val="solid"/>
                <a:round/>
                <a:headEnd type="triangle" w="med" len="med"/>
                <a:tailEnd type="triangle" w="med" len="med"/>
              </a:ln>
            </p:spPr>
          </p:sp>
          <p:sp>
            <p:nvSpPr>
              <p:cNvPr id="7191" name="直接连接符 31785"/>
              <p:cNvSpPr/>
              <p:nvPr/>
            </p:nvSpPr>
            <p:spPr>
              <a:xfrm>
                <a:off x="1559" y="2156"/>
                <a:ext cx="339" cy="0"/>
              </a:xfrm>
              <a:prstGeom prst="line">
                <a:avLst/>
              </a:prstGeom>
              <a:ln w="9525" cap="flat" cmpd="sng">
                <a:solidFill>
                  <a:srgbClr val="000000"/>
                </a:solidFill>
                <a:prstDash val="solid"/>
                <a:round/>
                <a:headEnd type="triangle" w="med" len="med"/>
                <a:tailEnd type="triangle" w="med" len="med"/>
              </a:ln>
            </p:spPr>
          </p:sp>
          <p:sp>
            <p:nvSpPr>
              <p:cNvPr id="7192" name="直接连接符 31786"/>
              <p:cNvSpPr/>
              <p:nvPr/>
            </p:nvSpPr>
            <p:spPr>
              <a:xfrm>
                <a:off x="1898" y="2156"/>
                <a:ext cx="226" cy="0"/>
              </a:xfrm>
              <a:prstGeom prst="line">
                <a:avLst/>
              </a:prstGeom>
              <a:ln w="9525" cap="flat" cmpd="sng">
                <a:solidFill>
                  <a:srgbClr val="000000"/>
                </a:solidFill>
                <a:prstDash val="solid"/>
                <a:round/>
                <a:headEnd type="triangle" w="med" len="med"/>
                <a:tailEnd type="triangle" w="med" len="med"/>
              </a:ln>
            </p:spPr>
          </p:sp>
          <p:sp>
            <p:nvSpPr>
              <p:cNvPr id="7193" name="直接连接符 31787"/>
              <p:cNvSpPr/>
              <p:nvPr/>
            </p:nvSpPr>
            <p:spPr>
              <a:xfrm>
                <a:off x="2124" y="2156"/>
                <a:ext cx="564" cy="0"/>
              </a:xfrm>
              <a:prstGeom prst="line">
                <a:avLst/>
              </a:prstGeom>
              <a:ln w="9525" cap="flat" cmpd="sng">
                <a:solidFill>
                  <a:srgbClr val="000000"/>
                </a:solidFill>
                <a:prstDash val="solid"/>
                <a:round/>
                <a:headEnd type="triangle" w="med" len="med"/>
                <a:tailEnd type="triangle" w="med" len="med"/>
              </a:ln>
            </p:spPr>
          </p:sp>
          <p:sp>
            <p:nvSpPr>
              <p:cNvPr id="7194" name="直接连接符 31788"/>
              <p:cNvSpPr/>
              <p:nvPr/>
            </p:nvSpPr>
            <p:spPr>
              <a:xfrm>
                <a:off x="3061" y="2999"/>
                <a:ext cx="0" cy="341"/>
              </a:xfrm>
              <a:prstGeom prst="line">
                <a:avLst/>
              </a:prstGeom>
              <a:ln w="9525" cap="flat" cmpd="sng">
                <a:solidFill>
                  <a:srgbClr val="000000"/>
                </a:solidFill>
                <a:prstDash val="solid"/>
                <a:round/>
                <a:headEnd type="none" w="med" len="med"/>
                <a:tailEnd type="none" w="med" len="med"/>
              </a:ln>
            </p:spPr>
          </p:sp>
          <p:sp>
            <p:nvSpPr>
              <p:cNvPr id="7195" name="直接连接符 31789"/>
              <p:cNvSpPr/>
              <p:nvPr/>
            </p:nvSpPr>
            <p:spPr>
              <a:xfrm>
                <a:off x="3606" y="2999"/>
                <a:ext cx="0" cy="341"/>
              </a:xfrm>
              <a:prstGeom prst="line">
                <a:avLst/>
              </a:prstGeom>
              <a:ln w="9525" cap="flat" cmpd="sng">
                <a:solidFill>
                  <a:srgbClr val="000000"/>
                </a:solidFill>
                <a:prstDash val="solid"/>
                <a:round/>
                <a:headEnd type="none" w="med" len="med"/>
                <a:tailEnd type="none" w="med" len="med"/>
              </a:ln>
            </p:spPr>
          </p:sp>
          <p:sp>
            <p:nvSpPr>
              <p:cNvPr id="7196" name="直接连接符 31790"/>
              <p:cNvSpPr/>
              <p:nvPr/>
            </p:nvSpPr>
            <p:spPr>
              <a:xfrm>
                <a:off x="4014" y="2999"/>
                <a:ext cx="0" cy="341"/>
              </a:xfrm>
              <a:prstGeom prst="line">
                <a:avLst/>
              </a:prstGeom>
              <a:ln w="9525" cap="flat" cmpd="sng">
                <a:solidFill>
                  <a:srgbClr val="000000"/>
                </a:solidFill>
                <a:prstDash val="solid"/>
                <a:round/>
                <a:headEnd type="none" w="med" len="med"/>
                <a:tailEnd type="none" w="med" len="med"/>
              </a:ln>
            </p:spPr>
          </p:sp>
          <p:sp>
            <p:nvSpPr>
              <p:cNvPr id="7197" name="直接连接符 31791"/>
              <p:cNvSpPr/>
              <p:nvPr/>
            </p:nvSpPr>
            <p:spPr>
              <a:xfrm>
                <a:off x="4422" y="2999"/>
                <a:ext cx="0" cy="341"/>
              </a:xfrm>
              <a:prstGeom prst="line">
                <a:avLst/>
              </a:prstGeom>
              <a:ln w="9525" cap="flat" cmpd="sng">
                <a:solidFill>
                  <a:srgbClr val="000000"/>
                </a:solidFill>
                <a:prstDash val="solid"/>
                <a:round/>
                <a:headEnd type="none" w="med" len="med"/>
                <a:tailEnd type="none" w="med" len="med"/>
              </a:ln>
            </p:spPr>
          </p:sp>
          <p:sp>
            <p:nvSpPr>
              <p:cNvPr id="7198" name="直接连接符 31792"/>
              <p:cNvSpPr/>
              <p:nvPr/>
            </p:nvSpPr>
            <p:spPr>
              <a:xfrm>
                <a:off x="4921" y="2999"/>
                <a:ext cx="0" cy="341"/>
              </a:xfrm>
              <a:prstGeom prst="line">
                <a:avLst/>
              </a:prstGeom>
              <a:ln w="9525" cap="flat" cmpd="sng">
                <a:solidFill>
                  <a:srgbClr val="000000"/>
                </a:solidFill>
                <a:prstDash val="solid"/>
                <a:round/>
                <a:headEnd type="none" w="med" len="med"/>
                <a:tailEnd type="none" w="med" len="med"/>
              </a:ln>
            </p:spPr>
          </p:sp>
          <p:sp>
            <p:nvSpPr>
              <p:cNvPr id="7199" name="直接连接符 31793"/>
              <p:cNvSpPr/>
              <p:nvPr/>
            </p:nvSpPr>
            <p:spPr>
              <a:xfrm>
                <a:off x="2688" y="2517"/>
                <a:ext cx="2233" cy="505"/>
              </a:xfrm>
              <a:prstGeom prst="line">
                <a:avLst/>
              </a:prstGeom>
              <a:ln w="9525" cap="flat" cmpd="sng">
                <a:solidFill>
                  <a:srgbClr val="000000"/>
                </a:solidFill>
                <a:prstDash val="dash"/>
                <a:round/>
                <a:headEnd type="none" w="med" len="med"/>
                <a:tailEnd type="none" w="med" len="med"/>
              </a:ln>
            </p:spPr>
          </p:sp>
          <p:sp>
            <p:nvSpPr>
              <p:cNvPr id="7200" name="文本框 31794"/>
              <p:cNvSpPr txBox="1"/>
              <p:nvPr/>
            </p:nvSpPr>
            <p:spPr>
              <a:xfrm>
                <a:off x="2272" y="1433"/>
                <a:ext cx="3017" cy="262"/>
              </a:xfrm>
              <a:prstGeom prst="rect">
                <a:avLst/>
              </a:prstGeom>
              <a:solidFill>
                <a:srgbClr val="FFFFFF"/>
              </a:solidFill>
              <a:ln w="9525" cap="flat" cmpd="sng">
                <a:solidFill>
                  <a:srgbClr val="000000"/>
                </a:solidFill>
                <a:prstDash val="solid"/>
                <a:miter/>
                <a:headEnd type="none" w="med" len="med"/>
                <a:tailEnd type="none" w="med" len="med"/>
              </a:ln>
            </p:spPr>
            <p:txBody>
              <a:bodyPr anchor="t"/>
              <a:lstStyle/>
              <a:p>
                <a:pPr lvl="0" indent="0" algn="just">
                  <a:lnSpc>
                    <a:spcPct val="115000"/>
                  </a:lnSpc>
                </a:pPr>
                <a:r>
                  <a:rPr lang="zh-CN" altLang="en-US" sz="1600" b="1" dirty="0">
                    <a:latin typeface="Times New Roman" panose="02020603050405020304" charset="0"/>
                    <a:ea typeface="宋体" panose="02010600030101010101" pitchFamily="2" charset="-122"/>
                  </a:rPr>
                  <a:t>毫米波 厘米波分米波 超短波 短波 中波 长波 超长波</a:t>
                </a:r>
              </a:p>
            </p:txBody>
          </p:sp>
          <p:sp>
            <p:nvSpPr>
              <p:cNvPr id="7201" name="直接连接符 31795"/>
              <p:cNvSpPr/>
              <p:nvPr/>
            </p:nvSpPr>
            <p:spPr>
              <a:xfrm>
                <a:off x="2278" y="1703"/>
                <a:ext cx="416" cy="333"/>
              </a:xfrm>
              <a:prstGeom prst="line">
                <a:avLst/>
              </a:prstGeom>
              <a:ln w="9525" cap="flat" cmpd="sng">
                <a:solidFill>
                  <a:srgbClr val="000000"/>
                </a:solidFill>
                <a:prstDash val="dash"/>
                <a:round/>
                <a:headEnd type="none" w="med" len="med"/>
                <a:tailEnd type="none" w="med" len="med"/>
              </a:ln>
            </p:spPr>
          </p:sp>
          <p:sp>
            <p:nvSpPr>
              <p:cNvPr id="7202" name="直接连接符 31796"/>
              <p:cNvSpPr/>
              <p:nvPr/>
            </p:nvSpPr>
            <p:spPr>
              <a:xfrm flipH="1">
                <a:off x="3252" y="1698"/>
                <a:ext cx="270" cy="333"/>
              </a:xfrm>
              <a:prstGeom prst="line">
                <a:avLst/>
              </a:prstGeom>
              <a:ln w="9525" cap="flat" cmpd="sng">
                <a:solidFill>
                  <a:srgbClr val="000000"/>
                </a:solidFill>
                <a:prstDash val="dash"/>
                <a:round/>
                <a:headEnd type="none" w="med" len="med"/>
                <a:tailEnd type="none" w="med" len="med"/>
              </a:ln>
            </p:spPr>
          </p:sp>
          <p:sp>
            <p:nvSpPr>
              <p:cNvPr id="7203" name="直接连接符 31797"/>
              <p:cNvSpPr/>
              <p:nvPr/>
            </p:nvSpPr>
            <p:spPr>
              <a:xfrm>
                <a:off x="2688" y="2156"/>
                <a:ext cx="564" cy="0"/>
              </a:xfrm>
              <a:prstGeom prst="line">
                <a:avLst/>
              </a:prstGeom>
              <a:ln w="9525" cap="flat" cmpd="sng">
                <a:solidFill>
                  <a:srgbClr val="000000"/>
                </a:solidFill>
                <a:prstDash val="solid"/>
                <a:round/>
                <a:headEnd type="triangle" w="med" len="med"/>
                <a:tailEnd type="triangle" w="med" len="med"/>
              </a:ln>
            </p:spPr>
          </p:sp>
          <p:sp>
            <p:nvSpPr>
              <p:cNvPr id="7204" name="直接连接符 31798"/>
              <p:cNvSpPr/>
              <p:nvPr/>
            </p:nvSpPr>
            <p:spPr>
              <a:xfrm>
                <a:off x="2278" y="1312"/>
                <a:ext cx="0" cy="121"/>
              </a:xfrm>
              <a:prstGeom prst="line">
                <a:avLst/>
              </a:prstGeom>
              <a:ln w="9525" cap="flat" cmpd="sng">
                <a:solidFill>
                  <a:srgbClr val="000000"/>
                </a:solidFill>
                <a:prstDash val="solid"/>
                <a:round/>
                <a:headEnd type="none" w="med" len="med"/>
                <a:tailEnd type="none" w="med" len="med"/>
              </a:ln>
            </p:spPr>
          </p:sp>
          <p:sp>
            <p:nvSpPr>
              <p:cNvPr id="7205" name="直接连接符 31799"/>
              <p:cNvSpPr/>
              <p:nvPr/>
            </p:nvSpPr>
            <p:spPr>
              <a:xfrm>
                <a:off x="2733" y="1312"/>
                <a:ext cx="0" cy="377"/>
              </a:xfrm>
              <a:prstGeom prst="line">
                <a:avLst/>
              </a:prstGeom>
              <a:ln w="9525" cap="flat" cmpd="sng">
                <a:solidFill>
                  <a:srgbClr val="000000"/>
                </a:solidFill>
                <a:prstDash val="solid"/>
                <a:round/>
                <a:headEnd type="none" w="med" len="med"/>
                <a:tailEnd type="none" w="med" len="med"/>
              </a:ln>
            </p:spPr>
          </p:sp>
          <p:sp>
            <p:nvSpPr>
              <p:cNvPr id="7206" name="直接连接符 31800"/>
              <p:cNvSpPr/>
              <p:nvPr/>
            </p:nvSpPr>
            <p:spPr>
              <a:xfrm>
                <a:off x="3530" y="1312"/>
                <a:ext cx="0" cy="377"/>
              </a:xfrm>
              <a:prstGeom prst="line">
                <a:avLst/>
              </a:prstGeom>
              <a:ln w="9525" cap="flat" cmpd="sng">
                <a:solidFill>
                  <a:srgbClr val="000000"/>
                </a:solidFill>
                <a:prstDash val="solid"/>
                <a:round/>
                <a:headEnd type="none" w="med" len="med"/>
                <a:tailEnd type="none" w="med" len="med"/>
              </a:ln>
            </p:spPr>
          </p:sp>
          <p:sp>
            <p:nvSpPr>
              <p:cNvPr id="7207" name="直接连接符 31801"/>
              <p:cNvSpPr/>
              <p:nvPr/>
            </p:nvSpPr>
            <p:spPr>
              <a:xfrm>
                <a:off x="3131" y="1312"/>
                <a:ext cx="0" cy="377"/>
              </a:xfrm>
              <a:prstGeom prst="line">
                <a:avLst/>
              </a:prstGeom>
              <a:ln w="9525" cap="flat" cmpd="sng">
                <a:solidFill>
                  <a:srgbClr val="000000"/>
                </a:solidFill>
                <a:prstDash val="solid"/>
                <a:round/>
                <a:headEnd type="none" w="med" len="med"/>
                <a:tailEnd type="none" w="med" len="med"/>
              </a:ln>
            </p:spPr>
          </p:sp>
          <p:sp>
            <p:nvSpPr>
              <p:cNvPr id="7208" name="文本框 31802"/>
              <p:cNvSpPr txBox="1"/>
              <p:nvPr/>
            </p:nvSpPr>
            <p:spPr>
              <a:xfrm>
                <a:off x="2034" y="1071"/>
                <a:ext cx="3522" cy="241"/>
              </a:xfrm>
              <a:prstGeom prst="rect">
                <a:avLst/>
              </a:prstGeom>
              <a:solidFill>
                <a:srgbClr val="FFFFFF"/>
              </a:solidFill>
              <a:ln w="9525" cap="flat" cmpd="sng">
                <a:solidFill>
                  <a:srgbClr val="FFFFFF"/>
                </a:solidFill>
                <a:prstDash val="solid"/>
                <a:miter/>
                <a:headEnd type="none" w="med" len="med"/>
                <a:tailEnd type="none" w="med" len="med"/>
              </a:ln>
            </p:spPr>
            <p:txBody>
              <a:bodyPr anchor="t"/>
              <a:lstStyle/>
              <a:p>
                <a:pPr lvl="0" indent="0" algn="just">
                  <a:lnSpc>
                    <a:spcPct val="80000"/>
                  </a:lnSpc>
                </a:pPr>
                <a:r>
                  <a:rPr lang="en-US" altLang="zh-CN" sz="1600" b="1">
                    <a:latin typeface="Times New Roman" panose="02020603050405020304" charset="0"/>
                    <a:ea typeface="宋体" panose="02010600030101010101" pitchFamily="2" charset="-122"/>
                  </a:rPr>
                  <a:t>1mm    10mm    1cm      1m      10m  100m 0.1km 10km  100km</a:t>
                </a:r>
              </a:p>
            </p:txBody>
          </p:sp>
          <p:sp>
            <p:nvSpPr>
              <p:cNvPr id="7209" name="直接连接符 31803"/>
              <p:cNvSpPr/>
              <p:nvPr/>
            </p:nvSpPr>
            <p:spPr>
              <a:xfrm>
                <a:off x="3921" y="1312"/>
                <a:ext cx="0" cy="377"/>
              </a:xfrm>
              <a:prstGeom prst="line">
                <a:avLst/>
              </a:prstGeom>
              <a:ln w="9525" cap="flat" cmpd="sng">
                <a:solidFill>
                  <a:srgbClr val="000000"/>
                </a:solidFill>
                <a:prstDash val="solid"/>
                <a:round/>
                <a:headEnd type="none" w="med" len="med"/>
                <a:tailEnd type="none" w="med" len="med"/>
              </a:ln>
            </p:spPr>
          </p:sp>
          <p:sp>
            <p:nvSpPr>
              <p:cNvPr id="7210" name="直接连接符 31804"/>
              <p:cNvSpPr/>
              <p:nvPr/>
            </p:nvSpPr>
            <p:spPr>
              <a:xfrm>
                <a:off x="4205" y="1312"/>
                <a:ext cx="0" cy="377"/>
              </a:xfrm>
              <a:prstGeom prst="line">
                <a:avLst/>
              </a:prstGeom>
              <a:ln w="9525" cap="flat" cmpd="sng">
                <a:solidFill>
                  <a:srgbClr val="000000"/>
                </a:solidFill>
                <a:prstDash val="solid"/>
                <a:round/>
                <a:headEnd type="none" w="med" len="med"/>
                <a:tailEnd type="none" w="med" len="med"/>
              </a:ln>
            </p:spPr>
          </p:sp>
          <p:sp>
            <p:nvSpPr>
              <p:cNvPr id="7211" name="直接连接符 31805"/>
              <p:cNvSpPr/>
              <p:nvPr/>
            </p:nvSpPr>
            <p:spPr>
              <a:xfrm>
                <a:off x="4513" y="1312"/>
                <a:ext cx="0" cy="377"/>
              </a:xfrm>
              <a:prstGeom prst="line">
                <a:avLst/>
              </a:prstGeom>
              <a:ln w="9525" cap="flat" cmpd="sng">
                <a:solidFill>
                  <a:srgbClr val="000000"/>
                </a:solidFill>
                <a:prstDash val="solid"/>
                <a:round/>
                <a:headEnd type="none" w="med" len="med"/>
                <a:tailEnd type="none" w="med" len="med"/>
              </a:ln>
            </p:spPr>
          </p:sp>
          <p:sp>
            <p:nvSpPr>
              <p:cNvPr id="7212" name="直接连接符 31806"/>
              <p:cNvSpPr/>
              <p:nvPr/>
            </p:nvSpPr>
            <p:spPr>
              <a:xfrm>
                <a:off x="4830" y="1312"/>
                <a:ext cx="0" cy="377"/>
              </a:xfrm>
              <a:prstGeom prst="line">
                <a:avLst/>
              </a:prstGeom>
              <a:ln w="9525" cap="flat" cmpd="sng">
                <a:solidFill>
                  <a:srgbClr val="000000"/>
                </a:solidFill>
                <a:prstDash val="solid"/>
                <a:round/>
                <a:headEnd type="none" w="med" len="med"/>
                <a:tailEnd type="none" w="med" len="med"/>
              </a:ln>
            </p:spPr>
          </p:sp>
          <p:sp>
            <p:nvSpPr>
              <p:cNvPr id="7213" name="直接连接符 31807"/>
              <p:cNvSpPr/>
              <p:nvPr/>
            </p:nvSpPr>
            <p:spPr>
              <a:xfrm>
                <a:off x="5288" y="1312"/>
                <a:ext cx="0" cy="121"/>
              </a:xfrm>
              <a:prstGeom prst="line">
                <a:avLst/>
              </a:prstGeom>
              <a:ln w="9525" cap="flat" cmpd="sng">
                <a:solidFill>
                  <a:srgbClr val="000000"/>
                </a:solidFill>
                <a:prstDash val="solid"/>
                <a:round/>
                <a:headEnd type="none" w="med" len="med"/>
                <a:tailEnd type="none" w="med" len="med"/>
              </a:ln>
            </p:spPr>
          </p:sp>
          <p:sp>
            <p:nvSpPr>
              <p:cNvPr id="7214" name="直接连接符 31808"/>
              <p:cNvSpPr/>
              <p:nvPr/>
            </p:nvSpPr>
            <p:spPr>
              <a:xfrm>
                <a:off x="4719" y="2035"/>
                <a:ext cx="0" cy="482"/>
              </a:xfrm>
              <a:prstGeom prst="line">
                <a:avLst/>
              </a:prstGeom>
              <a:ln w="9525" cap="flat" cmpd="sng">
                <a:solidFill>
                  <a:srgbClr val="000000"/>
                </a:solidFill>
                <a:prstDash val="solid"/>
                <a:round/>
                <a:headEnd type="none" w="med" len="med"/>
                <a:tailEnd type="none" w="med" len="med"/>
              </a:ln>
            </p:spPr>
          </p:sp>
          <p:sp>
            <p:nvSpPr>
              <p:cNvPr id="7215" name="直接连接符 31809"/>
              <p:cNvSpPr/>
              <p:nvPr/>
            </p:nvSpPr>
            <p:spPr>
              <a:xfrm flipH="1">
                <a:off x="4719" y="1698"/>
                <a:ext cx="529" cy="329"/>
              </a:xfrm>
              <a:prstGeom prst="line">
                <a:avLst/>
              </a:prstGeom>
              <a:ln w="9525" cap="flat" cmpd="sng">
                <a:solidFill>
                  <a:srgbClr val="000000"/>
                </a:solidFill>
                <a:prstDash val="dash"/>
                <a:round/>
                <a:headEnd type="none" w="med" len="med"/>
                <a:tailEnd type="none" w="med" len="med"/>
              </a:ln>
            </p:spPr>
          </p:sp>
          <p:sp>
            <p:nvSpPr>
              <p:cNvPr id="7216" name="直接连接符 31810"/>
              <p:cNvSpPr/>
              <p:nvPr/>
            </p:nvSpPr>
            <p:spPr>
              <a:xfrm>
                <a:off x="3252" y="2156"/>
                <a:ext cx="1467" cy="0"/>
              </a:xfrm>
              <a:prstGeom prst="line">
                <a:avLst/>
              </a:prstGeom>
              <a:ln w="9525" cap="flat" cmpd="sng">
                <a:solidFill>
                  <a:srgbClr val="000000"/>
                </a:solidFill>
                <a:prstDash val="solid"/>
                <a:round/>
                <a:headEnd type="triangle" w="med" len="med"/>
                <a:tailEnd type="triangle" w="med" len="med"/>
              </a:ln>
            </p:spPr>
          </p:sp>
          <p:sp>
            <p:nvSpPr>
              <p:cNvPr id="7217" name="直接连接符 31811"/>
              <p:cNvSpPr/>
              <p:nvPr/>
            </p:nvSpPr>
            <p:spPr>
              <a:xfrm>
                <a:off x="2688" y="2475"/>
                <a:ext cx="2031" cy="0"/>
              </a:xfrm>
              <a:prstGeom prst="line">
                <a:avLst/>
              </a:prstGeom>
              <a:ln w="9525" cap="flat" cmpd="sng">
                <a:solidFill>
                  <a:srgbClr val="000000"/>
                </a:solidFill>
                <a:prstDash val="solid"/>
                <a:round/>
                <a:headEnd type="triangle" w="med" len="med"/>
                <a:tailEnd type="triangle" w="med" len="med"/>
              </a:ln>
            </p:spPr>
          </p:sp>
          <p:sp>
            <p:nvSpPr>
              <p:cNvPr id="7218" name="直接连接符 31812"/>
              <p:cNvSpPr/>
              <p:nvPr/>
            </p:nvSpPr>
            <p:spPr>
              <a:xfrm>
                <a:off x="657" y="2339"/>
                <a:ext cx="4062" cy="0"/>
              </a:xfrm>
              <a:prstGeom prst="line">
                <a:avLst/>
              </a:prstGeom>
              <a:ln w="57150" cap="flat" cmpd="sng">
                <a:solidFill>
                  <a:srgbClr val="000000"/>
                </a:solidFill>
                <a:prstDash val="solid"/>
                <a:round/>
                <a:headEnd type="none" w="med" len="med"/>
                <a:tailEnd type="none" w="med" len="med"/>
              </a:ln>
            </p:spPr>
          </p:sp>
        </p:grpSp>
      </p:grpSp>
      <p:sp>
        <p:nvSpPr>
          <p:cNvPr id="7220" name="文本框 2"/>
          <p:cNvSpPr txBox="1"/>
          <p:nvPr/>
        </p:nvSpPr>
        <p:spPr>
          <a:xfrm>
            <a:off x="1974850" y="6997700"/>
            <a:ext cx="4564063" cy="395288"/>
          </a:xfrm>
          <a:prstGeom prst="rect">
            <a:avLst/>
          </a:prstGeom>
          <a:noFill/>
          <a:ln w="9525">
            <a:noFill/>
          </a:ln>
        </p:spPr>
        <p:txBody>
          <a:bodyPr wrap="square" anchor="t">
            <a:spAutoFit/>
          </a:bodyPr>
          <a:lstStyle/>
          <a:p>
            <a:pPr lvl="0" indent="0"/>
            <a:r>
              <a:rPr lang="en-US" altLang="zh-CN" sz="2000">
                <a:solidFill>
                  <a:srgbClr val="000099"/>
                </a:solidFill>
                <a:latin typeface="Times New Roman" panose="02020603050405020304" charset="0"/>
                <a:ea typeface="宋体" panose="02010600030101010101" pitchFamily="2" charset="-122"/>
              </a:rPr>
              <a:t> nm</a:t>
            </a:r>
            <a:r>
              <a:rPr lang="zh-CN" altLang="en-US" sz="2000">
                <a:solidFill>
                  <a:srgbClr val="000099"/>
                </a:solidFill>
                <a:latin typeface="Times New Roman" panose="02020603050405020304" charset="0"/>
                <a:ea typeface="宋体" panose="02010600030101010101" pitchFamily="2" charset="-122"/>
              </a:rPr>
              <a:t>：</a:t>
            </a:r>
            <a:r>
              <a:rPr lang="en-US" altLang="zh-CN" sz="2000">
                <a:solidFill>
                  <a:srgbClr val="000099"/>
                </a:solidFill>
                <a:latin typeface="Times New Roman" panose="02020603050405020304" charset="0"/>
                <a:ea typeface="宋体" panose="02010600030101010101" pitchFamily="2" charset="-122"/>
              </a:rPr>
              <a:t>10</a:t>
            </a:r>
            <a:r>
              <a:rPr lang="en-US" altLang="zh-CN" sz="2000" baseline="30000">
                <a:solidFill>
                  <a:srgbClr val="000099"/>
                </a:solidFill>
                <a:latin typeface="Times New Roman" panose="02020603050405020304" charset="0"/>
                <a:ea typeface="宋体" panose="02010600030101010101" pitchFamily="2" charset="-122"/>
              </a:rPr>
              <a:t>-9</a:t>
            </a:r>
            <a:r>
              <a:rPr lang="en-US" altLang="zh-CN" sz="2000">
                <a:solidFill>
                  <a:srgbClr val="000099"/>
                </a:solidFill>
                <a:latin typeface="Times New Roman" panose="02020603050405020304" charset="0"/>
                <a:ea typeface="宋体" panose="02010600030101010101" pitchFamily="2" charset="-122"/>
              </a:rPr>
              <a:t>m </a:t>
            </a:r>
            <a:r>
              <a:rPr lang="zh-CN" altLang="en-US" sz="2000">
                <a:solidFill>
                  <a:srgbClr val="000099"/>
                </a:solidFill>
                <a:latin typeface="Times New Roman" panose="02020603050405020304" charset="0"/>
                <a:ea typeface="宋体" panose="02010600030101010101" pitchFamily="2" charset="-122"/>
              </a:rPr>
              <a:t>； </a:t>
            </a:r>
            <a:r>
              <a:rPr lang="en-US" altLang="zh-CN" sz="2000">
                <a:solidFill>
                  <a:srgbClr val="000099"/>
                </a:solidFill>
                <a:latin typeface="Times New Roman" panose="02020603050405020304" charset="0"/>
                <a:ea typeface="宋体" panose="02010600030101010101" pitchFamily="2" charset="-122"/>
              </a:rPr>
              <a:t>μm</a:t>
            </a:r>
            <a:r>
              <a:rPr lang="zh-CN" altLang="en-US" sz="2000">
                <a:solidFill>
                  <a:srgbClr val="000099"/>
                </a:solidFill>
                <a:latin typeface="Times New Roman" panose="02020603050405020304" charset="0"/>
                <a:ea typeface="宋体" panose="02010600030101010101" pitchFamily="2" charset="-122"/>
              </a:rPr>
              <a:t>：</a:t>
            </a:r>
            <a:r>
              <a:rPr lang="en-US" altLang="zh-CN" sz="2000">
                <a:solidFill>
                  <a:srgbClr val="000099"/>
                </a:solidFill>
                <a:latin typeface="Times New Roman" panose="02020603050405020304" charset="0"/>
                <a:ea typeface="宋体" panose="02010600030101010101" pitchFamily="2" charset="-122"/>
              </a:rPr>
              <a:t>10</a:t>
            </a:r>
            <a:r>
              <a:rPr lang="en-US" altLang="zh-CN" sz="2000" baseline="30000">
                <a:solidFill>
                  <a:srgbClr val="000099"/>
                </a:solidFill>
                <a:latin typeface="Times New Roman" panose="02020603050405020304" charset="0"/>
                <a:ea typeface="宋体" panose="02010600030101010101" pitchFamily="2" charset="-122"/>
              </a:rPr>
              <a:t>-6</a:t>
            </a:r>
            <a:r>
              <a:rPr lang="en-US" altLang="zh-CN" sz="2000">
                <a:solidFill>
                  <a:srgbClr val="000099"/>
                </a:solidFill>
                <a:latin typeface="Times New Roman" panose="02020603050405020304" charset="0"/>
                <a:ea typeface="宋体" panose="02010600030101010101" pitchFamily="2" charset="-122"/>
              </a:rPr>
              <a:t>m</a:t>
            </a:r>
          </a:p>
        </p:txBody>
      </p:sp>
      <p:sp>
        <p:nvSpPr>
          <p:cNvPr id="3" name="圆角矩形标注 2"/>
          <p:cNvSpPr/>
          <p:nvPr/>
        </p:nvSpPr>
        <p:spPr>
          <a:xfrm>
            <a:off x="5314950" y="1508125"/>
            <a:ext cx="2679700" cy="563563"/>
          </a:xfrm>
          <a:prstGeom prst="wedgeRoundRectCallout">
            <a:avLst>
              <a:gd name="adj1" fmla="val -51232"/>
              <a:gd name="adj2" fmla="val 138301"/>
              <a:gd name="adj3" fmla="val 16667"/>
            </a:avLst>
          </a:prstGeom>
          <a:solidFill>
            <a:srgbClr val="FFFFFF"/>
          </a:solidFill>
          <a:ln w="19050" cmpd="dbl">
            <a:solidFill>
              <a:srgbClr val="FF0000"/>
            </a:solidFill>
            <a:prstDash val="solid"/>
          </a:ln>
        </p:spPr>
        <p:style>
          <a:lnRef idx="2">
            <a:srgbClr val="00E4A8">
              <a:shade val="50000"/>
            </a:srgbClr>
          </a:lnRef>
          <a:fillRef idx="1">
            <a:srgbClr val="00E4A8"/>
          </a:fillRef>
          <a:effectRef idx="0">
            <a:srgbClr val="00E4A8"/>
          </a:effectRef>
          <a:fontRef idx="minor">
            <a:srgbClr val="FFFFFF"/>
          </a:fontRef>
        </p:style>
        <p:txBody>
          <a:bodyPr rtlCol="0" anchor="ctr"/>
          <a:lstStyle/>
          <a:p>
            <a:pPr algn="l" fontAlgn="base"/>
            <a:r>
              <a:rPr lang="en-US" altLang="zh-CN" sz="1800" b="1" strike="noStrike" noProof="1">
                <a:solidFill>
                  <a:srgbClr val="FF0000"/>
                </a:solidFill>
                <a:latin typeface="Times New Roman" panose="02020603050405020304" charset="0"/>
              </a:rPr>
              <a:t>5G</a:t>
            </a:r>
            <a:r>
              <a:rPr lang="zh-CN" altLang="en-US" sz="1800" b="1" strike="noStrike" noProof="1">
                <a:solidFill>
                  <a:srgbClr val="FF0000"/>
                </a:solidFill>
                <a:latin typeface="Times New Roman" panose="02020603050405020304" charset="0"/>
              </a:rPr>
              <a:t>频段：</a:t>
            </a:r>
            <a:r>
              <a:rPr lang="zh-CN" altLang="en-US" sz="1800" b="1" strike="noStrike" noProof="1">
                <a:solidFill>
                  <a:srgbClr val="000099"/>
                </a:solidFill>
                <a:latin typeface="Times New Roman" panose="02020603050405020304" charset="0"/>
              </a:rPr>
              <a:t>30GHz</a:t>
            </a:r>
            <a:r>
              <a:rPr lang="en-US" altLang="zh-CN" sz="1800" b="1" strike="noStrike" noProof="1">
                <a:solidFill>
                  <a:srgbClr val="000099"/>
                </a:solidFill>
                <a:latin typeface="Times New Roman" panose="02020603050405020304" charset="0"/>
              </a:rPr>
              <a:t>/</a:t>
            </a:r>
            <a:r>
              <a:rPr lang="zh-CN" altLang="en-US" sz="1800" b="1" strike="noStrike" noProof="1">
                <a:solidFill>
                  <a:srgbClr val="000099"/>
                </a:solidFill>
                <a:latin typeface="Times New Roman" panose="02020603050405020304" charset="0"/>
              </a:rPr>
              <a:t>10</a:t>
            </a:r>
            <a:r>
              <a:rPr lang="en-US" altLang="zh-CN" sz="1800" b="1" strike="noStrike" noProof="1">
                <a:solidFill>
                  <a:srgbClr val="000099"/>
                </a:solidFill>
                <a:latin typeface="Times New Roman" panose="02020603050405020304" charset="0"/>
              </a:rPr>
              <a:t>mm</a:t>
            </a:r>
            <a:r>
              <a:rPr lang="zh-CN" altLang="en-US" sz="1800" b="1" strike="noStrike" noProof="1">
                <a:solidFill>
                  <a:srgbClr val="000099"/>
                </a:solidFill>
                <a:latin typeface="Times New Roman" panose="02020603050405020304" charset="0"/>
              </a:rPr>
              <a:t>；300GHz</a:t>
            </a:r>
            <a:r>
              <a:rPr lang="en-US" altLang="zh-CN" sz="1800" b="1" strike="noStrike" noProof="1">
                <a:solidFill>
                  <a:srgbClr val="000099"/>
                </a:solidFill>
                <a:latin typeface="Times New Roman" panose="02020603050405020304" charset="0"/>
              </a:rPr>
              <a:t>/</a:t>
            </a:r>
            <a:r>
              <a:rPr lang="zh-CN" altLang="en-US" sz="1800" b="1" strike="noStrike" noProof="1">
                <a:solidFill>
                  <a:srgbClr val="000099"/>
                </a:solidFill>
                <a:latin typeface="Times New Roman" panose="02020603050405020304" charset="0"/>
              </a:rPr>
              <a:t>1</a:t>
            </a:r>
            <a:r>
              <a:rPr lang="en-US" altLang="zh-CN" sz="1800" b="1" strike="noStrike" noProof="1">
                <a:solidFill>
                  <a:srgbClr val="000099"/>
                </a:solidFill>
                <a:latin typeface="Times New Roman" panose="02020603050405020304" charset="0"/>
              </a:rPr>
              <a:t>mm</a:t>
            </a:r>
          </a:p>
        </p:txBody>
      </p:sp>
      <p:sp>
        <p:nvSpPr>
          <p:cNvPr id="4" name="圆角矩形标注 3"/>
          <p:cNvSpPr/>
          <p:nvPr/>
        </p:nvSpPr>
        <p:spPr>
          <a:xfrm>
            <a:off x="7994650" y="1508125"/>
            <a:ext cx="2622550" cy="563563"/>
          </a:xfrm>
          <a:prstGeom prst="wedgeRoundRectCallout">
            <a:avLst>
              <a:gd name="adj1" fmla="val -100290"/>
              <a:gd name="adj2" fmla="val 158998"/>
              <a:gd name="adj3" fmla="val 16667"/>
            </a:avLst>
          </a:prstGeom>
          <a:solidFill>
            <a:srgbClr val="FFFFFF"/>
          </a:solidFill>
          <a:ln w="19050" cmpd="dbl">
            <a:solidFill>
              <a:srgbClr val="FF0000"/>
            </a:solidFill>
            <a:prstDash val="solid"/>
          </a:ln>
        </p:spPr>
        <p:style>
          <a:lnRef idx="2">
            <a:srgbClr val="00E4A8">
              <a:shade val="50000"/>
            </a:srgbClr>
          </a:lnRef>
          <a:fillRef idx="1">
            <a:srgbClr val="00E4A8"/>
          </a:fillRef>
          <a:effectRef idx="0">
            <a:srgbClr val="00E4A8"/>
          </a:effectRef>
          <a:fontRef idx="minor">
            <a:srgbClr val="FFFFFF"/>
          </a:fontRef>
        </p:style>
        <p:txBody>
          <a:bodyPr rtlCol="0" anchor="ctr"/>
          <a:lstStyle/>
          <a:p>
            <a:pPr algn="l" fontAlgn="base"/>
            <a:r>
              <a:rPr lang="en-US" altLang="zh-CN" sz="1800" b="1" strike="noStrike" noProof="1">
                <a:solidFill>
                  <a:srgbClr val="FF0000"/>
                </a:solidFill>
                <a:latin typeface="Times New Roman" panose="02020603050405020304" charset="0"/>
              </a:rPr>
              <a:t>2G</a:t>
            </a:r>
            <a:r>
              <a:rPr lang="zh-CN" altLang="en-US" sz="1800" b="1" strike="noStrike" noProof="1">
                <a:solidFill>
                  <a:srgbClr val="FF0000"/>
                </a:solidFill>
                <a:latin typeface="Times New Roman" panose="02020603050405020304" charset="0"/>
              </a:rPr>
              <a:t>频段：</a:t>
            </a:r>
            <a:r>
              <a:rPr lang="en-US" altLang="zh-CN" sz="1800" b="1" strike="noStrike" noProof="1">
                <a:solidFill>
                  <a:srgbClr val="000099"/>
                </a:solidFill>
                <a:latin typeface="Times New Roman" panose="02020603050405020304" charset="0"/>
              </a:rPr>
              <a:t>900m</a:t>
            </a:r>
            <a:r>
              <a:rPr lang="zh-CN" altLang="en-US" sz="1800" b="1" strike="noStrike" noProof="1">
                <a:solidFill>
                  <a:srgbClr val="000099"/>
                </a:solidFill>
                <a:latin typeface="Times New Roman" panose="02020603050405020304" charset="0"/>
              </a:rPr>
              <a:t>Hz</a:t>
            </a:r>
            <a:r>
              <a:rPr lang="en-US" altLang="zh-CN" sz="1800" b="1" strike="noStrike" noProof="1">
                <a:solidFill>
                  <a:srgbClr val="000099"/>
                </a:solidFill>
                <a:latin typeface="Times New Roman" panose="02020603050405020304" charset="0"/>
              </a:rPr>
              <a:t>/33cm</a:t>
            </a:r>
            <a:r>
              <a:rPr lang="zh-CN" altLang="en-US" sz="1800" b="1" strike="noStrike" noProof="1">
                <a:solidFill>
                  <a:srgbClr val="000099"/>
                </a:solidFill>
                <a:latin typeface="Times New Roman" panose="02020603050405020304" charset="0"/>
              </a:rPr>
              <a:t>；</a:t>
            </a:r>
            <a:r>
              <a:rPr lang="en-US" altLang="zh-CN" sz="1800" b="1" strike="noStrike" noProof="1">
                <a:solidFill>
                  <a:srgbClr val="000099"/>
                </a:solidFill>
                <a:latin typeface="Times New Roman" panose="02020603050405020304" charset="0"/>
              </a:rPr>
              <a:t>18</a:t>
            </a:r>
            <a:r>
              <a:rPr lang="zh-CN" altLang="en-US" sz="1800" b="1" strike="noStrike" noProof="1">
                <a:solidFill>
                  <a:srgbClr val="000099"/>
                </a:solidFill>
                <a:latin typeface="Times New Roman" panose="02020603050405020304" charset="0"/>
              </a:rPr>
              <a:t>00GHz</a:t>
            </a:r>
            <a:r>
              <a:rPr lang="en-US" altLang="zh-CN" sz="1800" b="1" strike="noStrike" noProof="1">
                <a:solidFill>
                  <a:srgbClr val="000099"/>
                </a:solidFill>
                <a:latin typeface="Times New Roman" panose="02020603050405020304" charset="0"/>
              </a:rPr>
              <a:t>/</a:t>
            </a:r>
            <a:r>
              <a:rPr lang="en-US" sz="1800" b="1" strike="noStrike" noProof="1">
                <a:solidFill>
                  <a:srgbClr val="000099"/>
                </a:solidFill>
                <a:latin typeface="Times New Roman" panose="02020603050405020304" charset="0"/>
              </a:rPr>
              <a:t>16.7c</a:t>
            </a:r>
            <a:r>
              <a:rPr lang="en-US" altLang="zh-CN" sz="1800" b="1" strike="noStrike" noProof="1">
                <a:solidFill>
                  <a:srgbClr val="000099"/>
                </a:solidFill>
                <a:latin typeface="Times New Roman" panose="02020603050405020304" charset="0"/>
              </a:rPr>
              <a:t>m</a:t>
            </a:r>
          </a:p>
        </p:txBody>
      </p:sp>
      <p:sp>
        <p:nvSpPr>
          <p:cNvPr id="5" name="object 4"/>
          <p:cNvSpPr txBox="1"/>
          <p:nvPr/>
        </p:nvSpPr>
        <p:spPr>
          <a:xfrm>
            <a:off x="933234" y="802482"/>
            <a:ext cx="7423150" cy="609600"/>
          </a:xfrm>
          <a:prstGeom prst="rect">
            <a:avLst/>
          </a:prstGeom>
        </p:spPr>
        <p:txBody>
          <a:bodyPr vert="horz" wrap="square" lIns="0" tIns="0" rIns="0" bIns="0" rtlCol="0">
            <a:spAutoFit/>
          </a:bodyPr>
          <a:lstStyle/>
          <a:p>
            <a:pPr marL="12700">
              <a:lnSpc>
                <a:spcPct val="100000"/>
              </a:lnSpc>
            </a:pPr>
            <a:r>
              <a:rPr lang="zh-CN" altLang="en-US" sz="4000" b="1" spc="-15" dirty="0">
                <a:latin typeface="Times New Roman" panose="02020603050405020304" charset="0"/>
                <a:cs typeface="新宋体" panose="02010609030101010101" charset="-122"/>
              </a:rPr>
              <a:t>光</a:t>
            </a:r>
            <a:r>
              <a:rPr lang="en-US" altLang="zh-CN" sz="4000" b="1" spc="-15" dirty="0">
                <a:latin typeface="Times New Roman" panose="02020603050405020304" charset="0"/>
                <a:cs typeface="新宋体" panose="02010609030101010101" charset="-122"/>
              </a:rPr>
              <a:t>—</a:t>
            </a:r>
            <a:r>
              <a:rPr lang="zh-CN" altLang="en-US" sz="4000" b="1" spc="-15" dirty="0">
                <a:latin typeface="Times New Roman" panose="02020603050405020304" charset="0"/>
                <a:cs typeface="新宋体" panose="02010609030101010101" charset="-122"/>
              </a:rPr>
              <a:t>产生视觉</a:t>
            </a:r>
          </a:p>
        </p:txBody>
      </p:sp>
      <p:sp>
        <p:nvSpPr>
          <p:cNvPr id="6" name="灯片编号占位符 5"/>
          <p:cNvSpPr>
            <a:spLocks noGrp="1"/>
          </p:cNvSpPr>
          <p:nvPr>
            <p:ph type="sldNum" sz="quarter" idx="12"/>
          </p:nvPr>
        </p:nvSpPr>
        <p:spPr/>
        <p:txBody>
          <a:bodyPr/>
          <a:lstStyle/>
          <a:p>
            <a:pPr lvl="0"/>
            <a:fld id="{9A0DB2DC-4C9A-4742-B13C-FB6460FD3503}" type="slidenum">
              <a:rPr lang="en-US" altLang="zh-CN"/>
              <a:t>5</a:t>
            </a:fld>
            <a:endParaRPr lang="zh-CN"/>
          </a:p>
        </p:txBody>
      </p:sp>
      <p:sp>
        <p:nvSpPr>
          <p:cNvPr id="2" name="爆炸形 2 1"/>
          <p:cNvSpPr/>
          <p:nvPr/>
        </p:nvSpPr>
        <p:spPr>
          <a:xfrm>
            <a:off x="4210933" y="3670299"/>
            <a:ext cx="822705" cy="903288"/>
          </a:xfrm>
          <a:prstGeom prst="irregularSeal2">
            <a:avLst/>
          </a:prstGeom>
          <a:noFill/>
          <a:ln w="38100">
            <a:solidFill>
              <a:srgbClr val="FF0000">
                <a:alpha val="9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22300" y="938530"/>
            <a:ext cx="5351780" cy="701040"/>
          </a:xfrm>
          <a:prstGeom prst="rect">
            <a:avLst/>
          </a:prstGeom>
          <a:noFill/>
        </p:spPr>
        <p:txBody>
          <a:bodyPr wrap="square" rtlCol="0" anchor="t">
            <a:spAutoFit/>
          </a:bodyPr>
          <a:lstStyle/>
          <a:p>
            <a:r>
              <a:rPr sz="4000" b="1" spc="-15" dirty="0" err="1" smtClean="0">
                <a:latin typeface="Times New Roman" panose="02020603050405020304" charset="0"/>
                <a:cs typeface="新宋体" panose="02010609030101010101" charset="-122"/>
                <a:sym typeface="+mn-ea"/>
              </a:rPr>
              <a:t>图像</a:t>
            </a:r>
            <a:r>
              <a:rPr lang="zh-CN" altLang="en-US" sz="4000" b="1" spc="-15" dirty="0">
                <a:latin typeface="Times New Roman" panose="02020603050405020304" charset="0"/>
                <a:cs typeface="新宋体" panose="02010609030101010101" charset="-122"/>
                <a:sym typeface="+mn-ea"/>
              </a:rPr>
              <a:t>工</a:t>
            </a:r>
            <a:r>
              <a:rPr lang="zh-CN" altLang="en-US" sz="4000" b="1" spc="-15" dirty="0" smtClean="0">
                <a:latin typeface="Times New Roman" panose="02020603050405020304" charset="0"/>
                <a:cs typeface="新宋体" panose="02010609030101010101" charset="-122"/>
                <a:sym typeface="+mn-ea"/>
              </a:rPr>
              <a:t>程的含义</a:t>
            </a:r>
            <a:endParaRPr lang="zh-CN" sz="4000" b="1" spc="-15" dirty="0">
              <a:latin typeface="Times New Roman" panose="02020603050405020304" charset="0"/>
              <a:cs typeface="新宋体" panose="02010609030101010101" charset="-122"/>
              <a:sym typeface="+mn-ea"/>
            </a:endParaRPr>
          </a:p>
        </p:txBody>
      </p:sp>
      <p:sp>
        <p:nvSpPr>
          <p:cNvPr id="4" name="灯片编号占位符 3"/>
          <p:cNvSpPr>
            <a:spLocks noGrp="1"/>
          </p:cNvSpPr>
          <p:nvPr>
            <p:ph type="sldNum" sz="quarter" idx="7"/>
          </p:nvPr>
        </p:nvSpPr>
        <p:spPr/>
        <p:txBody>
          <a:bodyPr/>
          <a:lstStyle/>
          <a:p>
            <a:fld id="{B6F15528-21DE-4FAA-801E-634DDDAF4B2B}" type="slidenum">
              <a:rPr/>
              <a:t>50</a:t>
            </a:fld>
            <a:endParaRPr/>
          </a:p>
        </p:txBody>
      </p:sp>
      <p:pic>
        <p:nvPicPr>
          <p:cNvPr id="2" name="图片 1"/>
          <p:cNvPicPr>
            <a:picLocks noChangeAspect="1"/>
          </p:cNvPicPr>
          <p:nvPr/>
        </p:nvPicPr>
        <p:blipFill rotWithShape="1">
          <a:blip r:embed="rId2"/>
          <a:srcRect b="9434"/>
          <a:stretch/>
        </p:blipFill>
        <p:spPr>
          <a:xfrm>
            <a:off x="604520" y="2105025"/>
            <a:ext cx="10140924" cy="4114800"/>
          </a:xfrm>
          <a:prstGeom prst="rect">
            <a:avLst/>
          </a:prstGeom>
        </p:spPr>
      </p:pic>
    </p:spTree>
    <p:extLst>
      <p:ext uri="{BB962C8B-B14F-4D97-AF65-F5344CB8AC3E}">
        <p14:creationId xmlns:p14="http://schemas.microsoft.com/office/powerpoint/2010/main" val="16178015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5" name="灯片编号占位符 4"/>
          <p:cNvSpPr>
            <a:spLocks noGrp="1"/>
          </p:cNvSpPr>
          <p:nvPr>
            <p:ph type="sldNum" sz="quarter" idx="7"/>
          </p:nvPr>
        </p:nvSpPr>
        <p:spPr/>
        <p:txBody>
          <a:bodyPr/>
          <a:lstStyle/>
          <a:p>
            <a:fld id="{B6F15528-21DE-4FAA-801E-634DDDAF4B2B}" type="slidenum">
              <a:rPr/>
              <a:t>51</a:t>
            </a:fld>
            <a:endParaRPr/>
          </a:p>
        </p:txBody>
      </p:sp>
      <p:sp>
        <p:nvSpPr>
          <p:cNvPr id="6" name="矩形 5"/>
          <p:cNvSpPr/>
          <p:nvPr/>
        </p:nvSpPr>
        <p:spPr>
          <a:xfrm>
            <a:off x="680720" y="1679575"/>
            <a:ext cx="8933179" cy="5142433"/>
          </a:xfrm>
          <a:prstGeom prst="rect">
            <a:avLst/>
          </a:prstGeom>
        </p:spPr>
        <p:txBody>
          <a:bodyPr wrap="square">
            <a:spAutoFit/>
          </a:bodyPr>
          <a:lstStyle/>
          <a:p>
            <a:pPr defTabSz="0">
              <a:lnSpc>
                <a:spcPct val="150000"/>
              </a:lnSpc>
              <a:spcBef>
                <a:spcPts val="55"/>
              </a:spcBef>
              <a:tabLst>
                <a:tab pos="568325" algn="l"/>
              </a:tabLst>
            </a:pPr>
            <a:r>
              <a:rPr lang="en-US" altLang="zh-CN" sz="3600" b="1" spc="745" dirty="0">
                <a:solidFill>
                  <a:srgbClr val="EE2B0A"/>
                </a:solidFill>
                <a:latin typeface="Segoe UI Symbol" panose="020B0502040204020203"/>
                <a:cs typeface="Segoe UI Symbol" panose="020B0502040204020203"/>
              </a:rPr>
              <a:t>•	</a:t>
            </a:r>
            <a:r>
              <a:rPr lang="zh-CN" altLang="en-US" sz="3600" b="1" spc="745" dirty="0" smtClean="0">
                <a:solidFill>
                  <a:srgbClr val="EE2B0A"/>
                </a:solidFill>
                <a:latin typeface="Segoe UI Symbol" panose="020B0502040204020203"/>
                <a:cs typeface="Segoe UI Symbol" panose="020B0502040204020203"/>
              </a:rPr>
              <a:t>视</a:t>
            </a:r>
            <a:r>
              <a:rPr lang="zh-CN" altLang="en-US" sz="3600" b="1" spc="745" dirty="0">
                <a:solidFill>
                  <a:srgbClr val="EE2B0A"/>
                </a:solidFill>
                <a:latin typeface="Segoe UI Symbol" panose="020B0502040204020203"/>
                <a:cs typeface="Segoe UI Symbol" panose="020B0502040204020203"/>
              </a:rPr>
              <a:t>觉感</a:t>
            </a:r>
            <a:r>
              <a:rPr lang="zh-CN" altLang="en-US" sz="3600" b="1" spc="745" dirty="0" smtClean="0">
                <a:solidFill>
                  <a:srgbClr val="EE2B0A"/>
                </a:solidFill>
                <a:latin typeface="Segoe UI Symbol" panose="020B0502040204020203"/>
                <a:cs typeface="Segoe UI Symbol" panose="020B0502040204020203"/>
              </a:rPr>
              <a:t>知</a:t>
            </a:r>
            <a:endParaRPr lang="en-US" altLang="zh-CN" sz="3600" b="1" spc="745" dirty="0" smtClean="0">
              <a:solidFill>
                <a:srgbClr val="EE2B0A"/>
              </a:solidFill>
              <a:latin typeface="Segoe UI Symbol" panose="020B0502040204020203"/>
              <a:cs typeface="Segoe UI Symbol" panose="020B0502040204020203"/>
            </a:endParaRPr>
          </a:p>
          <a:p>
            <a:pPr defTabSz="0">
              <a:lnSpc>
                <a:spcPct val="150000"/>
              </a:lnSpc>
              <a:spcBef>
                <a:spcPts val="55"/>
              </a:spcBef>
              <a:tabLst>
                <a:tab pos="568325" algn="l"/>
              </a:tabLst>
            </a:pPr>
            <a:r>
              <a:rPr lang="en-US" altLang="zh-CN" sz="3600" b="1" spc="745" dirty="0">
                <a:latin typeface="Segoe UI Symbol" panose="020B0502040204020203"/>
                <a:cs typeface="Segoe UI Symbol" panose="020B0502040204020203"/>
              </a:rPr>
              <a:t>•	</a:t>
            </a:r>
            <a:r>
              <a:rPr lang="zh-CN" altLang="en-US" sz="3600" b="1" spc="745" dirty="0">
                <a:latin typeface="Segoe UI Symbol" panose="020B0502040204020203"/>
                <a:cs typeface="Segoe UI Symbol" panose="020B0502040204020203"/>
              </a:rPr>
              <a:t>图像的采样和量化</a:t>
            </a:r>
            <a:endParaRPr lang="en-US" altLang="zh-CN" sz="3600" b="1" spc="745" dirty="0">
              <a:latin typeface="Segoe UI Symbol" panose="020B0502040204020203"/>
              <a:cs typeface="Segoe UI Symbol" panose="020B0502040204020203"/>
            </a:endParaRPr>
          </a:p>
          <a:p>
            <a:pPr defTabSz="0">
              <a:lnSpc>
                <a:spcPct val="150000"/>
              </a:lnSpc>
              <a:spcBef>
                <a:spcPts val="55"/>
              </a:spcBef>
              <a:tabLst>
                <a:tab pos="568325" algn="l"/>
              </a:tabLst>
            </a:pPr>
            <a:r>
              <a:rPr lang="en-US" altLang="zh-CN" sz="3600" b="1" spc="745" dirty="0">
                <a:latin typeface="Segoe UI Symbol" panose="020B0502040204020203"/>
                <a:cs typeface="Segoe UI Symbol" panose="020B0502040204020203"/>
              </a:rPr>
              <a:t>•	</a:t>
            </a:r>
            <a:r>
              <a:rPr lang="zh-CN" altLang="en-US" sz="3600" b="1" spc="745" dirty="0">
                <a:latin typeface="Segoe UI Symbol" panose="020B0502040204020203"/>
                <a:cs typeface="Segoe UI Symbol" panose="020B0502040204020203"/>
              </a:rPr>
              <a:t>数字图像的表示</a:t>
            </a:r>
            <a:endParaRPr lang="en-US" altLang="zh-CN" sz="3600" b="1" spc="745" dirty="0">
              <a:latin typeface="Segoe UI Symbol" panose="020B0502040204020203"/>
              <a:cs typeface="Segoe UI Symbol" panose="020B0502040204020203"/>
            </a:endParaRPr>
          </a:p>
          <a:p>
            <a:pPr defTabSz="0">
              <a:lnSpc>
                <a:spcPct val="150000"/>
              </a:lnSpc>
              <a:spcBef>
                <a:spcPts val="55"/>
              </a:spcBef>
              <a:tabLst>
                <a:tab pos="568325" algn="l"/>
              </a:tabLst>
            </a:pPr>
            <a:r>
              <a:rPr lang="en-US" altLang="zh-CN" sz="3600" spc="745" dirty="0" smtClean="0">
                <a:solidFill>
                  <a:srgbClr val="EE2B0A"/>
                </a:solidFill>
                <a:latin typeface="Segoe UI Symbol" panose="020B0502040204020203"/>
                <a:cs typeface="Segoe UI Symbol" panose="020B0502040204020203"/>
              </a:rPr>
              <a:t>•</a:t>
            </a:r>
            <a:r>
              <a:rPr lang="en-US" altLang="zh-CN" sz="3600" spc="745" dirty="0">
                <a:solidFill>
                  <a:srgbClr val="EE2B0A"/>
                </a:solidFill>
                <a:latin typeface="Segoe UI Symbol" panose="020B0502040204020203"/>
                <a:cs typeface="Segoe UI Symbol" panose="020B0502040204020203"/>
              </a:rPr>
              <a:t>	</a:t>
            </a:r>
            <a:r>
              <a:rPr lang="zh-CN" altLang="en-US" sz="3600" b="1" spc="-15" dirty="0">
                <a:latin typeface="新宋体" panose="02010609030101010101" charset="-122"/>
                <a:cs typeface="新宋体" panose="02010609030101010101" charset="-122"/>
              </a:rPr>
              <a:t>数字图像的质</a:t>
            </a:r>
            <a:r>
              <a:rPr lang="zh-CN" altLang="en-US" sz="3600" b="1" spc="-15" dirty="0" smtClean="0">
                <a:latin typeface="新宋体" panose="02010609030101010101" charset="-122"/>
                <a:cs typeface="新宋体" panose="02010609030101010101" charset="-122"/>
              </a:rPr>
              <a:t>量</a:t>
            </a:r>
            <a:endParaRPr lang="en-US" altLang="zh-CN" sz="3600" b="1" spc="-15" dirty="0" smtClean="0">
              <a:latin typeface="新宋体" panose="02010609030101010101" charset="-122"/>
              <a:cs typeface="新宋体" panose="02010609030101010101" charset="-122"/>
            </a:endParaRPr>
          </a:p>
          <a:p>
            <a:pPr defTabSz="0">
              <a:lnSpc>
                <a:spcPct val="150000"/>
              </a:lnSpc>
              <a:spcBef>
                <a:spcPts val="55"/>
              </a:spcBef>
              <a:tabLst>
                <a:tab pos="568325" algn="l"/>
              </a:tabLst>
            </a:pPr>
            <a:r>
              <a:rPr lang="en-US" altLang="zh-CN" sz="3600" spc="745" dirty="0" smtClean="0">
                <a:solidFill>
                  <a:srgbClr val="EE2B0A"/>
                </a:solidFill>
                <a:latin typeface="Segoe UI Symbol" panose="020B0502040204020203"/>
                <a:cs typeface="Segoe UI Symbol" panose="020B0502040204020203"/>
              </a:rPr>
              <a:t>•</a:t>
            </a:r>
            <a:r>
              <a:rPr lang="en-US" altLang="zh-CN" sz="3600" spc="745" dirty="0">
                <a:solidFill>
                  <a:srgbClr val="EE2B0A"/>
                </a:solidFill>
                <a:latin typeface="Segoe UI Symbol" panose="020B0502040204020203"/>
                <a:cs typeface="Segoe UI Symbol" panose="020B0502040204020203"/>
              </a:rPr>
              <a:t>		</a:t>
            </a:r>
            <a:r>
              <a:rPr lang="zh-CN" altLang="en-US" sz="3600" b="1" spc="-15" dirty="0">
                <a:latin typeface="新宋体" panose="02010609030101010101" charset="-122"/>
                <a:cs typeface="新宋体" panose="02010609030101010101" charset="-122"/>
              </a:rPr>
              <a:t>像素间</a:t>
            </a:r>
            <a:r>
              <a:rPr lang="zh-CN" altLang="en-US" sz="3600" b="1" spc="-15" dirty="0" smtClean="0">
                <a:latin typeface="新宋体" panose="02010609030101010101" charset="-122"/>
                <a:cs typeface="新宋体" panose="02010609030101010101" charset="-122"/>
              </a:rPr>
              <a:t>的基</a:t>
            </a:r>
            <a:r>
              <a:rPr lang="zh-CN" altLang="en-US" sz="3600" b="1" spc="-15" dirty="0">
                <a:latin typeface="新宋体" panose="02010609030101010101" charset="-122"/>
                <a:cs typeface="新宋体" panose="02010609030101010101" charset="-122"/>
              </a:rPr>
              <a:t>本关</a:t>
            </a:r>
            <a:r>
              <a:rPr lang="zh-CN" altLang="en-US" sz="3600" b="1" spc="-15" dirty="0" smtClean="0">
                <a:latin typeface="新宋体" panose="02010609030101010101" charset="-122"/>
                <a:cs typeface="新宋体" panose="02010609030101010101" charset="-122"/>
              </a:rPr>
              <a:t>系</a:t>
            </a:r>
            <a:endParaRPr lang="en-US" altLang="zh-CN" sz="3600" b="1" spc="-15" dirty="0" smtClean="0">
              <a:latin typeface="新宋体" panose="02010609030101010101" charset="-122"/>
              <a:cs typeface="新宋体" panose="02010609030101010101" charset="-122"/>
            </a:endParaRPr>
          </a:p>
          <a:p>
            <a:pPr defTabSz="0">
              <a:lnSpc>
                <a:spcPct val="150000"/>
              </a:lnSpc>
              <a:spcBef>
                <a:spcPts val="55"/>
              </a:spcBef>
              <a:tabLst>
                <a:tab pos="568325" algn="l"/>
              </a:tabLst>
            </a:pPr>
            <a:endParaRPr lang="zh-CN" altLang="en-US" sz="3600" dirty="0">
              <a:latin typeface="新宋体" panose="02010609030101010101" charset="-122"/>
              <a:cs typeface="新宋体" panose="02010609030101010101"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7"/>
          </p:nvPr>
        </p:nvSpPr>
        <p:spPr/>
        <p:txBody>
          <a:bodyPr/>
          <a:lstStyle/>
          <a:p>
            <a:fld id="{B6F15528-21DE-4FAA-801E-634DDDAF4B2B}" type="slidenum">
              <a:rPr lang="en-US" altLang="zh-CN" smtClean="0"/>
              <a:t>52</a:t>
            </a:fld>
            <a:endParaRPr lang="en-US" altLang="zh-CN"/>
          </a:p>
        </p:txBody>
      </p:sp>
      <p:pic>
        <p:nvPicPr>
          <p:cNvPr id="3" name="图片 2"/>
          <p:cNvPicPr>
            <a:picLocks noChangeAspect="1"/>
          </p:cNvPicPr>
          <p:nvPr/>
        </p:nvPicPr>
        <p:blipFill>
          <a:blip r:embed="rId2"/>
          <a:stretch>
            <a:fillRect/>
          </a:stretch>
        </p:blipFill>
        <p:spPr>
          <a:xfrm>
            <a:off x="5547996" y="1954058"/>
            <a:ext cx="5085281" cy="3559696"/>
          </a:xfrm>
          <a:prstGeom prst="rect">
            <a:avLst/>
          </a:prstGeom>
        </p:spPr>
      </p:pic>
      <p:sp>
        <p:nvSpPr>
          <p:cNvPr id="4" name="矩形 3"/>
          <p:cNvSpPr/>
          <p:nvPr/>
        </p:nvSpPr>
        <p:spPr>
          <a:xfrm>
            <a:off x="546100" y="1630893"/>
            <a:ext cx="8933179" cy="646331"/>
          </a:xfrm>
          <a:prstGeom prst="rect">
            <a:avLst/>
          </a:prstGeom>
        </p:spPr>
        <p:txBody>
          <a:bodyPr wrap="square">
            <a:spAutoFit/>
          </a:bodyPr>
          <a:lstStyle/>
          <a:p>
            <a:pPr defTabSz="0">
              <a:spcBef>
                <a:spcPts val="55"/>
              </a:spcBef>
              <a:tabLst>
                <a:tab pos="568325" algn="l"/>
              </a:tabLst>
            </a:pPr>
            <a:r>
              <a:rPr lang="en-US" altLang="zh-CN" sz="3600" b="1" spc="745" dirty="0">
                <a:solidFill>
                  <a:srgbClr val="EE2B0A"/>
                </a:solidFill>
                <a:latin typeface="Segoe UI Symbol" panose="020B0502040204020203"/>
                <a:cs typeface="Segoe UI Symbol" panose="020B0502040204020203"/>
              </a:rPr>
              <a:t>•	</a:t>
            </a:r>
            <a:r>
              <a:rPr lang="zh-CN" altLang="en-US" sz="3600" b="1" spc="745" dirty="0" smtClean="0">
                <a:solidFill>
                  <a:srgbClr val="EE2B0A"/>
                </a:solidFill>
                <a:latin typeface="Segoe UI Symbol" panose="020B0502040204020203"/>
                <a:cs typeface="Segoe UI Symbol" panose="020B0502040204020203"/>
              </a:rPr>
              <a:t>视</a:t>
            </a:r>
            <a:r>
              <a:rPr lang="zh-CN" altLang="en-US" sz="3600" b="1" spc="745" dirty="0">
                <a:solidFill>
                  <a:srgbClr val="EE2B0A"/>
                </a:solidFill>
                <a:latin typeface="Segoe UI Symbol" panose="020B0502040204020203"/>
                <a:cs typeface="Segoe UI Symbol" panose="020B0502040204020203"/>
              </a:rPr>
              <a:t>觉感</a:t>
            </a:r>
            <a:r>
              <a:rPr lang="zh-CN" altLang="en-US" sz="3600" b="1" spc="745" dirty="0" smtClean="0">
                <a:solidFill>
                  <a:srgbClr val="EE2B0A"/>
                </a:solidFill>
                <a:latin typeface="Segoe UI Symbol" panose="020B0502040204020203"/>
                <a:cs typeface="Segoe UI Symbol" panose="020B0502040204020203"/>
              </a:rPr>
              <a:t>知</a:t>
            </a:r>
            <a:endParaRPr lang="zh-CN" altLang="en-US" sz="3600" b="1" dirty="0">
              <a:latin typeface="新宋体" panose="02010609030101010101" charset="-122"/>
              <a:cs typeface="新宋体" panose="02010609030101010101" charset="-122"/>
            </a:endParaRPr>
          </a:p>
        </p:txBody>
      </p:sp>
      <p:sp>
        <p:nvSpPr>
          <p:cNvPr id="5" name="文本框 4"/>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6" name="矩形 5"/>
          <p:cNvSpPr/>
          <p:nvPr/>
        </p:nvSpPr>
        <p:spPr>
          <a:xfrm>
            <a:off x="546100" y="2257425"/>
            <a:ext cx="5001896" cy="3901068"/>
          </a:xfrm>
          <a:prstGeom prst="rect">
            <a:avLst/>
          </a:prstGeom>
        </p:spPr>
        <p:txBody>
          <a:bodyPr wrap="square">
            <a:spAutoFit/>
          </a:bodyPr>
          <a:lstStyle/>
          <a:p>
            <a:pPr>
              <a:lnSpc>
                <a:spcPts val="3300"/>
              </a:lnSpc>
            </a:pPr>
            <a:r>
              <a:rPr lang="zh-CN" altLang="en-US" sz="2800" b="1" dirty="0">
                <a:solidFill>
                  <a:srgbClr val="3333FF"/>
                </a:solidFill>
                <a:latin typeface="-apple-system"/>
              </a:rPr>
              <a:t>眼睛结构和功能：</a:t>
            </a:r>
            <a:r>
              <a:rPr lang="zh-CN" altLang="en-US" sz="2600" dirty="0">
                <a:solidFill>
                  <a:srgbClr val="333333"/>
                </a:solidFill>
                <a:latin typeface="-apple-system"/>
              </a:rPr>
              <a:t>人眼的构造包括角膜、晶状体、虹膜和视网膜等部分。晶状体可以通过肌肉的收缩和扩张来控制焦距，而视网膜则是成像的温床。视网膜上有视锥细胞和视杆细胞，它们各自承担不同的视觉任务。视锥细胞主要负责色彩的感知，而视杆细胞则负责亮度和暗视觉</a:t>
            </a:r>
            <a:r>
              <a:rPr lang="zh-CN" altLang="en-US" sz="2600" dirty="0" smtClean="0">
                <a:solidFill>
                  <a:srgbClr val="333333"/>
                </a:solidFill>
                <a:latin typeface="-apple-system"/>
              </a:rPr>
              <a:t>。</a:t>
            </a:r>
            <a:endParaRPr lang="zh-CN" altLang="en-US" sz="2600" dirty="0">
              <a:solidFill>
                <a:srgbClr val="333333"/>
              </a:solidFill>
              <a:latin typeface="-apple-system"/>
            </a:endParaRPr>
          </a:p>
        </p:txBody>
      </p:sp>
    </p:spTree>
    <p:extLst>
      <p:ext uri="{BB962C8B-B14F-4D97-AF65-F5344CB8AC3E}">
        <p14:creationId xmlns:p14="http://schemas.microsoft.com/office/powerpoint/2010/main" val="14304390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7"/>
          </p:nvPr>
        </p:nvSpPr>
        <p:spPr/>
        <p:txBody>
          <a:bodyPr/>
          <a:lstStyle/>
          <a:p>
            <a:fld id="{B6F15528-21DE-4FAA-801E-634DDDAF4B2B}" type="slidenum">
              <a:rPr lang="en-US" altLang="zh-CN" smtClean="0"/>
              <a:t>53</a:t>
            </a:fld>
            <a:endParaRPr lang="en-US" altLang="zh-CN"/>
          </a:p>
        </p:txBody>
      </p:sp>
      <p:sp>
        <p:nvSpPr>
          <p:cNvPr id="5" name="矩形 4"/>
          <p:cNvSpPr/>
          <p:nvPr/>
        </p:nvSpPr>
        <p:spPr>
          <a:xfrm>
            <a:off x="546100" y="1630893"/>
            <a:ext cx="8933179" cy="646331"/>
          </a:xfrm>
          <a:prstGeom prst="rect">
            <a:avLst/>
          </a:prstGeom>
        </p:spPr>
        <p:txBody>
          <a:bodyPr wrap="square">
            <a:spAutoFit/>
          </a:bodyPr>
          <a:lstStyle/>
          <a:p>
            <a:pPr defTabSz="0">
              <a:spcBef>
                <a:spcPts val="55"/>
              </a:spcBef>
              <a:tabLst>
                <a:tab pos="568325" algn="l"/>
              </a:tabLst>
            </a:pPr>
            <a:r>
              <a:rPr lang="en-US" altLang="zh-CN" sz="3600" b="1" spc="745" dirty="0">
                <a:solidFill>
                  <a:srgbClr val="EE2B0A"/>
                </a:solidFill>
                <a:latin typeface="Segoe UI Symbol" panose="020B0502040204020203"/>
                <a:cs typeface="Segoe UI Symbol" panose="020B0502040204020203"/>
              </a:rPr>
              <a:t>•	</a:t>
            </a:r>
            <a:r>
              <a:rPr lang="zh-CN" altLang="en-US" sz="3600" b="1" spc="745" dirty="0" smtClean="0">
                <a:solidFill>
                  <a:srgbClr val="EE2B0A"/>
                </a:solidFill>
                <a:latin typeface="Segoe UI Symbol" panose="020B0502040204020203"/>
                <a:cs typeface="Segoe UI Symbol" panose="020B0502040204020203"/>
              </a:rPr>
              <a:t>视</a:t>
            </a:r>
            <a:r>
              <a:rPr lang="zh-CN" altLang="en-US" sz="3600" b="1" spc="745" dirty="0">
                <a:solidFill>
                  <a:srgbClr val="EE2B0A"/>
                </a:solidFill>
                <a:latin typeface="Segoe UI Symbol" panose="020B0502040204020203"/>
                <a:cs typeface="Segoe UI Symbol" panose="020B0502040204020203"/>
              </a:rPr>
              <a:t>觉感</a:t>
            </a:r>
            <a:r>
              <a:rPr lang="zh-CN" altLang="en-US" sz="3600" b="1" spc="745" dirty="0" smtClean="0">
                <a:solidFill>
                  <a:srgbClr val="EE2B0A"/>
                </a:solidFill>
                <a:latin typeface="Segoe UI Symbol" panose="020B0502040204020203"/>
                <a:cs typeface="Segoe UI Symbol" panose="020B0502040204020203"/>
              </a:rPr>
              <a:t>知</a:t>
            </a:r>
            <a:endParaRPr lang="zh-CN" altLang="en-US" sz="3600" b="1" dirty="0">
              <a:latin typeface="新宋体" panose="02010609030101010101" charset="-122"/>
              <a:cs typeface="新宋体" panose="02010609030101010101" charset="-122"/>
            </a:endParaRPr>
          </a:p>
        </p:txBody>
      </p:sp>
      <p:sp>
        <p:nvSpPr>
          <p:cNvPr id="6" name="文本框 5"/>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7" name="矩形 6"/>
          <p:cNvSpPr/>
          <p:nvPr/>
        </p:nvSpPr>
        <p:spPr>
          <a:xfrm>
            <a:off x="546100" y="2257425"/>
            <a:ext cx="4800600" cy="4747453"/>
          </a:xfrm>
          <a:prstGeom prst="rect">
            <a:avLst/>
          </a:prstGeom>
        </p:spPr>
        <p:txBody>
          <a:bodyPr wrap="square">
            <a:spAutoFit/>
          </a:bodyPr>
          <a:lstStyle/>
          <a:p>
            <a:pPr>
              <a:lnSpc>
                <a:spcPts val="3300"/>
              </a:lnSpc>
            </a:pPr>
            <a:r>
              <a:rPr lang="zh-CN" altLang="en-US" sz="2800" b="1" dirty="0">
                <a:solidFill>
                  <a:srgbClr val="3333FF"/>
                </a:solidFill>
                <a:latin typeface="-apple-system"/>
              </a:rPr>
              <a:t>视觉感知的基本元素：</a:t>
            </a:r>
            <a:r>
              <a:rPr lang="zh-CN" altLang="en-US" sz="2600" dirty="0">
                <a:solidFill>
                  <a:srgbClr val="333333"/>
                </a:solidFill>
                <a:latin typeface="-apple-system"/>
              </a:rPr>
              <a:t>视觉感知的基本元素包括空间、线条、形状、影调和色彩。这些元素共同构成了视觉结构的框架，有助于我们对图像进行理解和识别。</a:t>
            </a:r>
            <a:r>
              <a:rPr lang="en-US" altLang="zh-CN" sz="2600" dirty="0">
                <a:solidFill>
                  <a:srgbClr val="333333"/>
                </a:solidFill>
                <a:latin typeface="-apple-system"/>
              </a:rPr>
              <a:t> </a:t>
            </a:r>
            <a:endParaRPr lang="zh-CN" altLang="en-US" sz="2600" dirty="0">
              <a:solidFill>
                <a:srgbClr val="333333"/>
              </a:solidFill>
              <a:latin typeface="-apple-system"/>
            </a:endParaRPr>
          </a:p>
          <a:p>
            <a:pPr>
              <a:lnSpc>
                <a:spcPts val="3300"/>
              </a:lnSpc>
            </a:pPr>
            <a:r>
              <a:rPr lang="zh-CN" altLang="en-US" sz="2800" b="1" dirty="0">
                <a:solidFill>
                  <a:srgbClr val="3333FF"/>
                </a:solidFill>
                <a:latin typeface="-apple-system"/>
              </a:rPr>
              <a:t>视觉感知的过程：</a:t>
            </a:r>
            <a:r>
              <a:rPr lang="zh-CN" altLang="en-US" sz="2600" dirty="0">
                <a:solidFill>
                  <a:srgbClr val="333333"/>
                </a:solidFill>
                <a:latin typeface="-apple-system"/>
              </a:rPr>
              <a:t>视觉感知的过程涉及到光的接收、处理和反馈。这个过程包括了对光线强度的适应、对图像细节的辨析以及对颜色和形状的识别</a:t>
            </a:r>
            <a:r>
              <a:rPr lang="zh-CN" altLang="en-US" sz="2600" dirty="0" smtClean="0">
                <a:solidFill>
                  <a:srgbClr val="333333"/>
                </a:solidFill>
                <a:latin typeface="-apple-system"/>
              </a:rPr>
              <a:t>。</a:t>
            </a:r>
            <a:endParaRPr lang="zh-CN" altLang="en-US" sz="2600" dirty="0">
              <a:solidFill>
                <a:srgbClr val="333333"/>
              </a:solidFill>
              <a:latin typeface="-apple-system"/>
            </a:endParaRPr>
          </a:p>
        </p:txBody>
      </p:sp>
      <p:pic>
        <p:nvPicPr>
          <p:cNvPr id="8" name="图片 7"/>
          <p:cNvPicPr>
            <a:picLocks noChangeAspect="1"/>
          </p:cNvPicPr>
          <p:nvPr/>
        </p:nvPicPr>
        <p:blipFill>
          <a:blip r:embed="rId2"/>
          <a:stretch>
            <a:fillRect/>
          </a:stretch>
        </p:blipFill>
        <p:spPr>
          <a:xfrm>
            <a:off x="5547996" y="1954058"/>
            <a:ext cx="5085281" cy="3559696"/>
          </a:xfrm>
          <a:prstGeom prst="rect">
            <a:avLst/>
          </a:prstGeom>
        </p:spPr>
      </p:pic>
    </p:spTree>
    <p:extLst>
      <p:ext uri="{BB962C8B-B14F-4D97-AF65-F5344CB8AC3E}">
        <p14:creationId xmlns:p14="http://schemas.microsoft.com/office/powerpoint/2010/main" val="22600049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7"/>
          </p:nvPr>
        </p:nvSpPr>
        <p:spPr/>
        <p:txBody>
          <a:bodyPr/>
          <a:lstStyle/>
          <a:p>
            <a:fld id="{B6F15528-21DE-4FAA-801E-634DDDAF4B2B}" type="slidenum">
              <a:rPr lang="en-US" altLang="zh-CN" smtClean="0"/>
              <a:t>54</a:t>
            </a:fld>
            <a:endParaRPr lang="en-US" altLang="zh-CN"/>
          </a:p>
        </p:txBody>
      </p:sp>
      <p:sp>
        <p:nvSpPr>
          <p:cNvPr id="5" name="矩形 4"/>
          <p:cNvSpPr/>
          <p:nvPr/>
        </p:nvSpPr>
        <p:spPr>
          <a:xfrm>
            <a:off x="546100" y="1630893"/>
            <a:ext cx="8933179" cy="646331"/>
          </a:xfrm>
          <a:prstGeom prst="rect">
            <a:avLst/>
          </a:prstGeom>
        </p:spPr>
        <p:txBody>
          <a:bodyPr wrap="square">
            <a:spAutoFit/>
          </a:bodyPr>
          <a:lstStyle/>
          <a:p>
            <a:pPr defTabSz="0">
              <a:spcBef>
                <a:spcPts val="55"/>
              </a:spcBef>
              <a:tabLst>
                <a:tab pos="568325" algn="l"/>
              </a:tabLst>
            </a:pPr>
            <a:r>
              <a:rPr lang="en-US" altLang="zh-CN" sz="3600" b="1" spc="745" dirty="0">
                <a:solidFill>
                  <a:srgbClr val="EE2B0A"/>
                </a:solidFill>
                <a:latin typeface="Segoe UI Symbol" panose="020B0502040204020203"/>
                <a:cs typeface="Segoe UI Symbol" panose="020B0502040204020203"/>
              </a:rPr>
              <a:t>•	</a:t>
            </a:r>
            <a:r>
              <a:rPr lang="zh-CN" altLang="en-US" sz="3600" b="1" spc="745" dirty="0" smtClean="0">
                <a:solidFill>
                  <a:srgbClr val="EE2B0A"/>
                </a:solidFill>
                <a:latin typeface="Segoe UI Symbol" panose="020B0502040204020203"/>
                <a:cs typeface="Segoe UI Symbol" panose="020B0502040204020203"/>
              </a:rPr>
              <a:t>视</a:t>
            </a:r>
            <a:r>
              <a:rPr lang="zh-CN" altLang="en-US" sz="3600" b="1" spc="745" dirty="0">
                <a:solidFill>
                  <a:srgbClr val="EE2B0A"/>
                </a:solidFill>
                <a:latin typeface="Segoe UI Symbol" panose="020B0502040204020203"/>
                <a:cs typeface="Segoe UI Symbol" panose="020B0502040204020203"/>
              </a:rPr>
              <a:t>觉感</a:t>
            </a:r>
            <a:r>
              <a:rPr lang="zh-CN" altLang="en-US" sz="3600" b="1" spc="745" dirty="0" smtClean="0">
                <a:solidFill>
                  <a:srgbClr val="EE2B0A"/>
                </a:solidFill>
                <a:latin typeface="Segoe UI Symbol" panose="020B0502040204020203"/>
                <a:cs typeface="Segoe UI Symbol" panose="020B0502040204020203"/>
              </a:rPr>
              <a:t>知</a:t>
            </a:r>
            <a:endParaRPr lang="zh-CN" altLang="en-US" sz="3600" b="1" dirty="0">
              <a:latin typeface="新宋体" panose="02010609030101010101" charset="-122"/>
              <a:cs typeface="新宋体" panose="02010609030101010101" charset="-122"/>
            </a:endParaRPr>
          </a:p>
        </p:txBody>
      </p:sp>
      <p:sp>
        <p:nvSpPr>
          <p:cNvPr id="6" name="文本框 5"/>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7" name="矩形 6"/>
          <p:cNvSpPr/>
          <p:nvPr/>
        </p:nvSpPr>
        <p:spPr>
          <a:xfrm>
            <a:off x="546100" y="2257425"/>
            <a:ext cx="4642487" cy="2581925"/>
          </a:xfrm>
          <a:prstGeom prst="rect">
            <a:avLst/>
          </a:prstGeom>
        </p:spPr>
        <p:txBody>
          <a:bodyPr wrap="square">
            <a:spAutoFit/>
          </a:bodyPr>
          <a:lstStyle/>
          <a:p>
            <a:pPr>
              <a:lnSpc>
                <a:spcPts val="3300"/>
              </a:lnSpc>
            </a:pPr>
            <a:r>
              <a:rPr lang="zh-CN" altLang="en-US" sz="2800" b="1" dirty="0" smtClean="0">
                <a:solidFill>
                  <a:srgbClr val="3333FF"/>
                </a:solidFill>
                <a:latin typeface="-apple-system"/>
              </a:rPr>
              <a:t>视</a:t>
            </a:r>
            <a:r>
              <a:rPr lang="zh-CN" altLang="en-US" sz="2800" b="1" dirty="0">
                <a:solidFill>
                  <a:srgbClr val="3333FF"/>
                </a:solidFill>
                <a:latin typeface="-apple-system"/>
              </a:rPr>
              <a:t>觉感知的心理机制：</a:t>
            </a:r>
            <a:r>
              <a:rPr lang="zh-CN" altLang="en-US" sz="2600" dirty="0">
                <a:solidFill>
                  <a:srgbClr val="333333"/>
                </a:solidFill>
                <a:latin typeface="-apple-system"/>
              </a:rPr>
              <a:t>人类视觉系统有能力适应从暗到亮的巨大变化范围，这得益于视网膜上的视锥细胞和视杆细胞。此外，人类还有能力辨别颜色、形状、纹理和运动的特征。</a:t>
            </a:r>
          </a:p>
        </p:txBody>
      </p:sp>
      <p:pic>
        <p:nvPicPr>
          <p:cNvPr id="8" name="图片 7"/>
          <p:cNvPicPr>
            <a:picLocks noChangeAspect="1"/>
          </p:cNvPicPr>
          <p:nvPr/>
        </p:nvPicPr>
        <p:blipFill>
          <a:blip r:embed="rId2"/>
          <a:stretch>
            <a:fillRect/>
          </a:stretch>
        </p:blipFill>
        <p:spPr>
          <a:xfrm>
            <a:off x="5547996" y="1954058"/>
            <a:ext cx="5085281" cy="3559696"/>
          </a:xfrm>
          <a:prstGeom prst="rect">
            <a:avLst/>
          </a:prstGeom>
        </p:spPr>
      </p:pic>
    </p:spTree>
    <p:extLst>
      <p:ext uri="{BB962C8B-B14F-4D97-AF65-F5344CB8AC3E}">
        <p14:creationId xmlns:p14="http://schemas.microsoft.com/office/powerpoint/2010/main" val="369293274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pics1.baidu.com/feed/5243fbf2b2119313f083127902f3ead193238d0d.jpeg?token=00116b96441f18e308a20a4fc0a5f78b"/>
          <p:cNvPicPr>
            <a:picLocks noChangeAspect="1" noChangeArrowheads="1"/>
          </p:cNvPicPr>
          <p:nvPr/>
        </p:nvPicPr>
        <p:blipFill rotWithShape="1">
          <a:blip r:embed="rId2">
            <a:extLst>
              <a:ext uri="{28A0092B-C50C-407E-A947-70E740481C1C}">
                <a14:useLocalDpi xmlns:a14="http://schemas.microsoft.com/office/drawing/2010/main" val="0"/>
              </a:ext>
            </a:extLst>
          </a:blip>
          <a:srcRect l="7635" b="4300"/>
          <a:stretch/>
        </p:blipFill>
        <p:spPr bwMode="auto">
          <a:xfrm>
            <a:off x="5924476" y="1612784"/>
            <a:ext cx="4580542" cy="2669598"/>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7"/>
          </p:nvPr>
        </p:nvSpPr>
        <p:spPr/>
        <p:txBody>
          <a:bodyPr/>
          <a:lstStyle/>
          <a:p>
            <a:fld id="{B6F15528-21DE-4FAA-801E-634DDDAF4B2B}" type="slidenum">
              <a:rPr lang="en-US" altLang="zh-CN" smtClean="0"/>
              <a:t>55</a:t>
            </a:fld>
            <a:endParaRPr lang="en-US" altLang="zh-CN"/>
          </a:p>
        </p:txBody>
      </p:sp>
      <p:sp>
        <p:nvSpPr>
          <p:cNvPr id="5" name="矩形 4"/>
          <p:cNvSpPr/>
          <p:nvPr/>
        </p:nvSpPr>
        <p:spPr>
          <a:xfrm>
            <a:off x="546100" y="1630893"/>
            <a:ext cx="8933179" cy="646331"/>
          </a:xfrm>
          <a:prstGeom prst="rect">
            <a:avLst/>
          </a:prstGeom>
        </p:spPr>
        <p:txBody>
          <a:bodyPr wrap="square">
            <a:spAutoFit/>
          </a:bodyPr>
          <a:lstStyle/>
          <a:p>
            <a:pPr defTabSz="0">
              <a:spcBef>
                <a:spcPts val="55"/>
              </a:spcBef>
              <a:tabLst>
                <a:tab pos="568325" algn="l"/>
              </a:tabLst>
            </a:pPr>
            <a:r>
              <a:rPr lang="en-US" altLang="zh-CN" sz="3600" b="1" spc="745" dirty="0">
                <a:solidFill>
                  <a:srgbClr val="EE2B0A"/>
                </a:solidFill>
                <a:latin typeface="Segoe UI Symbol" panose="020B0502040204020203"/>
                <a:cs typeface="Segoe UI Symbol" panose="020B0502040204020203"/>
              </a:rPr>
              <a:t>•	</a:t>
            </a:r>
            <a:r>
              <a:rPr lang="zh-CN" altLang="en-US" sz="3600" b="1" spc="745" dirty="0" smtClean="0">
                <a:solidFill>
                  <a:srgbClr val="EE2B0A"/>
                </a:solidFill>
                <a:latin typeface="Segoe UI Symbol" panose="020B0502040204020203"/>
                <a:cs typeface="Segoe UI Symbol" panose="020B0502040204020203"/>
              </a:rPr>
              <a:t>视</a:t>
            </a:r>
            <a:r>
              <a:rPr lang="zh-CN" altLang="en-US" sz="3600" b="1" spc="745" dirty="0">
                <a:solidFill>
                  <a:srgbClr val="EE2B0A"/>
                </a:solidFill>
                <a:latin typeface="Segoe UI Symbol" panose="020B0502040204020203"/>
                <a:cs typeface="Segoe UI Symbol" panose="020B0502040204020203"/>
              </a:rPr>
              <a:t>觉感</a:t>
            </a:r>
            <a:r>
              <a:rPr lang="zh-CN" altLang="en-US" sz="3600" b="1" spc="745" dirty="0" smtClean="0">
                <a:solidFill>
                  <a:srgbClr val="EE2B0A"/>
                </a:solidFill>
                <a:latin typeface="Segoe UI Symbol" panose="020B0502040204020203"/>
                <a:cs typeface="Segoe UI Symbol" panose="020B0502040204020203"/>
              </a:rPr>
              <a:t>知</a:t>
            </a:r>
            <a:endParaRPr lang="zh-CN" altLang="en-US" sz="3600" b="1" dirty="0">
              <a:latin typeface="新宋体" panose="02010609030101010101" charset="-122"/>
              <a:cs typeface="新宋体" panose="02010609030101010101" charset="-122"/>
            </a:endParaRPr>
          </a:p>
        </p:txBody>
      </p:sp>
      <p:sp>
        <p:nvSpPr>
          <p:cNvPr id="6" name="文本框 5"/>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7" name="矩形 6"/>
          <p:cNvSpPr/>
          <p:nvPr/>
        </p:nvSpPr>
        <p:spPr>
          <a:xfrm>
            <a:off x="88900" y="2257425"/>
            <a:ext cx="6019799" cy="4955203"/>
          </a:xfrm>
          <a:prstGeom prst="rect">
            <a:avLst/>
          </a:prstGeom>
        </p:spPr>
        <p:txBody>
          <a:bodyPr wrap="square">
            <a:spAutoFit/>
          </a:bodyPr>
          <a:lstStyle/>
          <a:p>
            <a:pPr lvl="0" eaLnBrk="0" fontAlgn="base" hangingPunct="0">
              <a:spcBef>
                <a:spcPct val="0"/>
              </a:spcBef>
              <a:spcAft>
                <a:spcPct val="0"/>
              </a:spcAft>
            </a:pPr>
            <a:r>
              <a:rPr lang="zh-CN" altLang="zh-CN" sz="2800" dirty="0" smtClean="0">
                <a:solidFill>
                  <a:srgbClr val="3333FF"/>
                </a:solidFill>
                <a:latin typeface="Arial" panose="020B0604020202020204" pitchFamily="34" charset="0"/>
                <a:ea typeface="-apple-system"/>
              </a:rPr>
              <a:t>视</a:t>
            </a:r>
            <a:r>
              <a:rPr lang="zh-CN" altLang="zh-CN" sz="2800" dirty="0">
                <a:solidFill>
                  <a:srgbClr val="3333FF"/>
                </a:solidFill>
                <a:latin typeface="Arial" panose="020B0604020202020204" pitchFamily="34" charset="0"/>
                <a:ea typeface="-apple-system"/>
              </a:rPr>
              <a:t>锥细胞（白昼视觉/亮视觉）：</a:t>
            </a:r>
            <a:endParaRPr lang="zh-CN" altLang="zh-CN" sz="2800" dirty="0">
              <a:solidFill>
                <a:srgbClr val="3333FF"/>
              </a:solidFill>
              <a:latin typeface="Arial" panose="020B0604020202020204" pitchFamily="34" charset="0"/>
            </a:endParaRPr>
          </a:p>
          <a:p>
            <a:pPr lvl="0" eaLnBrk="0" fontAlgn="base" hangingPunct="0">
              <a:spcBef>
                <a:spcPct val="0"/>
              </a:spcBef>
              <a:spcAft>
                <a:spcPct val="0"/>
              </a:spcAft>
            </a:pPr>
            <a:r>
              <a:rPr lang="zh-CN" altLang="zh-CN" sz="2400" b="1" dirty="0" smtClean="0">
                <a:solidFill>
                  <a:srgbClr val="191B1F"/>
                </a:solidFill>
                <a:latin typeface="Arial" panose="020B0604020202020204" pitchFamily="34" charset="0"/>
                <a:ea typeface="-apple-system"/>
              </a:rPr>
              <a:t>数</a:t>
            </a:r>
            <a:r>
              <a:rPr lang="zh-CN" altLang="zh-CN" sz="2400" b="1" dirty="0">
                <a:solidFill>
                  <a:srgbClr val="191B1F"/>
                </a:solidFill>
                <a:latin typeface="Arial" panose="020B0604020202020204" pitchFamily="34" charset="0"/>
                <a:ea typeface="-apple-system"/>
              </a:rPr>
              <a:t>量：</a:t>
            </a:r>
            <a:r>
              <a:rPr lang="zh-CN" altLang="zh-CN" sz="2400" dirty="0">
                <a:solidFill>
                  <a:srgbClr val="191B1F"/>
                </a:solidFill>
                <a:latin typeface="Arial" panose="020B0604020202020204" pitchFamily="34" charset="0"/>
                <a:ea typeface="-apple-system"/>
              </a:rPr>
              <a:t>600 ~ 700万</a:t>
            </a:r>
          </a:p>
          <a:p>
            <a:pPr lvl="0" eaLnBrk="0" fontAlgn="base" hangingPunct="0">
              <a:spcBef>
                <a:spcPct val="0"/>
              </a:spcBef>
              <a:spcAft>
                <a:spcPct val="0"/>
              </a:spcAft>
            </a:pPr>
            <a:r>
              <a:rPr lang="zh-CN" altLang="zh-CN" sz="2400" b="1" dirty="0" smtClean="0">
                <a:solidFill>
                  <a:srgbClr val="191B1F"/>
                </a:solidFill>
                <a:latin typeface="Arial" panose="020B0604020202020204" pitchFamily="34" charset="0"/>
                <a:ea typeface="-apple-system"/>
              </a:rPr>
              <a:t>形状</a:t>
            </a:r>
            <a:r>
              <a:rPr lang="zh-CN" altLang="zh-CN" sz="2400" b="1" dirty="0">
                <a:solidFill>
                  <a:srgbClr val="191B1F"/>
                </a:solidFill>
                <a:latin typeface="Arial" panose="020B0604020202020204" pitchFamily="34" charset="0"/>
                <a:ea typeface="-apple-system"/>
              </a:rPr>
              <a:t>：</a:t>
            </a:r>
            <a:r>
              <a:rPr lang="zh-CN" altLang="zh-CN" sz="2400" dirty="0">
                <a:solidFill>
                  <a:srgbClr val="191B1F"/>
                </a:solidFill>
                <a:latin typeface="Arial" panose="020B0604020202020204" pitchFamily="34" charset="0"/>
                <a:ea typeface="-apple-system"/>
              </a:rPr>
              <a:t>锥状体细胞。</a:t>
            </a:r>
          </a:p>
          <a:p>
            <a:pPr lvl="0" eaLnBrk="0" fontAlgn="base" hangingPunct="0">
              <a:spcBef>
                <a:spcPct val="0"/>
              </a:spcBef>
              <a:spcAft>
                <a:spcPct val="0"/>
              </a:spcAft>
            </a:pPr>
            <a:r>
              <a:rPr lang="zh-CN" altLang="zh-CN" sz="2400" b="1" dirty="0">
                <a:solidFill>
                  <a:srgbClr val="191B1F"/>
                </a:solidFill>
                <a:latin typeface="Arial" panose="020B0604020202020204" pitchFamily="34" charset="0"/>
                <a:ea typeface="-apple-system"/>
              </a:rPr>
              <a:t>作用：</a:t>
            </a:r>
            <a:r>
              <a:rPr lang="zh-CN" altLang="zh-CN" sz="2400" dirty="0">
                <a:solidFill>
                  <a:srgbClr val="191B1F"/>
                </a:solidFill>
                <a:latin typeface="Arial" panose="020B0604020202020204" pitchFamily="34" charset="0"/>
                <a:ea typeface="-apple-system"/>
              </a:rPr>
              <a:t>对颜色高度敏</a:t>
            </a:r>
            <a:r>
              <a:rPr lang="zh-CN" altLang="zh-CN" sz="2400" dirty="0" smtClean="0">
                <a:solidFill>
                  <a:srgbClr val="191B1F"/>
                </a:solidFill>
                <a:latin typeface="Arial" panose="020B0604020202020204" pitchFamily="34" charset="0"/>
                <a:ea typeface="-apple-system"/>
              </a:rPr>
              <a:t>感充</a:t>
            </a:r>
            <a:r>
              <a:rPr lang="zh-CN" altLang="zh-CN" sz="2400" dirty="0">
                <a:solidFill>
                  <a:srgbClr val="191B1F"/>
                </a:solidFill>
                <a:latin typeface="Arial" panose="020B0604020202020204" pitchFamily="34" charset="0"/>
                <a:ea typeface="-apple-system"/>
              </a:rPr>
              <a:t>分分辨图像细节。</a:t>
            </a:r>
          </a:p>
          <a:p>
            <a:pPr lvl="0" eaLnBrk="0" fontAlgn="base" hangingPunct="0">
              <a:spcBef>
                <a:spcPct val="0"/>
              </a:spcBef>
              <a:spcAft>
                <a:spcPct val="0"/>
              </a:spcAft>
            </a:pPr>
            <a:r>
              <a:rPr lang="zh-CN" altLang="zh-CN" sz="2400" b="1" dirty="0">
                <a:solidFill>
                  <a:srgbClr val="191B1F"/>
                </a:solidFill>
                <a:latin typeface="Arial" panose="020B0604020202020204" pitchFamily="34" charset="0"/>
                <a:ea typeface="-apple-system"/>
              </a:rPr>
              <a:t>分部区域：</a:t>
            </a:r>
            <a:r>
              <a:rPr lang="zh-CN" altLang="zh-CN" sz="2400" dirty="0">
                <a:solidFill>
                  <a:srgbClr val="191B1F"/>
                </a:solidFill>
                <a:latin typeface="Arial" panose="020B0604020202020204" pitchFamily="34" charset="0"/>
                <a:ea typeface="-apple-system"/>
              </a:rPr>
              <a:t>主要在视网膜的中央凹区域，在这部分的分布密度大约为150000个/mm方。</a:t>
            </a:r>
          </a:p>
          <a:p>
            <a:pPr lvl="0" eaLnBrk="0" fontAlgn="base" hangingPunct="0">
              <a:spcBef>
                <a:spcPct val="0"/>
              </a:spcBef>
              <a:spcAft>
                <a:spcPct val="0"/>
              </a:spcAft>
            </a:pPr>
            <a:r>
              <a:rPr lang="zh-CN" altLang="zh-CN" sz="2400" b="1" dirty="0">
                <a:solidFill>
                  <a:srgbClr val="191B1F"/>
                </a:solidFill>
                <a:latin typeface="Arial" panose="020B0604020202020204" pitchFamily="34" charset="0"/>
                <a:ea typeface="-apple-system"/>
              </a:rPr>
              <a:t>补充：</a:t>
            </a:r>
            <a:r>
              <a:rPr lang="zh-CN" altLang="zh-CN" sz="2400" dirty="0">
                <a:solidFill>
                  <a:srgbClr val="191B1F"/>
                </a:solidFill>
                <a:latin typeface="Arial" panose="020B0604020202020204" pitchFamily="34" charset="0"/>
                <a:ea typeface="-apple-system"/>
              </a:rPr>
              <a:t>人类一般有三类视锥细胞, 分别对应三种不同颜色的感应（黄绿、绿、蓝紫），这也是RGB三原色的由来:</a:t>
            </a:r>
            <a:endParaRPr lang="zh-CN" altLang="zh-CN" sz="2400" dirty="0">
              <a:latin typeface="Arial" panose="020B0604020202020204" pitchFamily="34" charset="0"/>
            </a:endParaRPr>
          </a:p>
          <a:p>
            <a:pPr lvl="0" eaLnBrk="0" fontAlgn="base" hangingPunct="0">
              <a:spcBef>
                <a:spcPct val="0"/>
              </a:spcBef>
              <a:spcAft>
                <a:spcPct val="0"/>
              </a:spcAft>
            </a:pPr>
            <a:r>
              <a:rPr lang="zh-CN" altLang="zh-CN" sz="2400" dirty="0">
                <a:latin typeface="Arial" panose="020B0604020202020204" pitchFamily="34" charset="0"/>
              </a:rPr>
              <a:t>65%, red</a:t>
            </a:r>
            <a:br>
              <a:rPr lang="zh-CN" altLang="zh-CN" sz="2400" dirty="0">
                <a:latin typeface="Arial" panose="020B0604020202020204" pitchFamily="34" charset="0"/>
              </a:rPr>
            </a:br>
            <a:r>
              <a:rPr lang="zh-CN" altLang="zh-CN" sz="2400" dirty="0">
                <a:latin typeface="Arial" panose="020B0604020202020204" pitchFamily="34" charset="0"/>
              </a:rPr>
              <a:t>33% green</a:t>
            </a:r>
            <a:br>
              <a:rPr lang="zh-CN" altLang="zh-CN" sz="2400" dirty="0">
                <a:latin typeface="Arial" panose="020B0604020202020204" pitchFamily="34" charset="0"/>
              </a:rPr>
            </a:br>
            <a:r>
              <a:rPr lang="zh-CN" altLang="zh-CN" sz="2400" dirty="0">
                <a:latin typeface="Arial" panose="020B0604020202020204" pitchFamily="34" charset="0"/>
              </a:rPr>
              <a:t>2% blue</a:t>
            </a:r>
            <a:r>
              <a:rPr lang="zh-CN" altLang="zh-CN" sz="2400" dirty="0" smtClean="0">
                <a:latin typeface="Arial" panose="020B0604020202020204" pitchFamily="34" charset="0"/>
              </a:rPr>
              <a:t>.虽</a:t>
            </a:r>
            <a:r>
              <a:rPr lang="zh-CN" altLang="zh-CN" sz="2400" dirty="0">
                <a:latin typeface="Arial" panose="020B0604020202020204" pitchFamily="34" charset="0"/>
              </a:rPr>
              <a:t>然数量最少, 但却是最敏感</a:t>
            </a:r>
            <a:r>
              <a:rPr lang="zh-CN" altLang="zh-CN" sz="2400" dirty="0" smtClean="0">
                <a:latin typeface="Arial" panose="020B0604020202020204" pitchFamily="34" charset="0"/>
              </a:rPr>
              <a:t>的</a:t>
            </a:r>
            <a:endParaRPr lang="zh-CN" altLang="en-US" sz="2400" dirty="0">
              <a:solidFill>
                <a:srgbClr val="333333"/>
              </a:solidFill>
              <a:latin typeface="-apple-system"/>
            </a:endParaRPr>
          </a:p>
        </p:txBody>
      </p:sp>
      <p:sp>
        <p:nvSpPr>
          <p:cNvPr id="4" name="Rectangle 4"/>
          <p:cNvSpPr>
            <a:spLocks noChangeArrowheads="1"/>
          </p:cNvSpPr>
          <p:nvPr/>
        </p:nvSpPr>
        <p:spPr bwMode="auto">
          <a:xfrm>
            <a:off x="0" y="-134249"/>
            <a:ext cx="65" cy="7256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2180" rIns="0" bIns="2221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72504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7"/>
          </p:nvPr>
        </p:nvSpPr>
        <p:spPr/>
        <p:txBody>
          <a:bodyPr/>
          <a:lstStyle/>
          <a:p>
            <a:fld id="{B6F15528-21DE-4FAA-801E-634DDDAF4B2B}" type="slidenum">
              <a:rPr lang="en-US" altLang="zh-CN" smtClean="0"/>
              <a:t>56</a:t>
            </a:fld>
            <a:endParaRPr lang="en-US" altLang="zh-CN"/>
          </a:p>
        </p:txBody>
      </p:sp>
      <p:sp>
        <p:nvSpPr>
          <p:cNvPr id="5" name="矩形 4"/>
          <p:cNvSpPr/>
          <p:nvPr/>
        </p:nvSpPr>
        <p:spPr>
          <a:xfrm>
            <a:off x="546100" y="1630893"/>
            <a:ext cx="8933179" cy="646331"/>
          </a:xfrm>
          <a:prstGeom prst="rect">
            <a:avLst/>
          </a:prstGeom>
        </p:spPr>
        <p:txBody>
          <a:bodyPr wrap="square">
            <a:spAutoFit/>
          </a:bodyPr>
          <a:lstStyle/>
          <a:p>
            <a:pPr defTabSz="0">
              <a:spcBef>
                <a:spcPts val="55"/>
              </a:spcBef>
              <a:tabLst>
                <a:tab pos="568325" algn="l"/>
              </a:tabLst>
            </a:pPr>
            <a:r>
              <a:rPr lang="en-US" altLang="zh-CN" sz="3600" b="1" spc="745" dirty="0">
                <a:solidFill>
                  <a:srgbClr val="EE2B0A"/>
                </a:solidFill>
                <a:latin typeface="Segoe UI Symbol" panose="020B0502040204020203"/>
                <a:cs typeface="Segoe UI Symbol" panose="020B0502040204020203"/>
              </a:rPr>
              <a:t>•	</a:t>
            </a:r>
            <a:r>
              <a:rPr lang="zh-CN" altLang="en-US" sz="3600" b="1" spc="745" dirty="0" smtClean="0">
                <a:solidFill>
                  <a:srgbClr val="EE2B0A"/>
                </a:solidFill>
                <a:latin typeface="Segoe UI Symbol" panose="020B0502040204020203"/>
                <a:cs typeface="Segoe UI Symbol" panose="020B0502040204020203"/>
              </a:rPr>
              <a:t>视</a:t>
            </a:r>
            <a:r>
              <a:rPr lang="zh-CN" altLang="en-US" sz="3600" b="1" spc="745" dirty="0">
                <a:solidFill>
                  <a:srgbClr val="EE2B0A"/>
                </a:solidFill>
                <a:latin typeface="Segoe UI Symbol" panose="020B0502040204020203"/>
                <a:cs typeface="Segoe UI Symbol" panose="020B0502040204020203"/>
              </a:rPr>
              <a:t>觉感</a:t>
            </a:r>
            <a:r>
              <a:rPr lang="zh-CN" altLang="en-US" sz="3600" b="1" spc="745" dirty="0" smtClean="0">
                <a:solidFill>
                  <a:srgbClr val="EE2B0A"/>
                </a:solidFill>
                <a:latin typeface="Segoe UI Symbol" panose="020B0502040204020203"/>
                <a:cs typeface="Segoe UI Symbol" panose="020B0502040204020203"/>
              </a:rPr>
              <a:t>知</a:t>
            </a:r>
            <a:endParaRPr lang="zh-CN" altLang="en-US" sz="3600" b="1" dirty="0">
              <a:latin typeface="新宋体" panose="02010609030101010101" charset="-122"/>
              <a:cs typeface="新宋体" panose="02010609030101010101" charset="-122"/>
            </a:endParaRPr>
          </a:p>
        </p:txBody>
      </p:sp>
      <p:sp>
        <p:nvSpPr>
          <p:cNvPr id="6" name="文本框 5"/>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7" name="矩形 6"/>
          <p:cNvSpPr/>
          <p:nvPr/>
        </p:nvSpPr>
        <p:spPr>
          <a:xfrm>
            <a:off x="1" y="2257425"/>
            <a:ext cx="6261100" cy="2000548"/>
          </a:xfrm>
          <a:prstGeom prst="rect">
            <a:avLst/>
          </a:prstGeom>
        </p:spPr>
        <p:txBody>
          <a:bodyPr wrap="square">
            <a:spAutoFit/>
          </a:bodyPr>
          <a:lstStyle/>
          <a:p>
            <a:pPr lvl="0" eaLnBrk="0" fontAlgn="base" hangingPunct="0">
              <a:spcBef>
                <a:spcPct val="0"/>
              </a:spcBef>
              <a:spcAft>
                <a:spcPct val="0"/>
              </a:spcAft>
            </a:pPr>
            <a:r>
              <a:rPr lang="zh-CN" altLang="zh-CN" sz="2800" dirty="0" smtClean="0">
                <a:solidFill>
                  <a:srgbClr val="191B1F"/>
                </a:solidFill>
                <a:latin typeface="Arial" panose="020B0604020202020204" pitchFamily="34" charset="0"/>
                <a:ea typeface="-apple-system"/>
              </a:rPr>
              <a:t>视</a:t>
            </a:r>
            <a:r>
              <a:rPr lang="zh-CN" altLang="en-US" sz="2800" dirty="0" smtClean="0">
                <a:solidFill>
                  <a:srgbClr val="191B1F"/>
                </a:solidFill>
                <a:latin typeface="Arial" panose="020B0604020202020204" pitchFamily="34" charset="0"/>
                <a:ea typeface="-apple-system"/>
              </a:rPr>
              <a:t>杆</a:t>
            </a:r>
            <a:r>
              <a:rPr lang="zh-CN" altLang="zh-CN" sz="2800" dirty="0" smtClean="0">
                <a:solidFill>
                  <a:srgbClr val="191B1F"/>
                </a:solidFill>
                <a:latin typeface="Arial" panose="020B0604020202020204" pitchFamily="34" charset="0"/>
                <a:ea typeface="-apple-system"/>
              </a:rPr>
              <a:t>细</a:t>
            </a:r>
            <a:r>
              <a:rPr lang="zh-CN" altLang="zh-CN" sz="2800" dirty="0">
                <a:solidFill>
                  <a:srgbClr val="191B1F"/>
                </a:solidFill>
                <a:latin typeface="Arial" panose="020B0604020202020204" pitchFamily="34" charset="0"/>
                <a:ea typeface="-apple-system"/>
              </a:rPr>
              <a:t>胞</a:t>
            </a:r>
            <a:r>
              <a:rPr lang="zh-CN" altLang="zh-CN" sz="2800" dirty="0" smtClean="0">
                <a:solidFill>
                  <a:srgbClr val="191B1F"/>
                </a:solidFill>
                <a:latin typeface="Arial" panose="020B0604020202020204" pitchFamily="34" charset="0"/>
                <a:ea typeface="-apple-system"/>
              </a:rPr>
              <a:t>（</a:t>
            </a:r>
            <a:r>
              <a:rPr lang="zh-CN" altLang="en-US" sz="2800" dirty="0" smtClean="0">
                <a:solidFill>
                  <a:srgbClr val="191B1F"/>
                </a:solidFill>
                <a:latin typeface="Arial" panose="020B0604020202020204" pitchFamily="34" charset="0"/>
                <a:ea typeface="-apple-system"/>
              </a:rPr>
              <a:t>微光</a:t>
            </a:r>
            <a:r>
              <a:rPr lang="zh-CN" altLang="zh-CN" sz="2800" dirty="0" smtClean="0">
                <a:solidFill>
                  <a:srgbClr val="191B1F"/>
                </a:solidFill>
                <a:latin typeface="Arial" panose="020B0604020202020204" pitchFamily="34" charset="0"/>
                <a:ea typeface="-apple-system"/>
              </a:rPr>
              <a:t>视</a:t>
            </a:r>
            <a:r>
              <a:rPr lang="zh-CN" altLang="zh-CN" sz="2800" dirty="0">
                <a:solidFill>
                  <a:srgbClr val="191B1F"/>
                </a:solidFill>
                <a:latin typeface="Arial" panose="020B0604020202020204" pitchFamily="34" charset="0"/>
                <a:ea typeface="-apple-system"/>
              </a:rPr>
              <a:t>觉</a:t>
            </a:r>
            <a:r>
              <a:rPr lang="zh-CN" altLang="zh-CN" sz="2800" dirty="0" smtClean="0">
                <a:solidFill>
                  <a:srgbClr val="191B1F"/>
                </a:solidFill>
                <a:latin typeface="Arial" panose="020B0604020202020204" pitchFamily="34" charset="0"/>
                <a:ea typeface="-apple-system"/>
              </a:rPr>
              <a:t>/</a:t>
            </a:r>
            <a:r>
              <a:rPr lang="zh-CN" altLang="en-US" sz="2800" dirty="0" smtClean="0">
                <a:solidFill>
                  <a:srgbClr val="191B1F"/>
                </a:solidFill>
                <a:latin typeface="Arial" panose="020B0604020202020204" pitchFamily="34" charset="0"/>
                <a:ea typeface="-apple-system"/>
              </a:rPr>
              <a:t>暗</a:t>
            </a:r>
            <a:r>
              <a:rPr lang="zh-CN" altLang="zh-CN" sz="2800" dirty="0" smtClean="0">
                <a:solidFill>
                  <a:srgbClr val="191B1F"/>
                </a:solidFill>
                <a:latin typeface="Arial" panose="020B0604020202020204" pitchFamily="34" charset="0"/>
                <a:ea typeface="-apple-system"/>
              </a:rPr>
              <a:t>视</a:t>
            </a:r>
            <a:r>
              <a:rPr lang="zh-CN" altLang="zh-CN" sz="2800" dirty="0">
                <a:solidFill>
                  <a:srgbClr val="191B1F"/>
                </a:solidFill>
                <a:latin typeface="Arial" panose="020B0604020202020204" pitchFamily="34" charset="0"/>
                <a:ea typeface="-apple-system"/>
              </a:rPr>
              <a:t>觉）：</a:t>
            </a:r>
            <a:endParaRPr lang="zh-CN" altLang="zh-CN" sz="2400" dirty="0">
              <a:latin typeface="Arial" panose="020B0604020202020204" pitchFamily="34" charset="0"/>
            </a:endParaRPr>
          </a:p>
          <a:p>
            <a:pPr lvl="0" eaLnBrk="0" fontAlgn="base" hangingPunct="0">
              <a:spcBef>
                <a:spcPct val="0"/>
              </a:spcBef>
              <a:spcAft>
                <a:spcPct val="0"/>
              </a:spcAft>
            </a:pPr>
            <a:r>
              <a:rPr lang="zh-CN" altLang="zh-CN" sz="2400" b="1" dirty="0" smtClean="0">
                <a:solidFill>
                  <a:srgbClr val="191B1F"/>
                </a:solidFill>
                <a:latin typeface="Arial" panose="020B0604020202020204" pitchFamily="34" charset="0"/>
                <a:ea typeface="-apple-system"/>
              </a:rPr>
              <a:t>数</a:t>
            </a:r>
            <a:r>
              <a:rPr lang="zh-CN" altLang="zh-CN" sz="2400" b="1" dirty="0">
                <a:solidFill>
                  <a:srgbClr val="191B1F"/>
                </a:solidFill>
                <a:latin typeface="Arial" panose="020B0604020202020204" pitchFamily="34" charset="0"/>
                <a:ea typeface="-apple-system"/>
              </a:rPr>
              <a:t>量</a:t>
            </a:r>
            <a:r>
              <a:rPr lang="zh-CN" altLang="zh-CN" sz="2400" b="1" dirty="0" smtClean="0">
                <a:solidFill>
                  <a:srgbClr val="191B1F"/>
                </a:solidFill>
                <a:latin typeface="Arial" panose="020B0604020202020204" pitchFamily="34" charset="0"/>
                <a:ea typeface="-apple-system"/>
              </a:rPr>
              <a:t>：</a:t>
            </a:r>
            <a:r>
              <a:rPr lang="en-US" altLang="zh-CN" sz="2400" b="1" dirty="0" smtClean="0">
                <a:solidFill>
                  <a:srgbClr val="191B1F"/>
                </a:solidFill>
                <a:latin typeface="Arial" panose="020B0604020202020204" pitchFamily="34" charset="0"/>
                <a:ea typeface="-apple-system"/>
              </a:rPr>
              <a:t>8</a:t>
            </a:r>
            <a:r>
              <a:rPr lang="en-US" altLang="zh-CN" sz="2400" dirty="0" smtClean="0">
                <a:solidFill>
                  <a:srgbClr val="191B1F"/>
                </a:solidFill>
                <a:latin typeface="Arial" panose="020B0604020202020204" pitchFamily="34" charset="0"/>
                <a:ea typeface="-apple-system"/>
              </a:rPr>
              <a:t>0</a:t>
            </a:r>
            <a:r>
              <a:rPr lang="zh-CN" altLang="zh-CN" sz="2400" dirty="0" smtClean="0">
                <a:solidFill>
                  <a:srgbClr val="191B1F"/>
                </a:solidFill>
                <a:latin typeface="Arial" panose="020B0604020202020204" pitchFamily="34" charset="0"/>
                <a:ea typeface="-apple-system"/>
              </a:rPr>
              <a:t>0</a:t>
            </a:r>
            <a:r>
              <a:rPr lang="zh-CN" altLang="zh-CN" sz="2400" dirty="0">
                <a:solidFill>
                  <a:srgbClr val="191B1F"/>
                </a:solidFill>
                <a:latin typeface="Arial" panose="020B0604020202020204" pitchFamily="34" charset="0"/>
                <a:ea typeface="-apple-system"/>
              </a:rPr>
              <a:t>0 ~ </a:t>
            </a:r>
            <a:r>
              <a:rPr lang="en-US" altLang="zh-CN" sz="2400" dirty="0" smtClean="0">
                <a:solidFill>
                  <a:srgbClr val="191B1F"/>
                </a:solidFill>
                <a:latin typeface="Arial" panose="020B0604020202020204" pitchFamily="34" charset="0"/>
                <a:ea typeface="-apple-system"/>
              </a:rPr>
              <a:t>160</a:t>
            </a:r>
            <a:r>
              <a:rPr lang="zh-CN" altLang="zh-CN" sz="2400" dirty="0" smtClean="0">
                <a:solidFill>
                  <a:srgbClr val="191B1F"/>
                </a:solidFill>
                <a:latin typeface="Arial" panose="020B0604020202020204" pitchFamily="34" charset="0"/>
                <a:ea typeface="-apple-system"/>
              </a:rPr>
              <a:t>0</a:t>
            </a:r>
            <a:r>
              <a:rPr lang="zh-CN" altLang="zh-CN" sz="2400" dirty="0">
                <a:solidFill>
                  <a:srgbClr val="191B1F"/>
                </a:solidFill>
                <a:latin typeface="Arial" panose="020B0604020202020204" pitchFamily="34" charset="0"/>
                <a:ea typeface="-apple-system"/>
              </a:rPr>
              <a:t>0万</a:t>
            </a:r>
          </a:p>
          <a:p>
            <a:pPr lvl="0" eaLnBrk="0" fontAlgn="base" hangingPunct="0">
              <a:spcBef>
                <a:spcPct val="0"/>
              </a:spcBef>
              <a:spcAft>
                <a:spcPct val="0"/>
              </a:spcAft>
            </a:pPr>
            <a:r>
              <a:rPr lang="zh-CN" altLang="zh-CN" sz="2400" b="1" dirty="0" smtClean="0">
                <a:solidFill>
                  <a:srgbClr val="191B1F"/>
                </a:solidFill>
                <a:latin typeface="Arial" panose="020B0604020202020204" pitchFamily="34" charset="0"/>
                <a:ea typeface="-apple-system"/>
              </a:rPr>
              <a:t>形状：</a:t>
            </a:r>
            <a:r>
              <a:rPr lang="zh-CN" altLang="en-US" sz="2400" dirty="0" smtClean="0">
                <a:solidFill>
                  <a:srgbClr val="191B1F"/>
                </a:solidFill>
                <a:latin typeface="Arial" panose="020B0604020202020204" pitchFamily="34" charset="0"/>
                <a:ea typeface="-apple-system"/>
              </a:rPr>
              <a:t>杆</a:t>
            </a:r>
            <a:r>
              <a:rPr lang="zh-CN" altLang="zh-CN" sz="2400" dirty="0" smtClean="0">
                <a:solidFill>
                  <a:srgbClr val="191B1F"/>
                </a:solidFill>
                <a:latin typeface="Arial" panose="020B0604020202020204" pitchFamily="34" charset="0"/>
                <a:ea typeface="-apple-system"/>
              </a:rPr>
              <a:t>状</a:t>
            </a:r>
            <a:r>
              <a:rPr lang="zh-CN" altLang="zh-CN" sz="2400" dirty="0">
                <a:solidFill>
                  <a:srgbClr val="191B1F"/>
                </a:solidFill>
                <a:latin typeface="Arial" panose="020B0604020202020204" pitchFamily="34" charset="0"/>
                <a:ea typeface="-apple-system"/>
              </a:rPr>
              <a:t>体细胞。</a:t>
            </a:r>
          </a:p>
          <a:p>
            <a:pPr lvl="0" eaLnBrk="0" fontAlgn="base" hangingPunct="0">
              <a:spcBef>
                <a:spcPct val="0"/>
              </a:spcBef>
              <a:spcAft>
                <a:spcPct val="0"/>
              </a:spcAft>
            </a:pPr>
            <a:r>
              <a:rPr lang="zh-CN" altLang="zh-CN" sz="2400" b="1" dirty="0">
                <a:solidFill>
                  <a:srgbClr val="191B1F"/>
                </a:solidFill>
                <a:latin typeface="Arial" panose="020B0604020202020204" pitchFamily="34" charset="0"/>
                <a:ea typeface="-apple-system"/>
              </a:rPr>
              <a:t>作用：</a:t>
            </a:r>
            <a:r>
              <a:rPr lang="zh-CN" altLang="zh-CN" sz="2400" dirty="0" smtClean="0">
                <a:solidFill>
                  <a:srgbClr val="191B1F"/>
                </a:solidFill>
                <a:latin typeface="Arial" panose="020B0604020202020204" pitchFamily="34" charset="0"/>
                <a:ea typeface="-apple-system"/>
              </a:rPr>
              <a:t>对</a:t>
            </a:r>
            <a:r>
              <a:rPr lang="zh-CN" altLang="en-US" sz="2400" dirty="0" smtClean="0">
                <a:solidFill>
                  <a:srgbClr val="191B1F"/>
                </a:solidFill>
                <a:latin typeface="Arial" panose="020B0604020202020204" pitchFamily="34" charset="0"/>
                <a:ea typeface="-apple-system"/>
              </a:rPr>
              <a:t>低照明</a:t>
            </a:r>
            <a:r>
              <a:rPr lang="zh-CN" altLang="zh-CN" sz="2400" dirty="0" smtClean="0">
                <a:solidFill>
                  <a:srgbClr val="191B1F"/>
                </a:solidFill>
                <a:latin typeface="Arial" panose="020B0604020202020204" pitchFamily="34" charset="0"/>
                <a:ea typeface="-apple-system"/>
              </a:rPr>
              <a:t>高</a:t>
            </a:r>
            <a:r>
              <a:rPr lang="zh-CN" altLang="zh-CN" sz="2400" dirty="0">
                <a:solidFill>
                  <a:srgbClr val="191B1F"/>
                </a:solidFill>
                <a:latin typeface="Arial" panose="020B0604020202020204" pitchFamily="34" charset="0"/>
                <a:ea typeface="-apple-system"/>
              </a:rPr>
              <a:t>度敏</a:t>
            </a:r>
            <a:r>
              <a:rPr lang="zh-CN" altLang="zh-CN" sz="2400" dirty="0" smtClean="0">
                <a:solidFill>
                  <a:srgbClr val="191B1F"/>
                </a:solidFill>
                <a:latin typeface="Arial" panose="020B0604020202020204" pitchFamily="34" charset="0"/>
                <a:ea typeface="-apple-system"/>
              </a:rPr>
              <a:t>感</a:t>
            </a:r>
            <a:endParaRPr lang="en-US" altLang="zh-CN" sz="2400" dirty="0" smtClean="0">
              <a:solidFill>
                <a:srgbClr val="191B1F"/>
              </a:solidFill>
              <a:latin typeface="Arial" panose="020B0604020202020204" pitchFamily="34" charset="0"/>
              <a:ea typeface="-apple-system"/>
            </a:endParaRPr>
          </a:p>
          <a:p>
            <a:pPr lvl="0" eaLnBrk="0" fontAlgn="base" hangingPunct="0">
              <a:spcBef>
                <a:spcPct val="0"/>
              </a:spcBef>
              <a:spcAft>
                <a:spcPct val="0"/>
              </a:spcAft>
            </a:pPr>
            <a:r>
              <a:rPr lang="zh-CN" altLang="zh-CN" sz="2400" b="1" dirty="0" smtClean="0">
                <a:solidFill>
                  <a:srgbClr val="191B1F"/>
                </a:solidFill>
                <a:latin typeface="Arial" panose="020B0604020202020204" pitchFamily="34" charset="0"/>
                <a:ea typeface="-apple-system"/>
              </a:rPr>
              <a:t>分</a:t>
            </a:r>
            <a:r>
              <a:rPr lang="zh-CN" altLang="zh-CN" sz="2400" b="1" dirty="0">
                <a:solidFill>
                  <a:srgbClr val="191B1F"/>
                </a:solidFill>
                <a:latin typeface="Arial" panose="020B0604020202020204" pitchFamily="34" charset="0"/>
                <a:ea typeface="-apple-system"/>
              </a:rPr>
              <a:t>部区域：</a:t>
            </a:r>
            <a:r>
              <a:rPr lang="zh-CN" altLang="zh-CN" sz="2400" dirty="0">
                <a:solidFill>
                  <a:srgbClr val="191B1F"/>
                </a:solidFill>
                <a:latin typeface="Arial" panose="020B0604020202020204" pitchFamily="34" charset="0"/>
                <a:ea typeface="-apple-system"/>
              </a:rPr>
              <a:t>主要在视网</a:t>
            </a:r>
            <a:r>
              <a:rPr lang="zh-CN" altLang="zh-CN" sz="2400" dirty="0" smtClean="0">
                <a:solidFill>
                  <a:srgbClr val="191B1F"/>
                </a:solidFill>
                <a:latin typeface="Arial" panose="020B0604020202020204" pitchFamily="34" charset="0"/>
                <a:ea typeface="-apple-system"/>
              </a:rPr>
              <a:t>膜</a:t>
            </a:r>
            <a:r>
              <a:rPr lang="zh-CN" altLang="en-US" sz="2400" dirty="0" smtClean="0">
                <a:solidFill>
                  <a:srgbClr val="191B1F"/>
                </a:solidFill>
                <a:latin typeface="Arial" panose="020B0604020202020204" pitchFamily="34" charset="0"/>
                <a:ea typeface="-apple-system"/>
              </a:rPr>
              <a:t>各个位置</a:t>
            </a:r>
            <a:endParaRPr lang="zh-CN" altLang="en-US" sz="2400" dirty="0">
              <a:solidFill>
                <a:srgbClr val="333333"/>
              </a:solidFill>
              <a:latin typeface="-apple-system"/>
            </a:endParaRPr>
          </a:p>
        </p:txBody>
      </p:sp>
      <p:sp>
        <p:nvSpPr>
          <p:cNvPr id="4" name="Rectangle 4"/>
          <p:cNvSpPr>
            <a:spLocks noChangeArrowheads="1"/>
          </p:cNvSpPr>
          <p:nvPr/>
        </p:nvSpPr>
        <p:spPr bwMode="auto">
          <a:xfrm>
            <a:off x="0" y="-134249"/>
            <a:ext cx="65" cy="7256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2180" rIns="0" bIns="2221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2"/>
          <a:stretch>
            <a:fillRect/>
          </a:stretch>
        </p:blipFill>
        <p:spPr>
          <a:xfrm>
            <a:off x="4979669" y="1710055"/>
            <a:ext cx="5669388" cy="4204970"/>
          </a:xfrm>
          <a:prstGeom prst="rect">
            <a:avLst/>
          </a:prstGeom>
        </p:spPr>
      </p:pic>
    </p:spTree>
    <p:extLst>
      <p:ext uri="{BB962C8B-B14F-4D97-AF65-F5344CB8AC3E}">
        <p14:creationId xmlns:p14="http://schemas.microsoft.com/office/powerpoint/2010/main" val="40255284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5" name="灯片编号占位符 4"/>
          <p:cNvSpPr>
            <a:spLocks noGrp="1"/>
          </p:cNvSpPr>
          <p:nvPr>
            <p:ph type="sldNum" sz="quarter" idx="7"/>
          </p:nvPr>
        </p:nvSpPr>
        <p:spPr/>
        <p:txBody>
          <a:bodyPr/>
          <a:lstStyle/>
          <a:p>
            <a:fld id="{B6F15528-21DE-4FAA-801E-634DDDAF4B2B}" type="slidenum">
              <a:rPr/>
              <a:t>57</a:t>
            </a:fld>
            <a:endParaRPr/>
          </a:p>
        </p:txBody>
      </p:sp>
      <p:sp>
        <p:nvSpPr>
          <p:cNvPr id="6" name="矩形 5"/>
          <p:cNvSpPr/>
          <p:nvPr/>
        </p:nvSpPr>
        <p:spPr>
          <a:xfrm>
            <a:off x="680720" y="1679575"/>
            <a:ext cx="8933179" cy="5142433"/>
          </a:xfrm>
          <a:prstGeom prst="rect">
            <a:avLst/>
          </a:prstGeom>
        </p:spPr>
        <p:txBody>
          <a:bodyPr wrap="square">
            <a:spAutoFit/>
          </a:bodyPr>
          <a:lstStyle/>
          <a:p>
            <a:pPr defTabSz="0">
              <a:lnSpc>
                <a:spcPct val="150000"/>
              </a:lnSpc>
              <a:spcBef>
                <a:spcPts val="55"/>
              </a:spcBef>
              <a:tabLst>
                <a:tab pos="568325" algn="l"/>
              </a:tabLst>
            </a:pPr>
            <a:r>
              <a:rPr lang="en-US" altLang="zh-CN" sz="3600" b="1" spc="745" dirty="0">
                <a:latin typeface="Segoe UI Symbol" panose="020B0502040204020203"/>
                <a:cs typeface="Segoe UI Symbol" panose="020B0502040204020203"/>
              </a:rPr>
              <a:t>•	</a:t>
            </a:r>
            <a:r>
              <a:rPr lang="zh-CN" altLang="en-US" sz="3600" b="1" spc="745" dirty="0">
                <a:latin typeface="Segoe UI Symbol" panose="020B0502040204020203"/>
                <a:cs typeface="Segoe UI Symbol" panose="020B0502040204020203"/>
              </a:rPr>
              <a:t>视觉感知</a:t>
            </a:r>
            <a:endParaRPr lang="en-US" altLang="zh-CN" sz="3600" b="1" spc="745" dirty="0">
              <a:latin typeface="Segoe UI Symbol" panose="020B0502040204020203"/>
              <a:cs typeface="Segoe UI Symbol" panose="020B0502040204020203"/>
            </a:endParaRPr>
          </a:p>
          <a:p>
            <a:pPr defTabSz="0">
              <a:lnSpc>
                <a:spcPct val="150000"/>
              </a:lnSpc>
              <a:spcBef>
                <a:spcPts val="55"/>
              </a:spcBef>
              <a:tabLst>
                <a:tab pos="568325" algn="l"/>
              </a:tabLst>
            </a:pPr>
            <a:r>
              <a:rPr lang="en-US" altLang="zh-CN" sz="3600" b="1" spc="745" dirty="0">
                <a:latin typeface="Segoe UI Symbol" panose="020B0502040204020203"/>
                <a:cs typeface="Segoe UI Symbol" panose="020B0502040204020203"/>
              </a:rPr>
              <a:t>•	</a:t>
            </a:r>
            <a:r>
              <a:rPr lang="zh-CN" altLang="en-US" sz="3600" b="1" spc="745" dirty="0">
                <a:solidFill>
                  <a:srgbClr val="FF0000"/>
                </a:solidFill>
                <a:latin typeface="Segoe UI Symbol" panose="020B0502040204020203"/>
                <a:cs typeface="Segoe UI Symbol" panose="020B0502040204020203"/>
              </a:rPr>
              <a:t>图像的采样和量化</a:t>
            </a:r>
            <a:endParaRPr lang="en-US" altLang="zh-CN" sz="3600" b="1" spc="745" dirty="0">
              <a:solidFill>
                <a:srgbClr val="FF0000"/>
              </a:solidFill>
              <a:latin typeface="Segoe UI Symbol" panose="020B0502040204020203"/>
              <a:cs typeface="Segoe UI Symbol" panose="020B0502040204020203"/>
            </a:endParaRPr>
          </a:p>
          <a:p>
            <a:pPr defTabSz="0">
              <a:lnSpc>
                <a:spcPct val="150000"/>
              </a:lnSpc>
              <a:spcBef>
                <a:spcPts val="55"/>
              </a:spcBef>
              <a:tabLst>
                <a:tab pos="568325" algn="l"/>
              </a:tabLst>
            </a:pPr>
            <a:r>
              <a:rPr lang="en-US" altLang="zh-CN" sz="3600" b="1" spc="745" dirty="0">
                <a:latin typeface="Segoe UI Symbol" panose="020B0502040204020203"/>
                <a:cs typeface="Segoe UI Symbol" panose="020B0502040204020203"/>
              </a:rPr>
              <a:t>•	</a:t>
            </a:r>
            <a:r>
              <a:rPr lang="zh-CN" altLang="en-US" sz="3600" b="1" spc="745" dirty="0">
                <a:latin typeface="Segoe UI Symbol" panose="020B0502040204020203"/>
                <a:cs typeface="Segoe UI Symbol" panose="020B0502040204020203"/>
              </a:rPr>
              <a:t>数字图像的表示</a:t>
            </a:r>
            <a:endParaRPr lang="en-US" altLang="zh-CN" sz="3600" b="1" spc="745" dirty="0">
              <a:latin typeface="Segoe UI Symbol" panose="020B0502040204020203"/>
              <a:cs typeface="Segoe UI Symbol" panose="020B0502040204020203"/>
            </a:endParaRPr>
          </a:p>
          <a:p>
            <a:pPr defTabSz="0">
              <a:lnSpc>
                <a:spcPct val="150000"/>
              </a:lnSpc>
              <a:spcBef>
                <a:spcPts val="55"/>
              </a:spcBef>
              <a:tabLst>
                <a:tab pos="568325" algn="l"/>
              </a:tabLst>
            </a:pPr>
            <a:r>
              <a:rPr lang="en-US" altLang="zh-CN" sz="3600" spc="745" dirty="0" smtClean="0">
                <a:solidFill>
                  <a:srgbClr val="EE2B0A"/>
                </a:solidFill>
                <a:latin typeface="Segoe UI Symbol" panose="020B0502040204020203"/>
                <a:cs typeface="Segoe UI Symbol" panose="020B0502040204020203"/>
              </a:rPr>
              <a:t>•</a:t>
            </a:r>
            <a:r>
              <a:rPr lang="en-US" altLang="zh-CN" sz="3600" spc="745" dirty="0">
                <a:solidFill>
                  <a:srgbClr val="EE2B0A"/>
                </a:solidFill>
                <a:latin typeface="Segoe UI Symbol" panose="020B0502040204020203"/>
                <a:cs typeface="Segoe UI Symbol" panose="020B0502040204020203"/>
              </a:rPr>
              <a:t>	</a:t>
            </a:r>
            <a:r>
              <a:rPr lang="zh-CN" altLang="en-US" sz="3600" b="1" spc="-15" dirty="0">
                <a:latin typeface="新宋体" panose="02010609030101010101" charset="-122"/>
                <a:cs typeface="新宋体" panose="02010609030101010101" charset="-122"/>
              </a:rPr>
              <a:t>数字图像的质</a:t>
            </a:r>
            <a:r>
              <a:rPr lang="zh-CN" altLang="en-US" sz="3600" b="1" spc="-15" dirty="0" smtClean="0">
                <a:latin typeface="新宋体" panose="02010609030101010101" charset="-122"/>
                <a:cs typeface="新宋体" panose="02010609030101010101" charset="-122"/>
              </a:rPr>
              <a:t>量</a:t>
            </a:r>
            <a:endParaRPr lang="en-US" altLang="zh-CN" sz="3600" b="1" spc="-15" dirty="0" smtClean="0">
              <a:latin typeface="新宋体" panose="02010609030101010101" charset="-122"/>
              <a:cs typeface="新宋体" panose="02010609030101010101" charset="-122"/>
            </a:endParaRPr>
          </a:p>
          <a:p>
            <a:pPr defTabSz="0">
              <a:lnSpc>
                <a:spcPct val="150000"/>
              </a:lnSpc>
              <a:spcBef>
                <a:spcPts val="55"/>
              </a:spcBef>
              <a:tabLst>
                <a:tab pos="568325" algn="l"/>
              </a:tabLst>
            </a:pPr>
            <a:r>
              <a:rPr lang="en-US" altLang="zh-CN" sz="3600" spc="745" dirty="0" smtClean="0">
                <a:solidFill>
                  <a:srgbClr val="EE2B0A"/>
                </a:solidFill>
                <a:latin typeface="Segoe UI Symbol" panose="020B0502040204020203"/>
                <a:cs typeface="Segoe UI Symbol" panose="020B0502040204020203"/>
              </a:rPr>
              <a:t>•</a:t>
            </a:r>
            <a:r>
              <a:rPr lang="en-US" altLang="zh-CN" sz="3600" spc="745" dirty="0">
                <a:solidFill>
                  <a:srgbClr val="EE2B0A"/>
                </a:solidFill>
                <a:latin typeface="Segoe UI Symbol" panose="020B0502040204020203"/>
                <a:cs typeface="Segoe UI Symbol" panose="020B0502040204020203"/>
              </a:rPr>
              <a:t>		</a:t>
            </a:r>
            <a:r>
              <a:rPr lang="zh-CN" altLang="en-US" sz="3600" b="1" spc="-15" dirty="0">
                <a:latin typeface="新宋体" panose="02010609030101010101" charset="-122"/>
                <a:cs typeface="新宋体" panose="02010609030101010101" charset="-122"/>
              </a:rPr>
              <a:t>像素间</a:t>
            </a:r>
            <a:r>
              <a:rPr lang="zh-CN" altLang="en-US" sz="3600" b="1" spc="-15" dirty="0" smtClean="0">
                <a:latin typeface="新宋体" panose="02010609030101010101" charset="-122"/>
                <a:cs typeface="新宋体" panose="02010609030101010101" charset="-122"/>
              </a:rPr>
              <a:t>的基</a:t>
            </a:r>
            <a:r>
              <a:rPr lang="zh-CN" altLang="en-US" sz="3600" b="1" spc="-15" dirty="0">
                <a:latin typeface="新宋体" panose="02010609030101010101" charset="-122"/>
                <a:cs typeface="新宋体" panose="02010609030101010101" charset="-122"/>
              </a:rPr>
              <a:t>本关</a:t>
            </a:r>
            <a:r>
              <a:rPr lang="zh-CN" altLang="en-US" sz="3600" b="1" spc="-15" dirty="0" smtClean="0">
                <a:latin typeface="新宋体" panose="02010609030101010101" charset="-122"/>
                <a:cs typeface="新宋体" panose="02010609030101010101" charset="-122"/>
              </a:rPr>
              <a:t>系</a:t>
            </a:r>
            <a:endParaRPr lang="en-US" altLang="zh-CN" sz="3600" b="1" spc="-15" dirty="0" smtClean="0">
              <a:latin typeface="新宋体" panose="02010609030101010101" charset="-122"/>
              <a:cs typeface="新宋体" panose="02010609030101010101" charset="-122"/>
            </a:endParaRPr>
          </a:p>
          <a:p>
            <a:pPr defTabSz="0">
              <a:lnSpc>
                <a:spcPct val="150000"/>
              </a:lnSpc>
              <a:spcBef>
                <a:spcPts val="55"/>
              </a:spcBef>
              <a:tabLst>
                <a:tab pos="568325" algn="l"/>
              </a:tabLst>
            </a:pPr>
            <a:endParaRPr lang="zh-CN" altLang="en-US" sz="3600" dirty="0">
              <a:latin typeface="新宋体" panose="02010609030101010101" charset="-122"/>
              <a:cs typeface="新宋体" panose="02010609030101010101" charset="-122"/>
            </a:endParaRPr>
          </a:p>
        </p:txBody>
      </p:sp>
    </p:spTree>
    <p:extLst>
      <p:ext uri="{BB962C8B-B14F-4D97-AF65-F5344CB8AC3E}">
        <p14:creationId xmlns:p14="http://schemas.microsoft.com/office/powerpoint/2010/main" val="8574052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灯片编号占位符 2"/>
          <p:cNvSpPr>
            <a:spLocks noGrp="1"/>
          </p:cNvSpPr>
          <p:nvPr>
            <p:ph type="sldNum" sz="quarter" idx="7"/>
          </p:nvPr>
        </p:nvSpPr>
        <p:spPr/>
        <p:txBody>
          <a:bodyPr/>
          <a:lstStyle/>
          <a:p>
            <a:fld id="{B6F15528-21DE-4FAA-801E-634DDDAF4B2B}" type="slidenum">
              <a:rPr/>
              <a:t>58</a:t>
            </a:fld>
            <a:endParaRPr/>
          </a:p>
        </p:txBody>
      </p:sp>
      <p:sp>
        <p:nvSpPr>
          <p:cNvPr id="2" name="矩形 1"/>
          <p:cNvSpPr/>
          <p:nvPr/>
        </p:nvSpPr>
        <p:spPr>
          <a:xfrm>
            <a:off x="680721" y="2438579"/>
            <a:ext cx="10036810" cy="3652282"/>
          </a:xfrm>
          <a:prstGeom prst="rect">
            <a:avLst/>
          </a:prstGeom>
        </p:spPr>
        <p:txBody>
          <a:bodyPr wrap="square">
            <a:spAutoFit/>
          </a:bodyPr>
          <a:lstStyle/>
          <a:p>
            <a:pPr marL="230505" defTabSz="0">
              <a:tabLst>
                <a:tab pos="641985" algn="l"/>
              </a:tabLst>
            </a:pPr>
            <a:r>
              <a:rPr lang="en-US" altLang="zh-CN" sz="2800" spc="745" dirty="0" smtClean="0">
                <a:solidFill>
                  <a:srgbClr val="EE2B0A"/>
                </a:solidFill>
                <a:latin typeface="Segoe UI Symbol" panose="020B0502040204020203"/>
                <a:cs typeface="Segoe UI Symbol" panose="020B0502040204020203"/>
              </a:rPr>
              <a:t>•</a:t>
            </a:r>
            <a:r>
              <a:rPr lang="zh-CN" altLang="en-US" sz="2800" spc="745" dirty="0">
                <a:solidFill>
                  <a:srgbClr val="EE2B0A"/>
                </a:solidFill>
                <a:latin typeface="Segoe UI Symbol" panose="020B0502040204020203"/>
                <a:cs typeface="Segoe UI Symbol" panose="020B0502040204020203"/>
              </a:rPr>
              <a:t>	</a:t>
            </a:r>
            <a:r>
              <a:rPr lang="zh-CN" altLang="en-US" sz="2800" spc="-5" dirty="0">
                <a:latin typeface="新宋体" panose="02010609030101010101" charset="-122"/>
                <a:cs typeface="新宋体" panose="02010609030101010101" charset="-122"/>
              </a:rPr>
              <a:t>大多数传感器的输出是连续电压波形</a:t>
            </a:r>
            <a:endParaRPr lang="zh-CN" altLang="en-US" sz="2800" dirty="0">
              <a:latin typeface="新宋体" panose="02010609030101010101" charset="-122"/>
              <a:cs typeface="新宋体" panose="02010609030101010101" charset="-122"/>
            </a:endParaRPr>
          </a:p>
          <a:p>
            <a:pPr marL="230505" marR="5080" indent="-635" defTabSz="0">
              <a:spcBef>
                <a:spcPts val="1920"/>
              </a:spcBef>
              <a:tabLst>
                <a:tab pos="641985" algn="l"/>
              </a:tabLst>
            </a:pPr>
            <a:r>
              <a:rPr lang="en-US" altLang="zh-CN" sz="2800" spc="745" dirty="0">
                <a:solidFill>
                  <a:srgbClr val="EE2B0A"/>
                </a:solidFill>
                <a:latin typeface="Segoe UI Symbol" panose="020B0502040204020203"/>
                <a:cs typeface="Segoe UI Symbol" panose="020B0502040204020203"/>
              </a:rPr>
              <a:t>•	</a:t>
            </a:r>
            <a:r>
              <a:rPr lang="zh-CN" altLang="en-US" sz="2800" spc="-5" dirty="0">
                <a:latin typeface="新宋体" panose="02010609030101010101" charset="-122"/>
                <a:cs typeface="新宋体" panose="02010609030101010101" charset="-122"/>
              </a:rPr>
              <a:t>为了产生一幅数字图像，需要把连续的感知数据转化为数字形式</a:t>
            </a:r>
            <a:endParaRPr lang="zh-CN" altLang="en-US" sz="2800" dirty="0">
              <a:latin typeface="新宋体" panose="02010609030101010101" charset="-122"/>
              <a:cs typeface="新宋体" panose="02010609030101010101" charset="-122"/>
            </a:endParaRPr>
          </a:p>
          <a:p>
            <a:pPr marL="230505" defTabSz="0">
              <a:spcBef>
                <a:spcPts val="1920"/>
              </a:spcBef>
              <a:tabLst>
                <a:tab pos="641985" algn="l"/>
              </a:tabLst>
            </a:pPr>
            <a:r>
              <a:rPr lang="zh-CN" altLang="en-US" sz="2800" spc="-5" dirty="0">
                <a:latin typeface="新宋体" panose="02010609030101010101" charset="-122"/>
                <a:cs typeface="新宋体" panose="02010609030101010101" charset="-122"/>
              </a:rPr>
              <a:t>这包括两种处理：取样和量化</a:t>
            </a:r>
            <a:endParaRPr lang="zh-CN" altLang="en-US" sz="2800" dirty="0">
              <a:latin typeface="新宋体" panose="02010609030101010101" charset="-122"/>
              <a:cs typeface="新宋体" panose="02010609030101010101" charset="-122"/>
            </a:endParaRPr>
          </a:p>
          <a:p>
            <a:pPr marL="230505" defTabSz="0">
              <a:spcBef>
                <a:spcPts val="1920"/>
              </a:spcBef>
              <a:tabLst>
                <a:tab pos="641985" algn="l"/>
              </a:tabLst>
            </a:pPr>
            <a:r>
              <a:rPr lang="en-US" altLang="zh-CN" sz="2800" spc="745" dirty="0">
                <a:solidFill>
                  <a:srgbClr val="EE2B0A"/>
                </a:solidFill>
                <a:latin typeface="Segoe UI Symbol" panose="020B0502040204020203"/>
                <a:cs typeface="Segoe UI Symbol" panose="020B0502040204020203"/>
              </a:rPr>
              <a:t>•	</a:t>
            </a:r>
            <a:r>
              <a:rPr lang="zh-CN" altLang="en-US" sz="2800" spc="-5" dirty="0">
                <a:latin typeface="新宋体" panose="02010609030101010101" charset="-122"/>
                <a:cs typeface="新宋体" panose="02010609030101010101" charset="-122"/>
              </a:rPr>
              <a:t>取样：图像空间坐标的数字化</a:t>
            </a:r>
            <a:endParaRPr lang="zh-CN" altLang="en-US" sz="2800" dirty="0">
              <a:latin typeface="新宋体" panose="02010609030101010101" charset="-122"/>
              <a:cs typeface="新宋体" panose="02010609030101010101" charset="-122"/>
            </a:endParaRPr>
          </a:p>
          <a:p>
            <a:pPr marL="230505" defTabSz="0">
              <a:spcBef>
                <a:spcPts val="1925"/>
              </a:spcBef>
              <a:tabLst>
                <a:tab pos="641985" algn="l"/>
              </a:tabLst>
            </a:pPr>
            <a:r>
              <a:rPr lang="en-US" altLang="zh-CN" sz="2800" spc="745" dirty="0">
                <a:solidFill>
                  <a:srgbClr val="EE2B0A"/>
                </a:solidFill>
                <a:latin typeface="Segoe UI Symbol" panose="020B0502040204020203"/>
                <a:cs typeface="Segoe UI Symbol" panose="020B0502040204020203"/>
              </a:rPr>
              <a:t>•	</a:t>
            </a:r>
            <a:r>
              <a:rPr lang="zh-CN" altLang="en-US" sz="2800" spc="-5" dirty="0">
                <a:latin typeface="新宋体" panose="02010609030101010101" charset="-122"/>
                <a:cs typeface="新宋体" panose="02010609030101010101" charset="-122"/>
              </a:rPr>
              <a:t>量化：图像函数值</a:t>
            </a:r>
            <a:r>
              <a:rPr lang="en-US" altLang="zh-CN" sz="2800" spc="-5" dirty="0">
                <a:latin typeface="新宋体" panose="02010609030101010101" charset="-122"/>
                <a:cs typeface="新宋体" panose="02010609030101010101" charset="-122"/>
              </a:rPr>
              <a:t>(</a:t>
            </a:r>
            <a:r>
              <a:rPr lang="zh-CN" altLang="en-US" sz="2800" spc="-5" dirty="0">
                <a:latin typeface="新宋体" panose="02010609030101010101" charset="-122"/>
                <a:cs typeface="新宋体" panose="02010609030101010101" charset="-122"/>
              </a:rPr>
              <a:t>灰度值</a:t>
            </a:r>
            <a:r>
              <a:rPr lang="en-US" altLang="zh-CN" sz="2800" spc="-5" dirty="0">
                <a:latin typeface="新宋体" panose="02010609030101010101" charset="-122"/>
                <a:cs typeface="新宋体" panose="02010609030101010101" charset="-122"/>
              </a:rPr>
              <a:t>)</a:t>
            </a:r>
            <a:r>
              <a:rPr lang="zh-CN" altLang="en-US" sz="2800" spc="-5" dirty="0">
                <a:latin typeface="新宋体" panose="02010609030101010101" charset="-122"/>
                <a:cs typeface="新宋体" panose="02010609030101010101" charset="-122"/>
              </a:rPr>
              <a:t>的数字化</a:t>
            </a:r>
            <a:endParaRPr lang="zh-CN" altLang="en-US" sz="2800" dirty="0">
              <a:latin typeface="新宋体" panose="02010609030101010101" charset="-122"/>
              <a:cs typeface="新宋体" panose="02010609030101010101" charset="-122"/>
            </a:endParaRPr>
          </a:p>
        </p:txBody>
      </p:sp>
      <p:sp>
        <p:nvSpPr>
          <p:cNvPr id="5" name="矩形 4"/>
          <p:cNvSpPr/>
          <p:nvPr/>
        </p:nvSpPr>
        <p:spPr>
          <a:xfrm>
            <a:off x="546100" y="1630893"/>
            <a:ext cx="8933179" cy="646331"/>
          </a:xfrm>
          <a:prstGeom prst="rect">
            <a:avLst/>
          </a:prstGeom>
        </p:spPr>
        <p:txBody>
          <a:bodyPr wrap="square">
            <a:spAutoFit/>
          </a:bodyPr>
          <a:lstStyle/>
          <a:p>
            <a:pPr defTabSz="0">
              <a:spcBef>
                <a:spcPts val="55"/>
              </a:spcBef>
              <a:tabLst>
                <a:tab pos="568325" algn="l"/>
              </a:tabLst>
            </a:pPr>
            <a:r>
              <a:rPr lang="en-US" altLang="zh-CN" sz="3600" b="1" spc="745" dirty="0">
                <a:solidFill>
                  <a:srgbClr val="EE2B0A"/>
                </a:solidFill>
                <a:latin typeface="Segoe UI Symbol" panose="020B0502040204020203"/>
                <a:cs typeface="Segoe UI Symbol" panose="020B0502040204020203"/>
              </a:rPr>
              <a:t>•	</a:t>
            </a:r>
            <a:r>
              <a:rPr lang="zh-CN" altLang="en-US" sz="3600" b="1" spc="745" dirty="0">
                <a:solidFill>
                  <a:srgbClr val="EE2B0A"/>
                </a:solidFill>
                <a:latin typeface="Segoe UI Symbol" panose="020B0502040204020203"/>
                <a:cs typeface="Segoe UI Symbol" panose="020B0502040204020203"/>
              </a:rPr>
              <a:t>采</a:t>
            </a:r>
            <a:r>
              <a:rPr lang="zh-CN" altLang="en-US" sz="3600" b="1" spc="745" dirty="0" smtClean="0">
                <a:solidFill>
                  <a:srgbClr val="EE2B0A"/>
                </a:solidFill>
                <a:latin typeface="Segoe UI Symbol" panose="020B0502040204020203"/>
                <a:cs typeface="Segoe UI Symbol" panose="020B0502040204020203"/>
              </a:rPr>
              <a:t>样与量化</a:t>
            </a:r>
            <a:endParaRPr lang="zh-CN" altLang="en-US" sz="3600" b="1" dirty="0">
              <a:latin typeface="新宋体" panose="02010609030101010101" charset="-122"/>
              <a:cs typeface="新宋体" panose="02010609030101010101" charset="-122"/>
            </a:endParaRPr>
          </a:p>
        </p:txBody>
      </p:sp>
      <p:sp>
        <p:nvSpPr>
          <p:cNvPr id="6" name="文本框 5"/>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2897771" y="3575303"/>
            <a:ext cx="5186679" cy="3227070"/>
          </a:xfrm>
          <a:prstGeom prst="rect">
            <a:avLst/>
          </a:prstGeom>
          <a:blipFill>
            <a:blip r:embed="rId2" cstate="print"/>
            <a:stretch>
              <a:fillRect/>
            </a:stretch>
          </a:blipFill>
        </p:spPr>
        <p:txBody>
          <a:bodyPr wrap="square" lIns="0" tIns="0" rIns="0" bIns="0" rtlCol="0"/>
          <a:lstStyle/>
          <a:p>
            <a:endParaRPr>
              <a:latin typeface="Times New Roman" panose="02020603050405020304" charset="0"/>
            </a:endParaRPr>
          </a:p>
        </p:txBody>
      </p:sp>
      <p:sp>
        <p:nvSpPr>
          <p:cNvPr id="6" name="object 6"/>
          <p:cNvSpPr txBox="1"/>
          <p:nvPr/>
        </p:nvSpPr>
        <p:spPr>
          <a:xfrm>
            <a:off x="8234311" y="6497320"/>
            <a:ext cx="228600" cy="476250"/>
          </a:xfrm>
          <a:prstGeom prst="rect">
            <a:avLst/>
          </a:prstGeom>
        </p:spPr>
        <p:txBody>
          <a:bodyPr vert="horz" wrap="square" lIns="0" tIns="0" rIns="0" bIns="0" rtlCol="0">
            <a:spAutoFit/>
          </a:bodyPr>
          <a:lstStyle/>
          <a:p>
            <a:pPr marL="12700">
              <a:lnSpc>
                <a:spcPts val="3750"/>
              </a:lnSpc>
            </a:pPr>
            <a:r>
              <a:rPr sz="3200" b="1" spc="-15" dirty="0">
                <a:solidFill>
                  <a:srgbClr val="EE2B0A"/>
                </a:solidFill>
                <a:latin typeface="Times New Roman" panose="02020603050405020304" charset="0"/>
                <a:cs typeface="新宋体" panose="02010609030101010101" charset="-122"/>
              </a:rPr>
              <a:t>N</a:t>
            </a:r>
          </a:p>
        </p:txBody>
      </p:sp>
      <p:sp>
        <p:nvSpPr>
          <p:cNvPr id="7" name="object 7"/>
          <p:cNvSpPr txBox="1"/>
          <p:nvPr/>
        </p:nvSpPr>
        <p:spPr>
          <a:xfrm>
            <a:off x="698500" y="1724025"/>
            <a:ext cx="9384030" cy="2621230"/>
          </a:xfrm>
          <a:prstGeom prst="rect">
            <a:avLst/>
          </a:prstGeom>
        </p:spPr>
        <p:txBody>
          <a:bodyPr vert="horz" wrap="square" lIns="0" tIns="0" rIns="0" bIns="0" rtlCol="0">
            <a:spAutoFit/>
          </a:bodyPr>
          <a:lstStyle/>
          <a:p>
            <a:pPr marL="279400">
              <a:lnSpc>
                <a:spcPct val="100000"/>
              </a:lnSpc>
            </a:pPr>
            <a:endParaRPr sz="4000" b="1" spc="-15" dirty="0">
              <a:latin typeface="Times New Roman" panose="02020603050405020304" charset="0"/>
              <a:cs typeface="新宋体" panose="02010609030101010101" charset="-122"/>
            </a:endParaRPr>
          </a:p>
          <a:p>
            <a:pPr marL="12700" defTabSz="0">
              <a:lnSpc>
                <a:spcPct val="100000"/>
              </a:lnSpc>
              <a:tabLst>
                <a:tab pos="354965" algn="l"/>
              </a:tabLst>
            </a:pPr>
            <a:r>
              <a:rPr spc="745" dirty="0" smtClean="0">
                <a:solidFill>
                  <a:srgbClr val="EE2B0A"/>
                </a:solidFill>
                <a:latin typeface="Times New Roman" panose="02020603050405020304" charset="0"/>
                <a:cs typeface="Segoe UI Symbol" panose="020B0502040204020203"/>
              </a:rPr>
              <a:t>•</a:t>
            </a:r>
            <a:r>
              <a:rPr spc="745" dirty="0">
                <a:solidFill>
                  <a:srgbClr val="EE2B0A"/>
                </a:solidFill>
                <a:latin typeface="Times New Roman" panose="02020603050405020304" charset="0"/>
                <a:cs typeface="Segoe UI Symbol" panose="020B0502040204020203"/>
              </a:rPr>
              <a:t>	</a:t>
            </a:r>
            <a:r>
              <a:rPr sz="3200" spc="-5" dirty="0">
                <a:latin typeface="Times New Roman" panose="02020603050405020304" charset="0"/>
                <a:cs typeface="新宋体" panose="02010609030101010101" charset="-122"/>
              </a:rPr>
              <a:t>空间坐标(</a:t>
            </a:r>
            <a:r>
              <a:rPr sz="3200" i="1" spc="-5" dirty="0">
                <a:latin typeface="Times New Roman" panose="02020603050405020304" charset="0"/>
                <a:cs typeface="新宋体" panose="02010609030101010101" charset="-122"/>
              </a:rPr>
              <a:t>x</a:t>
            </a:r>
            <a:r>
              <a:rPr sz="3200" spc="-5" dirty="0">
                <a:latin typeface="Times New Roman" panose="02020603050405020304" charset="0"/>
                <a:cs typeface="新宋体" panose="02010609030101010101" charset="-122"/>
              </a:rPr>
              <a:t>,</a:t>
            </a:r>
            <a:r>
              <a:rPr sz="3200" i="1" spc="-5" dirty="0">
                <a:latin typeface="Times New Roman" panose="02020603050405020304" charset="0"/>
                <a:cs typeface="新宋体" panose="02010609030101010101" charset="-122"/>
              </a:rPr>
              <a:t>y</a:t>
            </a:r>
            <a:r>
              <a:rPr sz="3200" spc="-5" dirty="0">
                <a:latin typeface="Times New Roman" panose="02020603050405020304" charset="0"/>
                <a:cs typeface="新宋体" panose="02010609030101010101" charset="-122"/>
              </a:rPr>
              <a:t>)的数字化被称为图像采样</a:t>
            </a:r>
          </a:p>
          <a:p>
            <a:pPr marL="12700" defTabSz="0">
              <a:lnSpc>
                <a:spcPct val="100000"/>
              </a:lnSpc>
              <a:spcBef>
                <a:spcPts val="755"/>
              </a:spcBef>
              <a:tabLst>
                <a:tab pos="354965" algn="l"/>
              </a:tabLst>
            </a:pPr>
            <a:r>
              <a:rPr spc="745" dirty="0">
                <a:solidFill>
                  <a:srgbClr val="EE2B0A"/>
                </a:solidFill>
                <a:latin typeface="Times New Roman" panose="02020603050405020304" charset="0"/>
                <a:cs typeface="Segoe UI Symbol" panose="020B0502040204020203"/>
              </a:rPr>
              <a:t>•	</a:t>
            </a:r>
            <a:r>
              <a:rPr sz="3200" spc="-5" dirty="0">
                <a:latin typeface="Times New Roman" panose="02020603050405020304" charset="0"/>
                <a:cs typeface="新宋体" panose="02010609030101010101" charset="-122"/>
              </a:rPr>
              <a:t>确定水平和垂直方向上的像素个数N、M</a:t>
            </a:r>
          </a:p>
          <a:p>
            <a:pPr>
              <a:lnSpc>
                <a:spcPct val="100000"/>
              </a:lnSpc>
              <a:spcBef>
                <a:spcPts val="0"/>
              </a:spcBef>
            </a:pPr>
            <a:endParaRPr sz="2800" spc="-5" dirty="0">
              <a:latin typeface="Times New Roman" panose="02020603050405020304" charset="0"/>
              <a:cs typeface="新宋体" panose="02010609030101010101" charset="-122"/>
            </a:endParaRPr>
          </a:p>
          <a:p>
            <a:pPr marL="848995">
              <a:lnSpc>
                <a:spcPts val="3750"/>
              </a:lnSpc>
            </a:pPr>
            <a:r>
              <a:rPr sz="2800" b="1" spc="-15" dirty="0">
                <a:solidFill>
                  <a:srgbClr val="EE2B0A"/>
                </a:solidFill>
                <a:latin typeface="Times New Roman" panose="02020603050405020304" charset="0"/>
                <a:cs typeface="新宋体" panose="02010609030101010101" charset="-122"/>
              </a:rPr>
              <a:t>M</a:t>
            </a:r>
          </a:p>
        </p:txBody>
      </p:sp>
      <p:graphicFrame>
        <p:nvGraphicFramePr>
          <p:cNvPr id="5" name="object 5"/>
          <p:cNvGraphicFramePr>
            <a:graphicFrameLocks noGrp="1"/>
          </p:cNvGraphicFramePr>
          <p:nvPr/>
        </p:nvGraphicFramePr>
        <p:xfrm>
          <a:off x="2897505" y="3592195"/>
          <a:ext cx="5186680" cy="3209925"/>
        </p:xfrm>
        <a:graphic>
          <a:graphicData uri="http://schemas.openxmlformats.org/drawingml/2006/table">
            <a:tbl>
              <a:tblPr firstRow="1" bandRow="1">
                <a:tableStyleId>{2D5ABB26-0587-4C30-8999-92F81FD0307C}</a:tableStyleId>
              </a:tblPr>
              <a:tblGrid>
                <a:gridCol w="259080">
                  <a:extLst>
                    <a:ext uri="{9D8B030D-6E8A-4147-A177-3AD203B41FA5}">
                      <a16:colId xmlns:a16="http://schemas.microsoft.com/office/drawing/2014/main" val="20000"/>
                    </a:ext>
                  </a:extLst>
                </a:gridCol>
                <a:gridCol w="260350">
                  <a:extLst>
                    <a:ext uri="{9D8B030D-6E8A-4147-A177-3AD203B41FA5}">
                      <a16:colId xmlns:a16="http://schemas.microsoft.com/office/drawing/2014/main" val="20001"/>
                    </a:ext>
                  </a:extLst>
                </a:gridCol>
                <a:gridCol w="258445">
                  <a:extLst>
                    <a:ext uri="{9D8B030D-6E8A-4147-A177-3AD203B41FA5}">
                      <a16:colId xmlns:a16="http://schemas.microsoft.com/office/drawing/2014/main" val="20002"/>
                    </a:ext>
                  </a:extLst>
                </a:gridCol>
                <a:gridCol w="259080">
                  <a:extLst>
                    <a:ext uri="{9D8B030D-6E8A-4147-A177-3AD203B41FA5}">
                      <a16:colId xmlns:a16="http://schemas.microsoft.com/office/drawing/2014/main" val="20003"/>
                    </a:ext>
                  </a:extLst>
                </a:gridCol>
                <a:gridCol w="261620">
                  <a:extLst>
                    <a:ext uri="{9D8B030D-6E8A-4147-A177-3AD203B41FA5}">
                      <a16:colId xmlns:a16="http://schemas.microsoft.com/office/drawing/2014/main" val="20004"/>
                    </a:ext>
                  </a:extLst>
                </a:gridCol>
                <a:gridCol w="257810">
                  <a:extLst>
                    <a:ext uri="{9D8B030D-6E8A-4147-A177-3AD203B41FA5}">
                      <a16:colId xmlns:a16="http://schemas.microsoft.com/office/drawing/2014/main" val="20005"/>
                    </a:ext>
                  </a:extLst>
                </a:gridCol>
                <a:gridCol w="259080">
                  <a:extLst>
                    <a:ext uri="{9D8B030D-6E8A-4147-A177-3AD203B41FA5}">
                      <a16:colId xmlns:a16="http://schemas.microsoft.com/office/drawing/2014/main" val="20006"/>
                    </a:ext>
                  </a:extLst>
                </a:gridCol>
                <a:gridCol w="258445">
                  <a:extLst>
                    <a:ext uri="{9D8B030D-6E8A-4147-A177-3AD203B41FA5}">
                      <a16:colId xmlns:a16="http://schemas.microsoft.com/office/drawing/2014/main" val="20007"/>
                    </a:ext>
                  </a:extLst>
                </a:gridCol>
                <a:gridCol w="260350">
                  <a:extLst>
                    <a:ext uri="{9D8B030D-6E8A-4147-A177-3AD203B41FA5}">
                      <a16:colId xmlns:a16="http://schemas.microsoft.com/office/drawing/2014/main" val="20008"/>
                    </a:ext>
                  </a:extLst>
                </a:gridCol>
                <a:gridCol w="260350">
                  <a:extLst>
                    <a:ext uri="{9D8B030D-6E8A-4147-A177-3AD203B41FA5}">
                      <a16:colId xmlns:a16="http://schemas.microsoft.com/office/drawing/2014/main" val="20009"/>
                    </a:ext>
                  </a:extLst>
                </a:gridCol>
                <a:gridCol w="257810">
                  <a:extLst>
                    <a:ext uri="{9D8B030D-6E8A-4147-A177-3AD203B41FA5}">
                      <a16:colId xmlns:a16="http://schemas.microsoft.com/office/drawing/2014/main" val="20010"/>
                    </a:ext>
                  </a:extLst>
                </a:gridCol>
                <a:gridCol w="260350">
                  <a:extLst>
                    <a:ext uri="{9D8B030D-6E8A-4147-A177-3AD203B41FA5}">
                      <a16:colId xmlns:a16="http://schemas.microsoft.com/office/drawing/2014/main" val="20011"/>
                    </a:ext>
                  </a:extLst>
                </a:gridCol>
                <a:gridCol w="258445">
                  <a:extLst>
                    <a:ext uri="{9D8B030D-6E8A-4147-A177-3AD203B41FA5}">
                      <a16:colId xmlns:a16="http://schemas.microsoft.com/office/drawing/2014/main" val="20012"/>
                    </a:ext>
                  </a:extLst>
                </a:gridCol>
                <a:gridCol w="259080">
                  <a:extLst>
                    <a:ext uri="{9D8B030D-6E8A-4147-A177-3AD203B41FA5}">
                      <a16:colId xmlns:a16="http://schemas.microsoft.com/office/drawing/2014/main" val="20013"/>
                    </a:ext>
                  </a:extLst>
                </a:gridCol>
                <a:gridCol w="260350">
                  <a:extLst>
                    <a:ext uri="{9D8B030D-6E8A-4147-A177-3AD203B41FA5}">
                      <a16:colId xmlns:a16="http://schemas.microsoft.com/office/drawing/2014/main" val="20014"/>
                    </a:ext>
                  </a:extLst>
                </a:gridCol>
                <a:gridCol w="259080">
                  <a:extLst>
                    <a:ext uri="{9D8B030D-6E8A-4147-A177-3AD203B41FA5}">
                      <a16:colId xmlns:a16="http://schemas.microsoft.com/office/drawing/2014/main" val="20015"/>
                    </a:ext>
                  </a:extLst>
                </a:gridCol>
                <a:gridCol w="259080">
                  <a:extLst>
                    <a:ext uri="{9D8B030D-6E8A-4147-A177-3AD203B41FA5}">
                      <a16:colId xmlns:a16="http://schemas.microsoft.com/office/drawing/2014/main" val="20016"/>
                    </a:ext>
                  </a:extLst>
                </a:gridCol>
                <a:gridCol w="258445">
                  <a:extLst>
                    <a:ext uri="{9D8B030D-6E8A-4147-A177-3AD203B41FA5}">
                      <a16:colId xmlns:a16="http://schemas.microsoft.com/office/drawing/2014/main" val="20017"/>
                    </a:ext>
                  </a:extLst>
                </a:gridCol>
                <a:gridCol w="260350">
                  <a:extLst>
                    <a:ext uri="{9D8B030D-6E8A-4147-A177-3AD203B41FA5}">
                      <a16:colId xmlns:a16="http://schemas.microsoft.com/office/drawing/2014/main" val="20018"/>
                    </a:ext>
                  </a:extLst>
                </a:gridCol>
                <a:gridCol w="259080">
                  <a:extLst>
                    <a:ext uri="{9D8B030D-6E8A-4147-A177-3AD203B41FA5}">
                      <a16:colId xmlns:a16="http://schemas.microsoft.com/office/drawing/2014/main" val="20019"/>
                    </a:ext>
                  </a:extLst>
                </a:gridCol>
              </a:tblGrid>
              <a:tr h="229235">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0"/>
                  </a:ext>
                </a:extLst>
              </a:tr>
              <a:tr h="229235">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1"/>
                  </a:ext>
                </a:extLst>
              </a:tr>
              <a:tr h="229235">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8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2"/>
                  </a:ext>
                </a:extLst>
              </a:tr>
              <a:tr h="229235">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3"/>
                  </a:ext>
                </a:extLst>
              </a:tr>
              <a:tr h="229235">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4"/>
                  </a:ext>
                </a:extLst>
              </a:tr>
              <a:tr h="229235">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5"/>
                  </a:ext>
                </a:extLst>
              </a:tr>
              <a:tr h="229870">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6"/>
                  </a:ext>
                </a:extLst>
              </a:tr>
              <a:tr h="229235">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7"/>
                  </a:ext>
                </a:extLst>
              </a:tr>
              <a:tr h="229235">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8"/>
                  </a:ext>
                </a:extLst>
              </a:tr>
              <a:tr h="229235">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9"/>
                  </a:ext>
                </a:extLst>
              </a:tr>
              <a:tr h="229235">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10"/>
                  </a:ext>
                </a:extLst>
              </a:tr>
              <a:tr h="229235">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11"/>
                  </a:ext>
                </a:extLst>
              </a:tr>
              <a:tr h="229235">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12"/>
                  </a:ext>
                </a:extLst>
              </a:tr>
              <a:tr h="229235">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Times New Roman" panose="02020603050405020304" charset="0"/>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13"/>
                  </a:ext>
                </a:extLst>
              </a:tr>
            </a:tbl>
          </a:graphicData>
        </a:graphic>
      </p:graphicFrame>
      <p:sp>
        <p:nvSpPr>
          <p:cNvPr id="3" name="灯片编号占位符 2"/>
          <p:cNvSpPr>
            <a:spLocks noGrp="1"/>
          </p:cNvSpPr>
          <p:nvPr>
            <p:ph type="sldNum" sz="quarter" idx="7"/>
          </p:nvPr>
        </p:nvSpPr>
        <p:spPr/>
        <p:txBody>
          <a:bodyPr/>
          <a:lstStyle/>
          <a:p>
            <a:fld id="{B6F15528-21DE-4FAA-801E-634DDDAF4B2B}" type="slidenum">
              <a:rPr/>
              <a:t>59</a:t>
            </a:fld>
            <a:endParaRPr/>
          </a:p>
        </p:txBody>
      </p:sp>
      <p:sp>
        <p:nvSpPr>
          <p:cNvPr id="8" name="矩形 7"/>
          <p:cNvSpPr/>
          <p:nvPr/>
        </p:nvSpPr>
        <p:spPr>
          <a:xfrm>
            <a:off x="546100" y="1630893"/>
            <a:ext cx="8933179" cy="646331"/>
          </a:xfrm>
          <a:prstGeom prst="rect">
            <a:avLst/>
          </a:prstGeom>
        </p:spPr>
        <p:txBody>
          <a:bodyPr wrap="square">
            <a:spAutoFit/>
          </a:bodyPr>
          <a:lstStyle/>
          <a:p>
            <a:pPr defTabSz="0">
              <a:spcBef>
                <a:spcPts val="55"/>
              </a:spcBef>
              <a:tabLst>
                <a:tab pos="568325" algn="l"/>
              </a:tabLst>
            </a:pPr>
            <a:r>
              <a:rPr lang="en-US" altLang="zh-CN" sz="3600" b="1" spc="745" dirty="0">
                <a:solidFill>
                  <a:srgbClr val="EE2B0A"/>
                </a:solidFill>
                <a:latin typeface="Segoe UI Symbol" panose="020B0502040204020203"/>
                <a:cs typeface="Segoe UI Symbol" panose="020B0502040204020203"/>
              </a:rPr>
              <a:t>•	</a:t>
            </a:r>
            <a:r>
              <a:rPr lang="zh-CN" altLang="en-US" sz="3600" b="1" spc="745" dirty="0">
                <a:solidFill>
                  <a:srgbClr val="EE2B0A"/>
                </a:solidFill>
                <a:latin typeface="Segoe UI Symbol" panose="020B0502040204020203"/>
                <a:cs typeface="Segoe UI Symbol" panose="020B0502040204020203"/>
              </a:rPr>
              <a:t>采</a:t>
            </a:r>
            <a:r>
              <a:rPr lang="zh-CN" altLang="en-US" sz="3600" b="1" spc="745" dirty="0" smtClean="0">
                <a:solidFill>
                  <a:srgbClr val="EE2B0A"/>
                </a:solidFill>
                <a:latin typeface="Segoe UI Symbol" panose="020B0502040204020203"/>
                <a:cs typeface="Segoe UI Symbol" panose="020B0502040204020203"/>
              </a:rPr>
              <a:t>样与量化</a:t>
            </a:r>
            <a:endParaRPr lang="zh-CN" altLang="en-US" sz="3600" b="1" dirty="0">
              <a:latin typeface="新宋体" panose="02010609030101010101" charset="-122"/>
              <a:cs typeface="新宋体" panose="02010609030101010101" charset="-122"/>
            </a:endParaRPr>
          </a:p>
        </p:txBody>
      </p:sp>
      <p:sp>
        <p:nvSpPr>
          <p:cNvPr id="9" name="文本框 8"/>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图片 287749"/>
          <p:cNvPicPr>
            <a:picLocks noChangeAspect="1"/>
          </p:cNvPicPr>
          <p:nvPr/>
        </p:nvPicPr>
        <p:blipFill>
          <a:blip r:embed="rId2"/>
          <a:stretch>
            <a:fillRect/>
          </a:stretch>
        </p:blipFill>
        <p:spPr>
          <a:xfrm>
            <a:off x="3014662" y="1839912"/>
            <a:ext cx="5888038" cy="5218113"/>
          </a:xfrm>
          <a:prstGeom prst="rect">
            <a:avLst/>
          </a:prstGeom>
          <a:noFill/>
          <a:ln w="9525">
            <a:noFill/>
          </a:ln>
        </p:spPr>
      </p:pic>
      <p:grpSp>
        <p:nvGrpSpPr>
          <p:cNvPr id="11266" name="组合 1"/>
          <p:cNvGrpSpPr/>
          <p:nvPr/>
        </p:nvGrpSpPr>
        <p:grpSpPr>
          <a:xfrm>
            <a:off x="774700" y="1712912"/>
            <a:ext cx="2160270" cy="2375829"/>
            <a:chOff x="592" y="1925"/>
            <a:chExt cx="3402" cy="3741"/>
          </a:xfrm>
        </p:grpSpPr>
        <p:sp>
          <p:nvSpPr>
            <p:cNvPr id="13313" name="矩形 287748" descr="Rectangle: Click to edit Master text styles&#10;Second level&#10;Third level&#10;Fourth level&#10;Fifth level"/>
            <p:cNvSpPr/>
            <p:nvPr/>
          </p:nvSpPr>
          <p:spPr>
            <a:xfrm>
              <a:off x="592" y="1925"/>
              <a:ext cx="3067" cy="1020"/>
            </a:xfrm>
            <a:prstGeom prst="rect">
              <a:avLst/>
            </a:prstGeom>
            <a:noFill/>
            <a:ln w="9525">
              <a:noFill/>
            </a:ln>
          </p:spPr>
          <p:txBody>
            <a:bodyPr anchor="t"/>
            <a:lstStyle/>
            <a:p>
              <a:pPr lvl="0" algn="just" fontAlgn="base">
                <a:spcBef>
                  <a:spcPct val="20000"/>
                </a:spcBef>
                <a:buClr>
                  <a:schemeClr val="folHlink"/>
                </a:buClr>
                <a:buSzPct val="60000"/>
                <a:buFont typeface="Wingdings" panose="05000000000000000000" pitchFamily="2" charset="2"/>
              </a:pPr>
              <a:r>
                <a:rPr lang="en-US" altLang="zh-CN" sz="2400" strike="noStrike" noProof="1">
                  <a:solidFill>
                    <a:srgbClr val="FF0000"/>
                  </a:solidFill>
                  <a:latin typeface="Times New Roman" panose="02020603050405020304" charset="0"/>
                  <a:ea typeface="黑体" panose="02010609060101010101" pitchFamily="2" charset="-122"/>
                  <a:cs typeface="+mn-ea"/>
                </a:rPr>
                <a:t>γ</a:t>
              </a:r>
              <a:r>
                <a:rPr lang="zh-CN" altLang="en-US" sz="2400" b="1" strike="noStrike" noProof="1">
                  <a:solidFill>
                    <a:srgbClr val="FF0000"/>
                  </a:solidFill>
                  <a:latin typeface="Times New Roman" panose="02020603050405020304" charset="0"/>
                  <a:ea typeface="黑体" panose="02010609060101010101" pitchFamily="2" charset="-122"/>
                  <a:cs typeface="+mn-ea"/>
                </a:rPr>
                <a:t>射线成像</a:t>
              </a:r>
              <a:r>
                <a:rPr lang="zh-CN" altLang="en-US" sz="2000" b="1" strike="noStrike" noProof="1">
                  <a:solidFill>
                    <a:srgbClr val="FF0000"/>
                  </a:solidFill>
                  <a:latin typeface="Times New Roman" panose="02020603050405020304" charset="0"/>
                  <a:ea typeface="黑体" panose="02010609060101010101" pitchFamily="2" charset="-122"/>
                  <a:cs typeface="+mn-ea"/>
                </a:rPr>
                <a:t> </a:t>
              </a:r>
              <a:endParaRPr lang="zh-CN" altLang="en-US" sz="2800" b="1" strike="noStrike" noProof="1">
                <a:solidFill>
                  <a:srgbClr val="FF0000"/>
                </a:solidFill>
                <a:ea typeface="黑体" panose="02010609060101010101" pitchFamily="2" charset="-122"/>
              </a:endParaRPr>
            </a:p>
            <a:p>
              <a:pPr marL="342900" lvl="0" indent="-342900" algn="just" fontAlgn="base">
                <a:spcBef>
                  <a:spcPct val="20000"/>
                </a:spcBef>
                <a:buClr>
                  <a:schemeClr val="folHlink"/>
                </a:buClr>
                <a:buSzPct val="60000"/>
                <a:buFont typeface="Wingdings" panose="05000000000000000000" pitchFamily="2" charset="2"/>
                <a:buNone/>
              </a:pPr>
              <a:endParaRPr lang="zh-CN" altLang="en-US" sz="2000" b="1" strike="noStrike" noProof="1">
                <a:solidFill>
                  <a:srgbClr val="FF0000"/>
                </a:solidFill>
                <a:latin typeface="Times New Roman" panose="02020603050405020304" charset="0"/>
                <a:ea typeface="黑体" panose="02010609060101010101" pitchFamily="2" charset="-122"/>
              </a:endParaRPr>
            </a:p>
          </p:txBody>
        </p:sp>
        <p:sp>
          <p:nvSpPr>
            <p:cNvPr id="11268" name="文本框 287750"/>
            <p:cNvSpPr txBox="1"/>
            <p:nvPr/>
          </p:nvSpPr>
          <p:spPr>
            <a:xfrm>
              <a:off x="592" y="2644"/>
              <a:ext cx="3402" cy="3022"/>
            </a:xfrm>
            <a:prstGeom prst="rect">
              <a:avLst/>
            </a:prstGeom>
            <a:noFill/>
            <a:ln w="9525">
              <a:noFill/>
            </a:ln>
          </p:spPr>
          <p:txBody>
            <a:bodyPr anchor="t">
              <a:spAutoFit/>
            </a:bodyPr>
            <a:lstStyle/>
            <a:p>
              <a:pPr marL="457200" lvl="0" indent="-457200">
                <a:buAutoNum type="alphaLcParenBoth"/>
              </a:pPr>
              <a:r>
                <a:rPr lang="zh-CN" altLang="en-US" sz="2000" b="1" dirty="0">
                  <a:latin typeface="Times New Roman" panose="02020603050405020304" charset="0"/>
                  <a:ea typeface="楷体_GB2312" pitchFamily="49" charset="-122"/>
                </a:rPr>
                <a:t>骨骼扫描</a:t>
              </a:r>
            </a:p>
            <a:p>
              <a:pPr marL="457200" lvl="0" indent="-457200">
                <a:buAutoNum type="alphaLcParenBoth"/>
              </a:pPr>
              <a:r>
                <a:rPr lang="en-US" altLang="zh-CN" sz="2000" b="1">
                  <a:latin typeface="Times New Roman" panose="02020603050405020304" charset="0"/>
                  <a:ea typeface="楷体_GB2312" pitchFamily="49" charset="-122"/>
                </a:rPr>
                <a:t>PET</a:t>
              </a:r>
              <a:r>
                <a:rPr lang="zh-CN" altLang="en-US" sz="2000" b="1" dirty="0">
                  <a:latin typeface="Times New Roman" panose="02020603050405020304" charset="0"/>
                  <a:ea typeface="楷体_GB2312" pitchFamily="49" charset="-122"/>
                </a:rPr>
                <a:t>图像</a:t>
              </a:r>
            </a:p>
            <a:p>
              <a:pPr marL="457200" lvl="0" indent="-457200">
                <a:buAutoNum type="alphaLcParenBoth"/>
              </a:pPr>
              <a:r>
                <a:rPr lang="zh-CN" altLang="en-US" sz="2000" b="1" dirty="0">
                  <a:latin typeface="Times New Roman" panose="02020603050405020304" charset="0"/>
                  <a:ea typeface="楷体_GB2312" pitchFamily="49" charset="-122"/>
                </a:rPr>
                <a:t>天鹅星座环</a:t>
              </a:r>
            </a:p>
            <a:p>
              <a:pPr marL="457200" lvl="0" indent="-457200">
                <a:buAutoNum type="alphaLcParenBoth"/>
              </a:pPr>
              <a:r>
                <a:rPr lang="zh-CN" altLang="en-US" sz="2000" b="1" dirty="0">
                  <a:latin typeface="Times New Roman" panose="02020603050405020304" charset="0"/>
                  <a:ea typeface="楷体_GB2312" pitchFamily="49" charset="-122"/>
                </a:rPr>
                <a:t>来自反应器电子管的伽马辐射</a:t>
              </a:r>
            </a:p>
          </p:txBody>
        </p:sp>
      </p:grpSp>
      <p:sp>
        <p:nvSpPr>
          <p:cNvPr id="3" name="灯片编号占位符 2"/>
          <p:cNvSpPr>
            <a:spLocks noGrp="1"/>
          </p:cNvSpPr>
          <p:nvPr>
            <p:ph type="sldNum" sz="quarter" idx="12"/>
          </p:nvPr>
        </p:nvSpPr>
        <p:spPr/>
        <p:txBody>
          <a:bodyPr/>
          <a:lstStyle/>
          <a:p>
            <a:pPr lvl="0"/>
            <a:fld id="{9A0DB2DC-4C9A-4742-B13C-FB6460FD3503}" type="slidenum">
              <a:rPr lang="en-US" altLang="zh-CN"/>
              <a:t>6</a:t>
            </a:fld>
            <a:endParaRPr lang="zh-CN"/>
          </a:p>
        </p:txBody>
      </p:sp>
      <p:sp>
        <p:nvSpPr>
          <p:cNvPr id="7" name="object 4"/>
          <p:cNvSpPr txBox="1"/>
          <p:nvPr/>
        </p:nvSpPr>
        <p:spPr>
          <a:xfrm>
            <a:off x="933234" y="802482"/>
            <a:ext cx="7423150" cy="609600"/>
          </a:xfrm>
          <a:prstGeom prst="rect">
            <a:avLst/>
          </a:prstGeom>
        </p:spPr>
        <p:txBody>
          <a:bodyPr vert="horz" wrap="square" lIns="0" tIns="0" rIns="0" bIns="0" rtlCol="0">
            <a:spAutoFit/>
          </a:bodyPr>
          <a:lstStyle/>
          <a:p>
            <a:pPr marL="12700">
              <a:lnSpc>
                <a:spcPct val="100000"/>
              </a:lnSpc>
            </a:pPr>
            <a:r>
              <a:rPr lang="zh-CN" altLang="en-US" sz="4000" b="1" spc="-15" dirty="0">
                <a:latin typeface="Times New Roman" panose="02020603050405020304" charset="0"/>
                <a:cs typeface="新宋体" panose="02010609030101010101" charset="-122"/>
              </a:rPr>
              <a:t>光</a:t>
            </a:r>
            <a:r>
              <a:rPr lang="en-US" altLang="zh-CN" sz="4000" b="1" spc="-15" dirty="0">
                <a:latin typeface="Times New Roman" panose="02020603050405020304" charset="0"/>
                <a:cs typeface="新宋体" panose="02010609030101010101" charset="-122"/>
              </a:rPr>
              <a:t>—</a:t>
            </a:r>
            <a:r>
              <a:rPr lang="zh-CN" altLang="en-US" sz="4000" b="1" spc="-15" dirty="0">
                <a:latin typeface="Times New Roman" panose="02020603050405020304" charset="0"/>
                <a:cs typeface="新宋体" panose="02010609030101010101" charset="-122"/>
              </a:rPr>
              <a:t>产生视觉</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2527439" y="6381750"/>
            <a:ext cx="6553200" cy="85725"/>
          </a:xfrm>
          <a:custGeom>
            <a:avLst/>
            <a:gdLst/>
            <a:ahLst/>
            <a:cxnLst/>
            <a:rect l="l" t="t" r="r" b="b"/>
            <a:pathLst>
              <a:path w="6553200" h="85725">
                <a:moveTo>
                  <a:pt x="6481571" y="57150"/>
                </a:moveTo>
                <a:lnTo>
                  <a:pt x="6481571" y="28194"/>
                </a:lnTo>
                <a:lnTo>
                  <a:pt x="0" y="28194"/>
                </a:lnTo>
                <a:lnTo>
                  <a:pt x="0" y="57150"/>
                </a:lnTo>
                <a:lnTo>
                  <a:pt x="6481571" y="57150"/>
                </a:lnTo>
                <a:close/>
              </a:path>
              <a:path w="6553200" h="85725">
                <a:moveTo>
                  <a:pt x="6553187" y="42672"/>
                </a:moveTo>
                <a:lnTo>
                  <a:pt x="6467081" y="0"/>
                </a:lnTo>
                <a:lnTo>
                  <a:pt x="6467081" y="28194"/>
                </a:lnTo>
                <a:lnTo>
                  <a:pt x="6481571" y="28194"/>
                </a:lnTo>
                <a:lnTo>
                  <a:pt x="6481571" y="78162"/>
                </a:lnTo>
                <a:lnTo>
                  <a:pt x="6553187" y="42672"/>
                </a:lnTo>
                <a:close/>
              </a:path>
              <a:path w="6553200" h="85725">
                <a:moveTo>
                  <a:pt x="6481571" y="78162"/>
                </a:moveTo>
                <a:lnTo>
                  <a:pt x="6481571" y="57150"/>
                </a:lnTo>
                <a:lnTo>
                  <a:pt x="6467081" y="57150"/>
                </a:lnTo>
                <a:lnTo>
                  <a:pt x="6467081" y="85344"/>
                </a:lnTo>
                <a:lnTo>
                  <a:pt x="6481571" y="78162"/>
                </a:lnTo>
                <a:close/>
              </a:path>
            </a:pathLst>
          </a:custGeom>
          <a:solidFill>
            <a:srgbClr val="000000"/>
          </a:solidFill>
        </p:spPr>
        <p:txBody>
          <a:bodyPr wrap="square" lIns="0" tIns="0" rIns="0" bIns="0" rtlCol="0"/>
          <a:lstStyle/>
          <a:p>
            <a:endParaRPr/>
          </a:p>
        </p:txBody>
      </p:sp>
      <p:sp>
        <p:nvSpPr>
          <p:cNvPr id="5" name="object 5"/>
          <p:cNvSpPr/>
          <p:nvPr/>
        </p:nvSpPr>
        <p:spPr>
          <a:xfrm>
            <a:off x="2484767" y="3851147"/>
            <a:ext cx="85725" cy="2590800"/>
          </a:xfrm>
          <a:custGeom>
            <a:avLst/>
            <a:gdLst/>
            <a:ahLst/>
            <a:cxnLst/>
            <a:rect l="l" t="t" r="r" b="b"/>
            <a:pathLst>
              <a:path w="85725" h="2590800">
                <a:moveTo>
                  <a:pt x="85343" y="85343"/>
                </a:moveTo>
                <a:lnTo>
                  <a:pt x="42671" y="0"/>
                </a:lnTo>
                <a:lnTo>
                  <a:pt x="0" y="85343"/>
                </a:lnTo>
                <a:lnTo>
                  <a:pt x="28193" y="85343"/>
                </a:lnTo>
                <a:lnTo>
                  <a:pt x="28193" y="71627"/>
                </a:lnTo>
                <a:lnTo>
                  <a:pt x="57150" y="71627"/>
                </a:lnTo>
                <a:lnTo>
                  <a:pt x="57150" y="85343"/>
                </a:lnTo>
                <a:lnTo>
                  <a:pt x="85343" y="85343"/>
                </a:lnTo>
                <a:close/>
              </a:path>
              <a:path w="85725" h="2590800">
                <a:moveTo>
                  <a:pt x="57150" y="85343"/>
                </a:moveTo>
                <a:lnTo>
                  <a:pt x="57150" y="71627"/>
                </a:lnTo>
                <a:lnTo>
                  <a:pt x="28193" y="71627"/>
                </a:lnTo>
                <a:lnTo>
                  <a:pt x="28193" y="85343"/>
                </a:lnTo>
                <a:lnTo>
                  <a:pt x="57150" y="85343"/>
                </a:lnTo>
                <a:close/>
              </a:path>
              <a:path w="85725" h="2590800">
                <a:moveTo>
                  <a:pt x="57150" y="2590800"/>
                </a:moveTo>
                <a:lnTo>
                  <a:pt x="57150" y="85343"/>
                </a:lnTo>
                <a:lnTo>
                  <a:pt x="28193" y="85343"/>
                </a:lnTo>
                <a:lnTo>
                  <a:pt x="28193" y="2590800"/>
                </a:lnTo>
                <a:lnTo>
                  <a:pt x="57150" y="2590800"/>
                </a:lnTo>
                <a:close/>
              </a:path>
            </a:pathLst>
          </a:custGeom>
          <a:solidFill>
            <a:srgbClr val="000000"/>
          </a:solidFill>
        </p:spPr>
        <p:txBody>
          <a:bodyPr wrap="square" lIns="0" tIns="0" rIns="0" bIns="0" rtlCol="0"/>
          <a:lstStyle/>
          <a:p>
            <a:endParaRPr/>
          </a:p>
        </p:txBody>
      </p:sp>
      <p:sp>
        <p:nvSpPr>
          <p:cNvPr id="6" name="object 6"/>
          <p:cNvSpPr/>
          <p:nvPr/>
        </p:nvSpPr>
        <p:spPr>
          <a:xfrm>
            <a:off x="2527439" y="4138421"/>
            <a:ext cx="6400800" cy="1828800"/>
          </a:xfrm>
          <a:custGeom>
            <a:avLst/>
            <a:gdLst/>
            <a:ahLst/>
            <a:cxnLst/>
            <a:rect l="l" t="t" r="r" b="b"/>
            <a:pathLst>
              <a:path w="6400800" h="1828800">
                <a:moveTo>
                  <a:pt x="0" y="1828800"/>
                </a:moveTo>
                <a:lnTo>
                  <a:pt x="37418" y="1786478"/>
                </a:lnTo>
                <a:lnTo>
                  <a:pt x="74825" y="1744226"/>
                </a:lnTo>
                <a:lnTo>
                  <a:pt x="112215" y="1702113"/>
                </a:lnTo>
                <a:lnTo>
                  <a:pt x="149583" y="1660209"/>
                </a:lnTo>
                <a:lnTo>
                  <a:pt x="186923" y="1618585"/>
                </a:lnTo>
                <a:lnTo>
                  <a:pt x="224230" y="1577308"/>
                </a:lnTo>
                <a:lnTo>
                  <a:pt x="261499" y="1536450"/>
                </a:lnTo>
                <a:lnTo>
                  <a:pt x="298724" y="1496079"/>
                </a:lnTo>
                <a:lnTo>
                  <a:pt x="335900" y="1456266"/>
                </a:lnTo>
                <a:lnTo>
                  <a:pt x="373022" y="1417080"/>
                </a:lnTo>
                <a:lnTo>
                  <a:pt x="410084" y="1378591"/>
                </a:lnTo>
                <a:lnTo>
                  <a:pt x="447081" y="1340869"/>
                </a:lnTo>
                <a:lnTo>
                  <a:pt x="484008" y="1303982"/>
                </a:lnTo>
                <a:lnTo>
                  <a:pt x="520859" y="1268002"/>
                </a:lnTo>
                <a:lnTo>
                  <a:pt x="557629" y="1232997"/>
                </a:lnTo>
                <a:lnTo>
                  <a:pt x="594312" y="1199037"/>
                </a:lnTo>
                <a:lnTo>
                  <a:pt x="630904" y="1166193"/>
                </a:lnTo>
                <a:lnTo>
                  <a:pt x="667399" y="1134533"/>
                </a:lnTo>
                <a:lnTo>
                  <a:pt x="703791" y="1104127"/>
                </a:lnTo>
                <a:lnTo>
                  <a:pt x="740075" y="1075045"/>
                </a:lnTo>
                <a:lnTo>
                  <a:pt x="776246" y="1047358"/>
                </a:lnTo>
                <a:lnTo>
                  <a:pt x="812299" y="1021133"/>
                </a:lnTo>
                <a:lnTo>
                  <a:pt x="848228" y="996441"/>
                </a:lnTo>
                <a:lnTo>
                  <a:pt x="884028" y="973353"/>
                </a:lnTo>
                <a:lnTo>
                  <a:pt x="919694" y="951936"/>
                </a:lnTo>
                <a:lnTo>
                  <a:pt x="955219" y="932262"/>
                </a:lnTo>
                <a:lnTo>
                  <a:pt x="990600" y="914400"/>
                </a:lnTo>
                <a:lnTo>
                  <a:pt x="1040262" y="892005"/>
                </a:lnTo>
                <a:lnTo>
                  <a:pt x="1088994" y="872858"/>
                </a:lnTo>
                <a:lnTo>
                  <a:pt x="1136930" y="856824"/>
                </a:lnTo>
                <a:lnTo>
                  <a:pt x="1184205" y="843770"/>
                </a:lnTo>
                <a:lnTo>
                  <a:pt x="1230951" y="833561"/>
                </a:lnTo>
                <a:lnTo>
                  <a:pt x="1277304" y="826064"/>
                </a:lnTo>
                <a:lnTo>
                  <a:pt x="1323396" y="821145"/>
                </a:lnTo>
                <a:lnTo>
                  <a:pt x="1369363" y="818669"/>
                </a:lnTo>
                <a:lnTo>
                  <a:pt x="1415338" y="818503"/>
                </a:lnTo>
                <a:lnTo>
                  <a:pt x="1461454" y="820513"/>
                </a:lnTo>
                <a:lnTo>
                  <a:pt x="1507847" y="824565"/>
                </a:lnTo>
                <a:lnTo>
                  <a:pt x="1554649" y="830524"/>
                </a:lnTo>
                <a:lnTo>
                  <a:pt x="1601996" y="838257"/>
                </a:lnTo>
                <a:lnTo>
                  <a:pt x="1650020" y="847629"/>
                </a:lnTo>
                <a:lnTo>
                  <a:pt x="1698856" y="858508"/>
                </a:lnTo>
                <a:lnTo>
                  <a:pt x="1748638" y="870758"/>
                </a:lnTo>
                <a:lnTo>
                  <a:pt x="1799500" y="884246"/>
                </a:lnTo>
                <a:lnTo>
                  <a:pt x="1851576" y="898838"/>
                </a:lnTo>
                <a:lnTo>
                  <a:pt x="1905000" y="914400"/>
                </a:lnTo>
                <a:lnTo>
                  <a:pt x="1945166" y="927415"/>
                </a:lnTo>
                <a:lnTo>
                  <a:pt x="1986467" y="942933"/>
                </a:lnTo>
                <a:lnTo>
                  <a:pt x="2028798" y="960746"/>
                </a:lnTo>
                <a:lnTo>
                  <a:pt x="2072055" y="980646"/>
                </a:lnTo>
                <a:lnTo>
                  <a:pt x="2116135" y="1002423"/>
                </a:lnTo>
                <a:lnTo>
                  <a:pt x="2160934" y="1025869"/>
                </a:lnTo>
                <a:lnTo>
                  <a:pt x="2206347" y="1050776"/>
                </a:lnTo>
                <a:lnTo>
                  <a:pt x="2252272" y="1076934"/>
                </a:lnTo>
                <a:lnTo>
                  <a:pt x="2298604" y="1104135"/>
                </a:lnTo>
                <a:lnTo>
                  <a:pt x="2345239" y="1132171"/>
                </a:lnTo>
                <a:lnTo>
                  <a:pt x="2392074" y="1160833"/>
                </a:lnTo>
                <a:lnTo>
                  <a:pt x="2439006" y="1189912"/>
                </a:lnTo>
                <a:lnTo>
                  <a:pt x="2485929" y="1219200"/>
                </a:lnTo>
                <a:lnTo>
                  <a:pt x="2532741" y="1248487"/>
                </a:lnTo>
                <a:lnTo>
                  <a:pt x="2579338" y="1277566"/>
                </a:lnTo>
                <a:lnTo>
                  <a:pt x="2625615" y="1306228"/>
                </a:lnTo>
                <a:lnTo>
                  <a:pt x="2671469" y="1334264"/>
                </a:lnTo>
                <a:lnTo>
                  <a:pt x="2716797" y="1361465"/>
                </a:lnTo>
                <a:lnTo>
                  <a:pt x="2761494" y="1387623"/>
                </a:lnTo>
                <a:lnTo>
                  <a:pt x="2805457" y="1412530"/>
                </a:lnTo>
                <a:lnTo>
                  <a:pt x="2848581" y="1435976"/>
                </a:lnTo>
                <a:lnTo>
                  <a:pt x="2890764" y="1457753"/>
                </a:lnTo>
                <a:lnTo>
                  <a:pt x="2931901" y="1477653"/>
                </a:lnTo>
                <a:lnTo>
                  <a:pt x="2971888" y="1495466"/>
                </a:lnTo>
                <a:lnTo>
                  <a:pt x="3010622" y="1510984"/>
                </a:lnTo>
                <a:lnTo>
                  <a:pt x="3048000" y="1524000"/>
                </a:lnTo>
                <a:lnTo>
                  <a:pt x="3106686" y="1541119"/>
                </a:lnTo>
                <a:lnTo>
                  <a:pt x="3163627" y="1554660"/>
                </a:lnTo>
                <a:lnTo>
                  <a:pt x="3218880" y="1564898"/>
                </a:lnTo>
                <a:lnTo>
                  <a:pt x="3272504" y="1572113"/>
                </a:lnTo>
                <a:lnTo>
                  <a:pt x="3324555" y="1576581"/>
                </a:lnTo>
                <a:lnTo>
                  <a:pt x="3375093" y="1578582"/>
                </a:lnTo>
                <a:lnTo>
                  <a:pt x="3424176" y="1578393"/>
                </a:lnTo>
                <a:lnTo>
                  <a:pt x="3471860" y="1576292"/>
                </a:lnTo>
                <a:lnTo>
                  <a:pt x="3518206" y="1572556"/>
                </a:lnTo>
                <a:lnTo>
                  <a:pt x="3563269" y="1567465"/>
                </a:lnTo>
                <a:lnTo>
                  <a:pt x="3607109" y="1561295"/>
                </a:lnTo>
                <a:lnTo>
                  <a:pt x="3649784" y="1554325"/>
                </a:lnTo>
                <a:lnTo>
                  <a:pt x="3691351" y="1546832"/>
                </a:lnTo>
                <a:lnTo>
                  <a:pt x="3731868" y="1539095"/>
                </a:lnTo>
                <a:lnTo>
                  <a:pt x="3771394" y="1531392"/>
                </a:lnTo>
                <a:lnTo>
                  <a:pt x="3809987" y="1524000"/>
                </a:lnTo>
                <a:lnTo>
                  <a:pt x="3868116" y="1511077"/>
                </a:lnTo>
                <a:lnTo>
                  <a:pt x="3921036" y="1495324"/>
                </a:lnTo>
                <a:lnTo>
                  <a:pt x="3969667" y="1476974"/>
                </a:lnTo>
                <a:lnTo>
                  <a:pt x="4014928" y="1456261"/>
                </a:lnTo>
                <a:lnTo>
                  <a:pt x="4057737" y="1433417"/>
                </a:lnTo>
                <a:lnTo>
                  <a:pt x="4099014" y="1408675"/>
                </a:lnTo>
                <a:lnTo>
                  <a:pt x="4139678" y="1382270"/>
                </a:lnTo>
                <a:lnTo>
                  <a:pt x="4180649" y="1354433"/>
                </a:lnTo>
                <a:lnTo>
                  <a:pt x="4222846" y="1325399"/>
                </a:lnTo>
                <a:lnTo>
                  <a:pt x="4267187" y="1295400"/>
                </a:lnTo>
                <a:lnTo>
                  <a:pt x="4305039" y="1269771"/>
                </a:lnTo>
                <a:lnTo>
                  <a:pt x="4342487" y="1243471"/>
                </a:lnTo>
                <a:lnTo>
                  <a:pt x="4379665" y="1216366"/>
                </a:lnTo>
                <a:lnTo>
                  <a:pt x="4416708" y="1188324"/>
                </a:lnTo>
                <a:lnTo>
                  <a:pt x="4453751" y="1159214"/>
                </a:lnTo>
                <a:lnTo>
                  <a:pt x="4490929" y="1128902"/>
                </a:lnTo>
                <a:lnTo>
                  <a:pt x="4528377" y="1097257"/>
                </a:lnTo>
                <a:lnTo>
                  <a:pt x="4566229" y="1064147"/>
                </a:lnTo>
                <a:lnTo>
                  <a:pt x="4604622" y="1029438"/>
                </a:lnTo>
                <a:lnTo>
                  <a:pt x="4643689" y="992998"/>
                </a:lnTo>
                <a:lnTo>
                  <a:pt x="4683566" y="954696"/>
                </a:lnTo>
                <a:lnTo>
                  <a:pt x="4724387" y="914400"/>
                </a:lnTo>
                <a:lnTo>
                  <a:pt x="4755536" y="881417"/>
                </a:lnTo>
                <a:lnTo>
                  <a:pt x="4786971" y="844888"/>
                </a:lnTo>
                <a:lnTo>
                  <a:pt x="4818694" y="805425"/>
                </a:lnTo>
                <a:lnTo>
                  <a:pt x="4850706" y="763643"/>
                </a:lnTo>
                <a:lnTo>
                  <a:pt x="4883007" y="720155"/>
                </a:lnTo>
                <a:lnTo>
                  <a:pt x="4915599" y="675575"/>
                </a:lnTo>
                <a:lnTo>
                  <a:pt x="4948484" y="630518"/>
                </a:lnTo>
                <a:lnTo>
                  <a:pt x="4981662" y="585596"/>
                </a:lnTo>
                <a:lnTo>
                  <a:pt x="5015134" y="541425"/>
                </a:lnTo>
                <a:lnTo>
                  <a:pt x="5048902" y="498618"/>
                </a:lnTo>
                <a:lnTo>
                  <a:pt x="5082967" y="457789"/>
                </a:lnTo>
                <a:lnTo>
                  <a:pt x="5117331" y="419552"/>
                </a:lnTo>
                <a:lnTo>
                  <a:pt x="5151993" y="384520"/>
                </a:lnTo>
                <a:lnTo>
                  <a:pt x="5186956" y="353309"/>
                </a:lnTo>
                <a:lnTo>
                  <a:pt x="5222220" y="326530"/>
                </a:lnTo>
                <a:lnTo>
                  <a:pt x="5257787" y="304800"/>
                </a:lnTo>
                <a:lnTo>
                  <a:pt x="5299164" y="286800"/>
                </a:lnTo>
                <a:lnTo>
                  <a:pt x="5341540" y="275568"/>
                </a:lnTo>
                <a:lnTo>
                  <a:pt x="5384750" y="270105"/>
                </a:lnTo>
                <a:lnTo>
                  <a:pt x="5428626" y="269410"/>
                </a:lnTo>
                <a:lnTo>
                  <a:pt x="5473002" y="272484"/>
                </a:lnTo>
                <a:lnTo>
                  <a:pt x="5517711" y="278327"/>
                </a:lnTo>
                <a:lnTo>
                  <a:pt x="5562587" y="285940"/>
                </a:lnTo>
                <a:lnTo>
                  <a:pt x="5607463" y="294323"/>
                </a:lnTo>
                <a:lnTo>
                  <a:pt x="5652172" y="302475"/>
                </a:lnTo>
                <a:lnTo>
                  <a:pt x="5696548" y="309398"/>
                </a:lnTo>
                <a:lnTo>
                  <a:pt x="5740424" y="314092"/>
                </a:lnTo>
                <a:lnTo>
                  <a:pt x="5783633" y="315556"/>
                </a:lnTo>
                <a:lnTo>
                  <a:pt x="5826010" y="312792"/>
                </a:lnTo>
                <a:lnTo>
                  <a:pt x="5867387" y="304800"/>
                </a:lnTo>
                <a:lnTo>
                  <a:pt x="5916198" y="289052"/>
                </a:lnTo>
                <a:lnTo>
                  <a:pt x="5966852" y="268040"/>
                </a:lnTo>
                <a:lnTo>
                  <a:pt x="6018560" y="242816"/>
                </a:lnTo>
                <a:lnTo>
                  <a:pt x="6070530" y="214432"/>
                </a:lnTo>
                <a:lnTo>
                  <a:pt x="6121971" y="183942"/>
                </a:lnTo>
                <a:lnTo>
                  <a:pt x="6172092" y="152399"/>
                </a:lnTo>
                <a:lnTo>
                  <a:pt x="6220101" y="120857"/>
                </a:lnTo>
                <a:lnTo>
                  <a:pt x="6265207" y="90367"/>
                </a:lnTo>
                <a:lnTo>
                  <a:pt x="6306620" y="61983"/>
                </a:lnTo>
                <a:lnTo>
                  <a:pt x="6343549" y="36759"/>
                </a:lnTo>
                <a:lnTo>
                  <a:pt x="6375201" y="15747"/>
                </a:lnTo>
                <a:lnTo>
                  <a:pt x="6400787" y="0"/>
                </a:lnTo>
              </a:path>
            </a:pathLst>
          </a:custGeom>
          <a:ln w="28575">
            <a:solidFill>
              <a:srgbClr val="FF0000"/>
            </a:solidFill>
          </a:ln>
        </p:spPr>
        <p:txBody>
          <a:bodyPr wrap="square" lIns="0" tIns="0" rIns="0" bIns="0" rtlCol="0"/>
          <a:lstStyle/>
          <a:p>
            <a:endParaRPr/>
          </a:p>
        </p:txBody>
      </p:sp>
      <p:sp>
        <p:nvSpPr>
          <p:cNvPr id="7" name="object 7"/>
          <p:cNvSpPr/>
          <p:nvPr/>
        </p:nvSpPr>
        <p:spPr>
          <a:xfrm>
            <a:off x="2756039" y="5738621"/>
            <a:ext cx="0" cy="685800"/>
          </a:xfrm>
          <a:custGeom>
            <a:avLst/>
            <a:gdLst/>
            <a:ahLst/>
            <a:cxnLst/>
            <a:rect l="l" t="t" r="r" b="b"/>
            <a:pathLst>
              <a:path h="685800">
                <a:moveTo>
                  <a:pt x="0" y="0"/>
                </a:moveTo>
                <a:lnTo>
                  <a:pt x="0" y="685800"/>
                </a:lnTo>
              </a:path>
            </a:pathLst>
          </a:custGeom>
          <a:ln w="28575">
            <a:solidFill>
              <a:srgbClr val="000066"/>
            </a:solidFill>
          </a:ln>
        </p:spPr>
        <p:txBody>
          <a:bodyPr wrap="square" lIns="0" tIns="0" rIns="0" bIns="0" rtlCol="0"/>
          <a:lstStyle/>
          <a:p>
            <a:endParaRPr/>
          </a:p>
        </p:txBody>
      </p:sp>
      <p:sp>
        <p:nvSpPr>
          <p:cNvPr id="8" name="object 8"/>
          <p:cNvSpPr/>
          <p:nvPr/>
        </p:nvSpPr>
        <p:spPr>
          <a:xfrm>
            <a:off x="2984639" y="5510021"/>
            <a:ext cx="0" cy="914400"/>
          </a:xfrm>
          <a:custGeom>
            <a:avLst/>
            <a:gdLst/>
            <a:ahLst/>
            <a:cxnLst/>
            <a:rect l="l" t="t" r="r" b="b"/>
            <a:pathLst>
              <a:path h="914400">
                <a:moveTo>
                  <a:pt x="0" y="0"/>
                </a:moveTo>
                <a:lnTo>
                  <a:pt x="0" y="914400"/>
                </a:lnTo>
              </a:path>
            </a:pathLst>
          </a:custGeom>
          <a:ln w="28575">
            <a:solidFill>
              <a:srgbClr val="000066"/>
            </a:solidFill>
          </a:ln>
        </p:spPr>
        <p:txBody>
          <a:bodyPr wrap="square" lIns="0" tIns="0" rIns="0" bIns="0" rtlCol="0"/>
          <a:lstStyle/>
          <a:p>
            <a:endParaRPr/>
          </a:p>
        </p:txBody>
      </p:sp>
      <p:sp>
        <p:nvSpPr>
          <p:cNvPr id="9" name="object 9"/>
          <p:cNvSpPr/>
          <p:nvPr/>
        </p:nvSpPr>
        <p:spPr>
          <a:xfrm>
            <a:off x="3213239" y="5281421"/>
            <a:ext cx="0" cy="1143000"/>
          </a:xfrm>
          <a:custGeom>
            <a:avLst/>
            <a:gdLst/>
            <a:ahLst/>
            <a:cxnLst/>
            <a:rect l="l" t="t" r="r" b="b"/>
            <a:pathLst>
              <a:path h="1143000">
                <a:moveTo>
                  <a:pt x="0" y="0"/>
                </a:moveTo>
                <a:lnTo>
                  <a:pt x="0" y="1143000"/>
                </a:lnTo>
              </a:path>
            </a:pathLst>
          </a:custGeom>
          <a:ln w="28575">
            <a:solidFill>
              <a:srgbClr val="000066"/>
            </a:solidFill>
          </a:ln>
        </p:spPr>
        <p:txBody>
          <a:bodyPr wrap="square" lIns="0" tIns="0" rIns="0" bIns="0" rtlCol="0"/>
          <a:lstStyle/>
          <a:p>
            <a:endParaRPr/>
          </a:p>
        </p:txBody>
      </p:sp>
      <p:sp>
        <p:nvSpPr>
          <p:cNvPr id="10" name="object 10"/>
          <p:cNvSpPr/>
          <p:nvPr/>
        </p:nvSpPr>
        <p:spPr>
          <a:xfrm>
            <a:off x="3441839" y="5129021"/>
            <a:ext cx="0" cy="1295400"/>
          </a:xfrm>
          <a:custGeom>
            <a:avLst/>
            <a:gdLst/>
            <a:ahLst/>
            <a:cxnLst/>
            <a:rect l="l" t="t" r="r" b="b"/>
            <a:pathLst>
              <a:path h="1295400">
                <a:moveTo>
                  <a:pt x="0" y="0"/>
                </a:moveTo>
                <a:lnTo>
                  <a:pt x="0" y="1295400"/>
                </a:lnTo>
              </a:path>
            </a:pathLst>
          </a:custGeom>
          <a:ln w="28575">
            <a:solidFill>
              <a:srgbClr val="000066"/>
            </a:solidFill>
          </a:ln>
        </p:spPr>
        <p:txBody>
          <a:bodyPr wrap="square" lIns="0" tIns="0" rIns="0" bIns="0" rtlCol="0"/>
          <a:lstStyle/>
          <a:p>
            <a:endParaRPr/>
          </a:p>
        </p:txBody>
      </p:sp>
      <p:sp>
        <p:nvSpPr>
          <p:cNvPr id="11" name="object 11"/>
          <p:cNvSpPr/>
          <p:nvPr/>
        </p:nvSpPr>
        <p:spPr>
          <a:xfrm>
            <a:off x="3670439" y="5052821"/>
            <a:ext cx="0" cy="1371600"/>
          </a:xfrm>
          <a:custGeom>
            <a:avLst/>
            <a:gdLst/>
            <a:ahLst/>
            <a:cxnLst/>
            <a:rect l="l" t="t" r="r" b="b"/>
            <a:pathLst>
              <a:path h="1371600">
                <a:moveTo>
                  <a:pt x="0" y="0"/>
                </a:moveTo>
                <a:lnTo>
                  <a:pt x="0" y="1371600"/>
                </a:lnTo>
              </a:path>
            </a:pathLst>
          </a:custGeom>
          <a:ln w="28575">
            <a:solidFill>
              <a:srgbClr val="000066"/>
            </a:solidFill>
          </a:ln>
        </p:spPr>
        <p:txBody>
          <a:bodyPr wrap="square" lIns="0" tIns="0" rIns="0" bIns="0" rtlCol="0"/>
          <a:lstStyle/>
          <a:p>
            <a:endParaRPr/>
          </a:p>
        </p:txBody>
      </p:sp>
      <p:sp>
        <p:nvSpPr>
          <p:cNvPr id="12" name="object 12"/>
          <p:cNvSpPr/>
          <p:nvPr/>
        </p:nvSpPr>
        <p:spPr>
          <a:xfrm>
            <a:off x="3899039" y="4976621"/>
            <a:ext cx="0" cy="1447800"/>
          </a:xfrm>
          <a:custGeom>
            <a:avLst/>
            <a:gdLst/>
            <a:ahLst/>
            <a:cxnLst/>
            <a:rect l="l" t="t" r="r" b="b"/>
            <a:pathLst>
              <a:path h="1447800">
                <a:moveTo>
                  <a:pt x="0" y="0"/>
                </a:moveTo>
                <a:lnTo>
                  <a:pt x="0" y="1447800"/>
                </a:lnTo>
              </a:path>
            </a:pathLst>
          </a:custGeom>
          <a:ln w="28575">
            <a:solidFill>
              <a:srgbClr val="000066"/>
            </a:solidFill>
          </a:ln>
        </p:spPr>
        <p:txBody>
          <a:bodyPr wrap="square" lIns="0" tIns="0" rIns="0" bIns="0" rtlCol="0"/>
          <a:lstStyle/>
          <a:p>
            <a:endParaRPr/>
          </a:p>
        </p:txBody>
      </p:sp>
      <p:sp>
        <p:nvSpPr>
          <p:cNvPr id="13" name="object 13"/>
          <p:cNvSpPr/>
          <p:nvPr/>
        </p:nvSpPr>
        <p:spPr>
          <a:xfrm>
            <a:off x="4127639" y="4976621"/>
            <a:ext cx="0" cy="1447800"/>
          </a:xfrm>
          <a:custGeom>
            <a:avLst/>
            <a:gdLst/>
            <a:ahLst/>
            <a:cxnLst/>
            <a:rect l="l" t="t" r="r" b="b"/>
            <a:pathLst>
              <a:path h="1447800">
                <a:moveTo>
                  <a:pt x="0" y="0"/>
                </a:moveTo>
                <a:lnTo>
                  <a:pt x="0" y="1447800"/>
                </a:lnTo>
              </a:path>
            </a:pathLst>
          </a:custGeom>
          <a:ln w="28575">
            <a:solidFill>
              <a:srgbClr val="000066"/>
            </a:solidFill>
          </a:ln>
        </p:spPr>
        <p:txBody>
          <a:bodyPr wrap="square" lIns="0" tIns="0" rIns="0" bIns="0" rtlCol="0"/>
          <a:lstStyle/>
          <a:p>
            <a:endParaRPr/>
          </a:p>
        </p:txBody>
      </p:sp>
      <p:sp>
        <p:nvSpPr>
          <p:cNvPr id="14" name="object 14"/>
          <p:cNvSpPr/>
          <p:nvPr/>
        </p:nvSpPr>
        <p:spPr>
          <a:xfrm>
            <a:off x="4356239" y="5052821"/>
            <a:ext cx="0" cy="1371600"/>
          </a:xfrm>
          <a:custGeom>
            <a:avLst/>
            <a:gdLst/>
            <a:ahLst/>
            <a:cxnLst/>
            <a:rect l="l" t="t" r="r" b="b"/>
            <a:pathLst>
              <a:path h="1371600">
                <a:moveTo>
                  <a:pt x="0" y="0"/>
                </a:moveTo>
                <a:lnTo>
                  <a:pt x="0" y="1371600"/>
                </a:lnTo>
              </a:path>
            </a:pathLst>
          </a:custGeom>
          <a:ln w="28575">
            <a:solidFill>
              <a:srgbClr val="000066"/>
            </a:solidFill>
          </a:ln>
        </p:spPr>
        <p:txBody>
          <a:bodyPr wrap="square" lIns="0" tIns="0" rIns="0" bIns="0" rtlCol="0"/>
          <a:lstStyle/>
          <a:p>
            <a:endParaRPr/>
          </a:p>
        </p:txBody>
      </p:sp>
      <p:sp>
        <p:nvSpPr>
          <p:cNvPr id="15" name="object 15"/>
          <p:cNvSpPr/>
          <p:nvPr/>
        </p:nvSpPr>
        <p:spPr>
          <a:xfrm>
            <a:off x="4584839" y="5129021"/>
            <a:ext cx="0" cy="1295400"/>
          </a:xfrm>
          <a:custGeom>
            <a:avLst/>
            <a:gdLst/>
            <a:ahLst/>
            <a:cxnLst/>
            <a:rect l="l" t="t" r="r" b="b"/>
            <a:pathLst>
              <a:path h="1295400">
                <a:moveTo>
                  <a:pt x="0" y="0"/>
                </a:moveTo>
                <a:lnTo>
                  <a:pt x="0" y="1295400"/>
                </a:lnTo>
              </a:path>
            </a:pathLst>
          </a:custGeom>
          <a:ln w="28575">
            <a:solidFill>
              <a:srgbClr val="000066"/>
            </a:solidFill>
          </a:ln>
        </p:spPr>
        <p:txBody>
          <a:bodyPr wrap="square" lIns="0" tIns="0" rIns="0" bIns="0" rtlCol="0"/>
          <a:lstStyle/>
          <a:p>
            <a:endParaRPr/>
          </a:p>
        </p:txBody>
      </p:sp>
      <p:sp>
        <p:nvSpPr>
          <p:cNvPr id="16" name="object 16"/>
          <p:cNvSpPr/>
          <p:nvPr/>
        </p:nvSpPr>
        <p:spPr>
          <a:xfrm>
            <a:off x="4813439" y="5281421"/>
            <a:ext cx="0" cy="1143000"/>
          </a:xfrm>
          <a:custGeom>
            <a:avLst/>
            <a:gdLst/>
            <a:ahLst/>
            <a:cxnLst/>
            <a:rect l="l" t="t" r="r" b="b"/>
            <a:pathLst>
              <a:path h="1143000">
                <a:moveTo>
                  <a:pt x="0" y="0"/>
                </a:moveTo>
                <a:lnTo>
                  <a:pt x="0" y="1143000"/>
                </a:lnTo>
              </a:path>
            </a:pathLst>
          </a:custGeom>
          <a:ln w="28575">
            <a:solidFill>
              <a:srgbClr val="000066"/>
            </a:solidFill>
          </a:ln>
        </p:spPr>
        <p:txBody>
          <a:bodyPr wrap="square" lIns="0" tIns="0" rIns="0" bIns="0" rtlCol="0"/>
          <a:lstStyle/>
          <a:p>
            <a:endParaRPr/>
          </a:p>
        </p:txBody>
      </p:sp>
      <p:sp>
        <p:nvSpPr>
          <p:cNvPr id="17" name="object 17"/>
          <p:cNvSpPr/>
          <p:nvPr/>
        </p:nvSpPr>
        <p:spPr>
          <a:xfrm>
            <a:off x="5042039" y="5357621"/>
            <a:ext cx="0" cy="1066800"/>
          </a:xfrm>
          <a:custGeom>
            <a:avLst/>
            <a:gdLst/>
            <a:ahLst/>
            <a:cxnLst/>
            <a:rect l="l" t="t" r="r" b="b"/>
            <a:pathLst>
              <a:path h="1066800">
                <a:moveTo>
                  <a:pt x="0" y="0"/>
                </a:moveTo>
                <a:lnTo>
                  <a:pt x="0" y="1066800"/>
                </a:lnTo>
              </a:path>
            </a:pathLst>
          </a:custGeom>
          <a:ln w="28575">
            <a:solidFill>
              <a:srgbClr val="000066"/>
            </a:solidFill>
          </a:ln>
        </p:spPr>
        <p:txBody>
          <a:bodyPr wrap="square" lIns="0" tIns="0" rIns="0" bIns="0" rtlCol="0"/>
          <a:lstStyle/>
          <a:p>
            <a:endParaRPr/>
          </a:p>
        </p:txBody>
      </p:sp>
      <p:sp>
        <p:nvSpPr>
          <p:cNvPr id="18" name="object 18"/>
          <p:cNvSpPr/>
          <p:nvPr/>
        </p:nvSpPr>
        <p:spPr>
          <a:xfrm>
            <a:off x="5270639" y="5510021"/>
            <a:ext cx="0" cy="914400"/>
          </a:xfrm>
          <a:custGeom>
            <a:avLst/>
            <a:gdLst/>
            <a:ahLst/>
            <a:cxnLst/>
            <a:rect l="l" t="t" r="r" b="b"/>
            <a:pathLst>
              <a:path h="914400">
                <a:moveTo>
                  <a:pt x="0" y="0"/>
                </a:moveTo>
                <a:lnTo>
                  <a:pt x="0" y="914400"/>
                </a:lnTo>
              </a:path>
            </a:pathLst>
          </a:custGeom>
          <a:ln w="28575">
            <a:solidFill>
              <a:srgbClr val="000066"/>
            </a:solidFill>
          </a:ln>
        </p:spPr>
        <p:txBody>
          <a:bodyPr wrap="square" lIns="0" tIns="0" rIns="0" bIns="0" rtlCol="0"/>
          <a:lstStyle/>
          <a:p>
            <a:endParaRPr/>
          </a:p>
        </p:txBody>
      </p:sp>
      <p:sp>
        <p:nvSpPr>
          <p:cNvPr id="19" name="object 19"/>
          <p:cNvSpPr/>
          <p:nvPr/>
        </p:nvSpPr>
        <p:spPr>
          <a:xfrm>
            <a:off x="5499239" y="5662421"/>
            <a:ext cx="0" cy="762000"/>
          </a:xfrm>
          <a:custGeom>
            <a:avLst/>
            <a:gdLst/>
            <a:ahLst/>
            <a:cxnLst/>
            <a:rect l="l" t="t" r="r" b="b"/>
            <a:pathLst>
              <a:path h="762000">
                <a:moveTo>
                  <a:pt x="0" y="0"/>
                </a:moveTo>
                <a:lnTo>
                  <a:pt x="0" y="762000"/>
                </a:lnTo>
              </a:path>
            </a:pathLst>
          </a:custGeom>
          <a:ln w="28575">
            <a:solidFill>
              <a:srgbClr val="000066"/>
            </a:solidFill>
          </a:ln>
        </p:spPr>
        <p:txBody>
          <a:bodyPr wrap="square" lIns="0" tIns="0" rIns="0" bIns="0" rtlCol="0"/>
          <a:lstStyle/>
          <a:p>
            <a:endParaRPr/>
          </a:p>
        </p:txBody>
      </p:sp>
      <p:sp>
        <p:nvSpPr>
          <p:cNvPr id="20" name="object 20"/>
          <p:cNvSpPr/>
          <p:nvPr/>
        </p:nvSpPr>
        <p:spPr>
          <a:xfrm>
            <a:off x="5727839" y="5738621"/>
            <a:ext cx="0" cy="685800"/>
          </a:xfrm>
          <a:custGeom>
            <a:avLst/>
            <a:gdLst/>
            <a:ahLst/>
            <a:cxnLst/>
            <a:rect l="l" t="t" r="r" b="b"/>
            <a:pathLst>
              <a:path h="685800">
                <a:moveTo>
                  <a:pt x="0" y="0"/>
                </a:moveTo>
                <a:lnTo>
                  <a:pt x="0" y="685800"/>
                </a:lnTo>
              </a:path>
            </a:pathLst>
          </a:custGeom>
          <a:ln w="28575">
            <a:solidFill>
              <a:srgbClr val="000066"/>
            </a:solidFill>
          </a:ln>
        </p:spPr>
        <p:txBody>
          <a:bodyPr wrap="square" lIns="0" tIns="0" rIns="0" bIns="0" rtlCol="0"/>
          <a:lstStyle/>
          <a:p>
            <a:endParaRPr/>
          </a:p>
        </p:txBody>
      </p:sp>
      <p:sp>
        <p:nvSpPr>
          <p:cNvPr id="21" name="object 21"/>
          <p:cNvSpPr/>
          <p:nvPr/>
        </p:nvSpPr>
        <p:spPr>
          <a:xfrm>
            <a:off x="5956439" y="5738621"/>
            <a:ext cx="0" cy="685800"/>
          </a:xfrm>
          <a:custGeom>
            <a:avLst/>
            <a:gdLst/>
            <a:ahLst/>
            <a:cxnLst/>
            <a:rect l="l" t="t" r="r" b="b"/>
            <a:pathLst>
              <a:path h="685800">
                <a:moveTo>
                  <a:pt x="0" y="0"/>
                </a:moveTo>
                <a:lnTo>
                  <a:pt x="0" y="685800"/>
                </a:lnTo>
              </a:path>
            </a:pathLst>
          </a:custGeom>
          <a:ln w="28575">
            <a:solidFill>
              <a:srgbClr val="000066"/>
            </a:solidFill>
          </a:ln>
        </p:spPr>
        <p:txBody>
          <a:bodyPr wrap="square" lIns="0" tIns="0" rIns="0" bIns="0" rtlCol="0"/>
          <a:lstStyle/>
          <a:p>
            <a:endParaRPr/>
          </a:p>
        </p:txBody>
      </p:sp>
      <p:sp>
        <p:nvSpPr>
          <p:cNvPr id="22" name="object 22"/>
          <p:cNvSpPr/>
          <p:nvPr/>
        </p:nvSpPr>
        <p:spPr>
          <a:xfrm>
            <a:off x="6185039" y="5738621"/>
            <a:ext cx="0" cy="685800"/>
          </a:xfrm>
          <a:custGeom>
            <a:avLst/>
            <a:gdLst/>
            <a:ahLst/>
            <a:cxnLst/>
            <a:rect l="l" t="t" r="r" b="b"/>
            <a:pathLst>
              <a:path h="685800">
                <a:moveTo>
                  <a:pt x="0" y="0"/>
                </a:moveTo>
                <a:lnTo>
                  <a:pt x="0" y="685800"/>
                </a:lnTo>
              </a:path>
            </a:pathLst>
          </a:custGeom>
          <a:ln w="28575">
            <a:solidFill>
              <a:srgbClr val="000066"/>
            </a:solidFill>
          </a:ln>
        </p:spPr>
        <p:txBody>
          <a:bodyPr wrap="square" lIns="0" tIns="0" rIns="0" bIns="0" rtlCol="0"/>
          <a:lstStyle/>
          <a:p>
            <a:endParaRPr/>
          </a:p>
        </p:txBody>
      </p:sp>
      <p:sp>
        <p:nvSpPr>
          <p:cNvPr id="23" name="object 23"/>
          <p:cNvSpPr/>
          <p:nvPr/>
        </p:nvSpPr>
        <p:spPr>
          <a:xfrm>
            <a:off x="6413627" y="5662421"/>
            <a:ext cx="0" cy="762000"/>
          </a:xfrm>
          <a:custGeom>
            <a:avLst/>
            <a:gdLst/>
            <a:ahLst/>
            <a:cxnLst/>
            <a:rect l="l" t="t" r="r" b="b"/>
            <a:pathLst>
              <a:path h="762000">
                <a:moveTo>
                  <a:pt x="0" y="0"/>
                </a:moveTo>
                <a:lnTo>
                  <a:pt x="0" y="762000"/>
                </a:lnTo>
              </a:path>
            </a:pathLst>
          </a:custGeom>
          <a:ln w="28575">
            <a:solidFill>
              <a:srgbClr val="000066"/>
            </a:solidFill>
          </a:ln>
        </p:spPr>
        <p:txBody>
          <a:bodyPr wrap="square" lIns="0" tIns="0" rIns="0" bIns="0" rtlCol="0"/>
          <a:lstStyle/>
          <a:p>
            <a:endParaRPr/>
          </a:p>
        </p:txBody>
      </p:sp>
      <p:sp>
        <p:nvSpPr>
          <p:cNvPr id="24" name="object 24"/>
          <p:cNvSpPr/>
          <p:nvPr/>
        </p:nvSpPr>
        <p:spPr>
          <a:xfrm>
            <a:off x="6642227" y="5586221"/>
            <a:ext cx="0" cy="838200"/>
          </a:xfrm>
          <a:custGeom>
            <a:avLst/>
            <a:gdLst/>
            <a:ahLst/>
            <a:cxnLst/>
            <a:rect l="l" t="t" r="r" b="b"/>
            <a:pathLst>
              <a:path h="838200">
                <a:moveTo>
                  <a:pt x="0" y="0"/>
                </a:moveTo>
                <a:lnTo>
                  <a:pt x="0" y="838200"/>
                </a:lnTo>
              </a:path>
            </a:pathLst>
          </a:custGeom>
          <a:ln w="28575">
            <a:solidFill>
              <a:srgbClr val="000066"/>
            </a:solidFill>
          </a:ln>
        </p:spPr>
        <p:txBody>
          <a:bodyPr wrap="square" lIns="0" tIns="0" rIns="0" bIns="0" rtlCol="0"/>
          <a:lstStyle/>
          <a:p>
            <a:endParaRPr/>
          </a:p>
        </p:txBody>
      </p:sp>
      <p:sp>
        <p:nvSpPr>
          <p:cNvPr id="25" name="object 25"/>
          <p:cNvSpPr/>
          <p:nvPr/>
        </p:nvSpPr>
        <p:spPr>
          <a:xfrm>
            <a:off x="6870827" y="5357621"/>
            <a:ext cx="0" cy="1066800"/>
          </a:xfrm>
          <a:custGeom>
            <a:avLst/>
            <a:gdLst/>
            <a:ahLst/>
            <a:cxnLst/>
            <a:rect l="l" t="t" r="r" b="b"/>
            <a:pathLst>
              <a:path h="1066800">
                <a:moveTo>
                  <a:pt x="0" y="0"/>
                </a:moveTo>
                <a:lnTo>
                  <a:pt x="0" y="1066800"/>
                </a:lnTo>
              </a:path>
            </a:pathLst>
          </a:custGeom>
          <a:ln w="28575">
            <a:solidFill>
              <a:srgbClr val="000066"/>
            </a:solidFill>
          </a:ln>
        </p:spPr>
        <p:txBody>
          <a:bodyPr wrap="square" lIns="0" tIns="0" rIns="0" bIns="0" rtlCol="0"/>
          <a:lstStyle/>
          <a:p>
            <a:endParaRPr/>
          </a:p>
        </p:txBody>
      </p:sp>
      <p:sp>
        <p:nvSpPr>
          <p:cNvPr id="26" name="object 26"/>
          <p:cNvSpPr/>
          <p:nvPr/>
        </p:nvSpPr>
        <p:spPr>
          <a:xfrm>
            <a:off x="7099427" y="5281421"/>
            <a:ext cx="0" cy="1143000"/>
          </a:xfrm>
          <a:custGeom>
            <a:avLst/>
            <a:gdLst/>
            <a:ahLst/>
            <a:cxnLst/>
            <a:rect l="l" t="t" r="r" b="b"/>
            <a:pathLst>
              <a:path h="1143000">
                <a:moveTo>
                  <a:pt x="0" y="0"/>
                </a:moveTo>
                <a:lnTo>
                  <a:pt x="0" y="1143000"/>
                </a:lnTo>
              </a:path>
            </a:pathLst>
          </a:custGeom>
          <a:ln w="28575">
            <a:solidFill>
              <a:srgbClr val="000066"/>
            </a:solidFill>
          </a:ln>
        </p:spPr>
        <p:txBody>
          <a:bodyPr wrap="square" lIns="0" tIns="0" rIns="0" bIns="0" rtlCol="0"/>
          <a:lstStyle/>
          <a:p>
            <a:endParaRPr/>
          </a:p>
        </p:txBody>
      </p:sp>
      <p:sp>
        <p:nvSpPr>
          <p:cNvPr id="27" name="object 27"/>
          <p:cNvSpPr/>
          <p:nvPr/>
        </p:nvSpPr>
        <p:spPr>
          <a:xfrm>
            <a:off x="7328027" y="4976621"/>
            <a:ext cx="0" cy="1447800"/>
          </a:xfrm>
          <a:custGeom>
            <a:avLst/>
            <a:gdLst/>
            <a:ahLst/>
            <a:cxnLst/>
            <a:rect l="l" t="t" r="r" b="b"/>
            <a:pathLst>
              <a:path h="1447800">
                <a:moveTo>
                  <a:pt x="0" y="0"/>
                </a:moveTo>
                <a:lnTo>
                  <a:pt x="0" y="1447800"/>
                </a:lnTo>
              </a:path>
            </a:pathLst>
          </a:custGeom>
          <a:ln w="28575">
            <a:solidFill>
              <a:srgbClr val="000066"/>
            </a:solidFill>
          </a:ln>
        </p:spPr>
        <p:txBody>
          <a:bodyPr wrap="square" lIns="0" tIns="0" rIns="0" bIns="0" rtlCol="0"/>
          <a:lstStyle/>
          <a:p>
            <a:endParaRPr/>
          </a:p>
        </p:txBody>
      </p:sp>
      <p:sp>
        <p:nvSpPr>
          <p:cNvPr id="28" name="object 28"/>
          <p:cNvSpPr/>
          <p:nvPr/>
        </p:nvSpPr>
        <p:spPr>
          <a:xfrm>
            <a:off x="7556627" y="4748021"/>
            <a:ext cx="0" cy="1676400"/>
          </a:xfrm>
          <a:custGeom>
            <a:avLst/>
            <a:gdLst/>
            <a:ahLst/>
            <a:cxnLst/>
            <a:rect l="l" t="t" r="r" b="b"/>
            <a:pathLst>
              <a:path h="1676400">
                <a:moveTo>
                  <a:pt x="0" y="0"/>
                </a:moveTo>
                <a:lnTo>
                  <a:pt x="0" y="1676400"/>
                </a:lnTo>
              </a:path>
            </a:pathLst>
          </a:custGeom>
          <a:ln w="28575">
            <a:solidFill>
              <a:srgbClr val="000066"/>
            </a:solidFill>
          </a:ln>
        </p:spPr>
        <p:txBody>
          <a:bodyPr wrap="square" lIns="0" tIns="0" rIns="0" bIns="0" rtlCol="0"/>
          <a:lstStyle/>
          <a:p>
            <a:endParaRPr/>
          </a:p>
        </p:txBody>
      </p:sp>
      <p:sp>
        <p:nvSpPr>
          <p:cNvPr id="29" name="object 29"/>
          <p:cNvSpPr/>
          <p:nvPr/>
        </p:nvSpPr>
        <p:spPr>
          <a:xfrm>
            <a:off x="7785227" y="4443221"/>
            <a:ext cx="0" cy="1981200"/>
          </a:xfrm>
          <a:custGeom>
            <a:avLst/>
            <a:gdLst/>
            <a:ahLst/>
            <a:cxnLst/>
            <a:rect l="l" t="t" r="r" b="b"/>
            <a:pathLst>
              <a:path h="1981200">
                <a:moveTo>
                  <a:pt x="0" y="0"/>
                </a:moveTo>
                <a:lnTo>
                  <a:pt x="0" y="1981200"/>
                </a:lnTo>
              </a:path>
            </a:pathLst>
          </a:custGeom>
          <a:ln w="28575">
            <a:solidFill>
              <a:srgbClr val="000066"/>
            </a:solidFill>
          </a:ln>
        </p:spPr>
        <p:txBody>
          <a:bodyPr wrap="square" lIns="0" tIns="0" rIns="0" bIns="0" rtlCol="0"/>
          <a:lstStyle/>
          <a:p>
            <a:endParaRPr/>
          </a:p>
        </p:txBody>
      </p:sp>
      <p:sp>
        <p:nvSpPr>
          <p:cNvPr id="30" name="object 30"/>
          <p:cNvSpPr/>
          <p:nvPr/>
        </p:nvSpPr>
        <p:spPr>
          <a:xfrm>
            <a:off x="8013827" y="4443221"/>
            <a:ext cx="0" cy="1981200"/>
          </a:xfrm>
          <a:custGeom>
            <a:avLst/>
            <a:gdLst/>
            <a:ahLst/>
            <a:cxnLst/>
            <a:rect l="l" t="t" r="r" b="b"/>
            <a:pathLst>
              <a:path h="1981200">
                <a:moveTo>
                  <a:pt x="0" y="0"/>
                </a:moveTo>
                <a:lnTo>
                  <a:pt x="0" y="1981200"/>
                </a:lnTo>
              </a:path>
            </a:pathLst>
          </a:custGeom>
          <a:ln w="28575">
            <a:solidFill>
              <a:srgbClr val="000066"/>
            </a:solidFill>
          </a:ln>
        </p:spPr>
        <p:txBody>
          <a:bodyPr wrap="square" lIns="0" tIns="0" rIns="0" bIns="0" rtlCol="0"/>
          <a:lstStyle/>
          <a:p>
            <a:endParaRPr/>
          </a:p>
        </p:txBody>
      </p:sp>
      <p:sp>
        <p:nvSpPr>
          <p:cNvPr id="31" name="object 31"/>
          <p:cNvSpPr/>
          <p:nvPr/>
        </p:nvSpPr>
        <p:spPr>
          <a:xfrm>
            <a:off x="8242427" y="4443221"/>
            <a:ext cx="0" cy="1981200"/>
          </a:xfrm>
          <a:custGeom>
            <a:avLst/>
            <a:gdLst/>
            <a:ahLst/>
            <a:cxnLst/>
            <a:rect l="l" t="t" r="r" b="b"/>
            <a:pathLst>
              <a:path h="1981200">
                <a:moveTo>
                  <a:pt x="0" y="0"/>
                </a:moveTo>
                <a:lnTo>
                  <a:pt x="0" y="1981200"/>
                </a:lnTo>
              </a:path>
            </a:pathLst>
          </a:custGeom>
          <a:ln w="28575">
            <a:solidFill>
              <a:srgbClr val="000066"/>
            </a:solidFill>
          </a:ln>
        </p:spPr>
        <p:txBody>
          <a:bodyPr wrap="square" lIns="0" tIns="0" rIns="0" bIns="0" rtlCol="0"/>
          <a:lstStyle/>
          <a:p>
            <a:endParaRPr/>
          </a:p>
        </p:txBody>
      </p:sp>
      <p:sp>
        <p:nvSpPr>
          <p:cNvPr id="32" name="object 32"/>
          <p:cNvSpPr/>
          <p:nvPr/>
        </p:nvSpPr>
        <p:spPr>
          <a:xfrm>
            <a:off x="8471027" y="4443221"/>
            <a:ext cx="0" cy="1981200"/>
          </a:xfrm>
          <a:custGeom>
            <a:avLst/>
            <a:gdLst/>
            <a:ahLst/>
            <a:cxnLst/>
            <a:rect l="l" t="t" r="r" b="b"/>
            <a:pathLst>
              <a:path h="1981200">
                <a:moveTo>
                  <a:pt x="0" y="0"/>
                </a:moveTo>
                <a:lnTo>
                  <a:pt x="0" y="1981200"/>
                </a:lnTo>
              </a:path>
            </a:pathLst>
          </a:custGeom>
          <a:ln w="28575">
            <a:solidFill>
              <a:srgbClr val="000066"/>
            </a:solidFill>
          </a:ln>
        </p:spPr>
        <p:txBody>
          <a:bodyPr wrap="square" lIns="0" tIns="0" rIns="0" bIns="0" rtlCol="0"/>
          <a:lstStyle/>
          <a:p>
            <a:endParaRPr/>
          </a:p>
        </p:txBody>
      </p:sp>
      <p:sp>
        <p:nvSpPr>
          <p:cNvPr id="33" name="object 33"/>
          <p:cNvSpPr/>
          <p:nvPr/>
        </p:nvSpPr>
        <p:spPr>
          <a:xfrm>
            <a:off x="8699627" y="4367021"/>
            <a:ext cx="0" cy="2057400"/>
          </a:xfrm>
          <a:custGeom>
            <a:avLst/>
            <a:gdLst/>
            <a:ahLst/>
            <a:cxnLst/>
            <a:rect l="l" t="t" r="r" b="b"/>
            <a:pathLst>
              <a:path h="2057400">
                <a:moveTo>
                  <a:pt x="0" y="0"/>
                </a:moveTo>
                <a:lnTo>
                  <a:pt x="0" y="2057400"/>
                </a:lnTo>
              </a:path>
            </a:pathLst>
          </a:custGeom>
          <a:ln w="28575">
            <a:solidFill>
              <a:srgbClr val="000066"/>
            </a:solidFill>
          </a:ln>
        </p:spPr>
        <p:txBody>
          <a:bodyPr wrap="square" lIns="0" tIns="0" rIns="0" bIns="0" rtlCol="0"/>
          <a:lstStyle/>
          <a:p>
            <a:endParaRPr/>
          </a:p>
        </p:txBody>
      </p:sp>
      <p:sp>
        <p:nvSpPr>
          <p:cNvPr id="34" name="object 34"/>
          <p:cNvSpPr/>
          <p:nvPr/>
        </p:nvSpPr>
        <p:spPr>
          <a:xfrm>
            <a:off x="8928227" y="4138421"/>
            <a:ext cx="0" cy="2286000"/>
          </a:xfrm>
          <a:custGeom>
            <a:avLst/>
            <a:gdLst/>
            <a:ahLst/>
            <a:cxnLst/>
            <a:rect l="l" t="t" r="r" b="b"/>
            <a:pathLst>
              <a:path h="2286000">
                <a:moveTo>
                  <a:pt x="0" y="0"/>
                </a:moveTo>
                <a:lnTo>
                  <a:pt x="0" y="2286000"/>
                </a:lnTo>
              </a:path>
            </a:pathLst>
          </a:custGeom>
          <a:ln w="28575">
            <a:solidFill>
              <a:srgbClr val="000066"/>
            </a:solidFill>
          </a:ln>
        </p:spPr>
        <p:txBody>
          <a:bodyPr wrap="square" lIns="0" tIns="0" rIns="0" bIns="0" rtlCol="0"/>
          <a:lstStyle/>
          <a:p>
            <a:endParaRPr/>
          </a:p>
        </p:txBody>
      </p:sp>
      <p:sp>
        <p:nvSpPr>
          <p:cNvPr id="35" name="object 35"/>
          <p:cNvSpPr txBox="1"/>
          <p:nvPr/>
        </p:nvSpPr>
        <p:spPr>
          <a:xfrm>
            <a:off x="626071" y="2896101"/>
            <a:ext cx="9826030" cy="1485022"/>
          </a:xfrm>
          <a:prstGeom prst="rect">
            <a:avLst/>
          </a:prstGeom>
        </p:spPr>
        <p:txBody>
          <a:bodyPr vert="horz" wrap="square" lIns="0" tIns="0" rIns="0" bIns="0" rtlCol="0">
            <a:spAutoFit/>
          </a:bodyPr>
          <a:lstStyle/>
          <a:p>
            <a:pPr marL="355600" marR="5080" indent="-342900" defTabSz="0">
              <a:lnSpc>
                <a:spcPct val="100000"/>
              </a:lnSpc>
              <a:tabLst>
                <a:tab pos="354965" algn="l"/>
              </a:tabLst>
            </a:pPr>
            <a:r>
              <a:rPr sz="2800" spc="-5" dirty="0" smtClean="0">
                <a:latin typeface="Times New Roman" panose="02020603050405020304" charset="0"/>
                <a:cs typeface="新宋体" panose="02010609030101010101" charset="-122"/>
              </a:rPr>
              <a:t>函数取值的数字化被称为图像的量化</a:t>
            </a:r>
            <a:r>
              <a:rPr sz="2800" spc="-5" dirty="0">
                <a:latin typeface="Times New Roman" panose="02020603050405020304" charset="0"/>
                <a:cs typeface="新宋体" panose="02010609030101010101" charset="-122"/>
              </a:rPr>
              <a:t>，如量化到256个灰度级</a:t>
            </a:r>
            <a:endParaRPr sz="2800" dirty="0">
              <a:latin typeface="Times New Roman" panose="02020603050405020304" charset="0"/>
              <a:cs typeface="新宋体" panose="02010609030101010101" charset="-122"/>
            </a:endParaRPr>
          </a:p>
          <a:p>
            <a:pPr>
              <a:lnSpc>
                <a:spcPct val="100000"/>
              </a:lnSpc>
              <a:spcBef>
                <a:spcPts val="30"/>
              </a:spcBef>
            </a:pPr>
            <a:endParaRPr sz="4450" dirty="0">
              <a:latin typeface="Times New Roman" panose="02020603050405020304" charset="0"/>
              <a:cs typeface="Times New Roman" panose="02020603050405020304"/>
            </a:endParaRPr>
          </a:p>
          <a:p>
            <a:pPr marL="501650">
              <a:lnSpc>
                <a:spcPct val="100000"/>
              </a:lnSpc>
            </a:pPr>
            <a:r>
              <a:rPr sz="2400" i="1" spc="-105" dirty="0">
                <a:solidFill>
                  <a:srgbClr val="EE2B0A"/>
                </a:solidFill>
                <a:latin typeface="Times New Roman" panose="02020603050405020304" charset="0"/>
                <a:cs typeface="PMingLiU"/>
              </a:rPr>
              <a:t>f</a:t>
            </a:r>
            <a:endParaRPr sz="2400" i="1" dirty="0">
              <a:latin typeface="Times New Roman" panose="02020603050405020304" charset="0"/>
              <a:cs typeface="PMingLiU"/>
            </a:endParaRPr>
          </a:p>
        </p:txBody>
      </p:sp>
      <p:sp>
        <p:nvSpPr>
          <p:cNvPr id="36" name="object 36"/>
          <p:cNvSpPr txBox="1">
            <a:spLocks noGrp="1"/>
          </p:cNvSpPr>
          <p:nvPr>
            <p:ph type="title"/>
          </p:nvPr>
        </p:nvSpPr>
        <p:spPr>
          <a:xfrm>
            <a:off x="306209" y="1954058"/>
            <a:ext cx="5878830" cy="826544"/>
          </a:xfrm>
          <a:prstGeom prst="rect">
            <a:avLst/>
          </a:prstGeom>
        </p:spPr>
        <p:txBody>
          <a:bodyPr vert="horz" wrap="square" lIns="0" tIns="335950" rIns="0" bIns="0" rtlCol="0">
            <a:spAutoFit/>
          </a:bodyPr>
          <a:lstStyle/>
          <a:p>
            <a:pPr marL="280670" algn="l">
              <a:lnSpc>
                <a:spcPts val="3750"/>
              </a:lnSpc>
            </a:pPr>
            <a:r>
              <a:rPr sz="3200" b="1" spc="-15" dirty="0">
                <a:latin typeface="新宋体" panose="02010609030101010101" charset="-122"/>
                <a:cs typeface="新宋体" panose="02010609030101010101" charset="-122"/>
              </a:rPr>
              <a:t>图像的量化</a:t>
            </a:r>
          </a:p>
        </p:txBody>
      </p:sp>
      <p:sp>
        <p:nvSpPr>
          <p:cNvPr id="3" name="灯片编号占位符 2"/>
          <p:cNvSpPr>
            <a:spLocks noGrp="1"/>
          </p:cNvSpPr>
          <p:nvPr>
            <p:ph type="sldNum" sz="quarter" idx="12"/>
          </p:nvPr>
        </p:nvSpPr>
        <p:spPr/>
        <p:txBody>
          <a:bodyPr/>
          <a:lstStyle/>
          <a:p>
            <a:fld id="{B6F15528-21DE-4FAA-801E-634DDDAF4B2B}" type="slidenum">
              <a:rPr/>
              <a:t>60</a:t>
            </a:fld>
            <a:endParaRPr/>
          </a:p>
        </p:txBody>
      </p:sp>
      <p:sp>
        <p:nvSpPr>
          <p:cNvPr id="37" name="矩形 36"/>
          <p:cNvSpPr/>
          <p:nvPr/>
        </p:nvSpPr>
        <p:spPr>
          <a:xfrm>
            <a:off x="546100" y="1630893"/>
            <a:ext cx="8933179" cy="646331"/>
          </a:xfrm>
          <a:prstGeom prst="rect">
            <a:avLst/>
          </a:prstGeom>
        </p:spPr>
        <p:txBody>
          <a:bodyPr wrap="square">
            <a:spAutoFit/>
          </a:bodyPr>
          <a:lstStyle/>
          <a:p>
            <a:pPr defTabSz="0">
              <a:spcBef>
                <a:spcPts val="55"/>
              </a:spcBef>
              <a:tabLst>
                <a:tab pos="568325" algn="l"/>
              </a:tabLst>
            </a:pPr>
            <a:r>
              <a:rPr lang="en-US" altLang="zh-CN" sz="3600" b="1" spc="745" dirty="0">
                <a:solidFill>
                  <a:srgbClr val="EE2B0A"/>
                </a:solidFill>
                <a:latin typeface="Segoe UI Symbol" panose="020B0502040204020203"/>
                <a:cs typeface="Segoe UI Symbol" panose="020B0502040204020203"/>
              </a:rPr>
              <a:t>•	</a:t>
            </a:r>
            <a:r>
              <a:rPr lang="zh-CN" altLang="en-US" sz="3600" b="1" spc="745" dirty="0">
                <a:solidFill>
                  <a:srgbClr val="EE2B0A"/>
                </a:solidFill>
                <a:latin typeface="Segoe UI Symbol" panose="020B0502040204020203"/>
                <a:cs typeface="Segoe UI Symbol" panose="020B0502040204020203"/>
              </a:rPr>
              <a:t>采</a:t>
            </a:r>
            <a:r>
              <a:rPr lang="zh-CN" altLang="en-US" sz="3600" b="1" spc="745" dirty="0" smtClean="0">
                <a:solidFill>
                  <a:srgbClr val="EE2B0A"/>
                </a:solidFill>
                <a:latin typeface="Segoe UI Symbol" panose="020B0502040204020203"/>
                <a:cs typeface="Segoe UI Symbol" panose="020B0502040204020203"/>
              </a:rPr>
              <a:t>样与量化</a:t>
            </a:r>
            <a:endParaRPr lang="zh-CN" altLang="en-US" sz="3600" b="1" dirty="0">
              <a:latin typeface="新宋体" panose="02010609030101010101" charset="-122"/>
              <a:cs typeface="新宋体" panose="02010609030101010101" charset="-122"/>
            </a:endParaRPr>
          </a:p>
        </p:txBody>
      </p:sp>
      <p:sp>
        <p:nvSpPr>
          <p:cNvPr id="38" name="文本框 37"/>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513080" y="2014071"/>
            <a:ext cx="8237855" cy="799165"/>
          </a:xfrm>
          <a:prstGeom prst="rect">
            <a:avLst/>
          </a:prstGeom>
        </p:spPr>
        <p:txBody>
          <a:bodyPr vert="horz" wrap="square" lIns="0" tIns="369478" rIns="0" bIns="0" rtlCol="0">
            <a:spAutoFit/>
          </a:bodyPr>
          <a:lstStyle/>
          <a:p>
            <a:pPr marL="83185" algn="l">
              <a:lnSpc>
                <a:spcPts val="3750"/>
              </a:lnSpc>
            </a:pPr>
            <a:r>
              <a:rPr sz="2800" b="0" spc="-15" dirty="0">
                <a:latin typeface="新宋体" panose="02010609030101010101" charset="-122"/>
                <a:cs typeface="新宋体" panose="02010609030101010101" charset="-122"/>
              </a:rPr>
              <a:t>图像的采样与数字图像的质量</a:t>
            </a:r>
          </a:p>
        </p:txBody>
      </p:sp>
      <p:sp>
        <p:nvSpPr>
          <p:cNvPr id="5" name="object 5"/>
          <p:cNvSpPr/>
          <p:nvPr/>
        </p:nvSpPr>
        <p:spPr>
          <a:xfrm>
            <a:off x="1674761" y="2889123"/>
            <a:ext cx="7993380" cy="4321302"/>
          </a:xfrm>
          <a:prstGeom prst="rect">
            <a:avLst/>
          </a:prstGeom>
          <a:blipFill>
            <a:blip r:embed="rId2" cstate="print"/>
            <a:stretch>
              <a:fillRect/>
            </a:stretch>
          </a:blipFill>
        </p:spPr>
        <p:txBody>
          <a:bodyPr wrap="square" lIns="0" tIns="0" rIns="0" bIns="0" rtlCol="0"/>
          <a:lstStyle/>
          <a:p>
            <a:endParaRPr/>
          </a:p>
        </p:txBody>
      </p:sp>
      <p:sp>
        <p:nvSpPr>
          <p:cNvPr id="3" name="灯片编号占位符 2"/>
          <p:cNvSpPr>
            <a:spLocks noGrp="1"/>
          </p:cNvSpPr>
          <p:nvPr>
            <p:ph type="sldNum" sz="quarter" idx="7"/>
          </p:nvPr>
        </p:nvSpPr>
        <p:spPr/>
        <p:txBody>
          <a:bodyPr/>
          <a:lstStyle/>
          <a:p>
            <a:fld id="{B6F15528-21DE-4FAA-801E-634DDDAF4B2B}" type="slidenum">
              <a:rPr/>
              <a:t>61</a:t>
            </a:fld>
            <a:endParaRPr/>
          </a:p>
        </p:txBody>
      </p:sp>
      <p:sp>
        <p:nvSpPr>
          <p:cNvPr id="8" name="矩形 7"/>
          <p:cNvSpPr/>
          <p:nvPr/>
        </p:nvSpPr>
        <p:spPr>
          <a:xfrm>
            <a:off x="546100" y="1630893"/>
            <a:ext cx="8933179" cy="646331"/>
          </a:xfrm>
          <a:prstGeom prst="rect">
            <a:avLst/>
          </a:prstGeom>
        </p:spPr>
        <p:txBody>
          <a:bodyPr wrap="square">
            <a:spAutoFit/>
          </a:bodyPr>
          <a:lstStyle/>
          <a:p>
            <a:pPr defTabSz="0">
              <a:spcBef>
                <a:spcPts val="55"/>
              </a:spcBef>
              <a:tabLst>
                <a:tab pos="568325" algn="l"/>
              </a:tabLst>
            </a:pPr>
            <a:r>
              <a:rPr lang="en-US" altLang="zh-CN" sz="3600" b="1" spc="745" dirty="0">
                <a:solidFill>
                  <a:srgbClr val="EE2B0A"/>
                </a:solidFill>
                <a:latin typeface="Segoe UI Symbol" panose="020B0502040204020203"/>
                <a:cs typeface="Segoe UI Symbol" panose="020B0502040204020203"/>
              </a:rPr>
              <a:t>•	</a:t>
            </a:r>
            <a:r>
              <a:rPr lang="zh-CN" altLang="en-US" sz="3600" b="1" spc="745" dirty="0">
                <a:solidFill>
                  <a:srgbClr val="EE2B0A"/>
                </a:solidFill>
                <a:latin typeface="Segoe UI Symbol" panose="020B0502040204020203"/>
                <a:cs typeface="Segoe UI Symbol" panose="020B0502040204020203"/>
              </a:rPr>
              <a:t>采</a:t>
            </a:r>
            <a:r>
              <a:rPr lang="zh-CN" altLang="en-US" sz="3600" b="1" spc="745" dirty="0" smtClean="0">
                <a:solidFill>
                  <a:srgbClr val="EE2B0A"/>
                </a:solidFill>
                <a:latin typeface="Segoe UI Symbol" panose="020B0502040204020203"/>
                <a:cs typeface="Segoe UI Symbol" panose="020B0502040204020203"/>
              </a:rPr>
              <a:t>样与量化</a:t>
            </a:r>
            <a:endParaRPr lang="zh-CN" altLang="en-US" sz="3600" b="1" dirty="0">
              <a:latin typeface="新宋体" panose="02010609030101010101" charset="-122"/>
              <a:cs typeface="新宋体" panose="02010609030101010101" charset="-122"/>
            </a:endParaRPr>
          </a:p>
        </p:txBody>
      </p:sp>
      <p:sp>
        <p:nvSpPr>
          <p:cNvPr id="9" name="文本框 8"/>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1962035" y="2691004"/>
            <a:ext cx="6985254" cy="4824221"/>
          </a:xfrm>
          <a:prstGeom prst="rect">
            <a:avLst/>
          </a:prstGeom>
          <a:blipFill>
            <a:blip r:embed="rId2" cstate="print"/>
            <a:stretch>
              <a:fillRect/>
            </a:stretch>
          </a:blipFill>
        </p:spPr>
        <p:txBody>
          <a:bodyPr wrap="square" lIns="0" tIns="0" rIns="0" bIns="0" rtlCol="0"/>
          <a:lstStyle/>
          <a:p>
            <a:endParaRPr>
              <a:latin typeface="Times New Roman" panose="02020603050405020304" charset="0"/>
            </a:endParaRPr>
          </a:p>
        </p:txBody>
      </p:sp>
      <p:sp>
        <p:nvSpPr>
          <p:cNvPr id="6" name="object 6"/>
          <p:cNvSpPr txBox="1"/>
          <p:nvPr/>
        </p:nvSpPr>
        <p:spPr>
          <a:xfrm>
            <a:off x="2443098" y="2391538"/>
            <a:ext cx="3388360" cy="273685"/>
          </a:xfrm>
          <a:prstGeom prst="rect">
            <a:avLst/>
          </a:prstGeom>
        </p:spPr>
        <p:txBody>
          <a:bodyPr vert="horz" wrap="square" lIns="0" tIns="0" rIns="0" bIns="0" rtlCol="0">
            <a:spAutoFit/>
          </a:bodyPr>
          <a:lstStyle/>
          <a:p>
            <a:pPr marL="12700" defTabSz="0">
              <a:lnSpc>
                <a:spcPts val="2155"/>
              </a:lnSpc>
              <a:tabLst>
                <a:tab pos="2460625" algn="l"/>
              </a:tabLst>
            </a:pPr>
            <a:r>
              <a:rPr sz="1800" dirty="0">
                <a:latin typeface="Times New Roman" panose="02020603050405020304" charset="0"/>
                <a:cs typeface="新宋体" panose="02010609030101010101" charset="-122"/>
              </a:rPr>
              <a:t>1024×1024	</a:t>
            </a:r>
            <a:r>
              <a:rPr sz="2700" baseline="2000" dirty="0">
                <a:latin typeface="Times New Roman" panose="02020603050405020304" charset="0"/>
                <a:cs typeface="新宋体" panose="02010609030101010101" charset="-122"/>
              </a:rPr>
              <a:t>512×512</a:t>
            </a:r>
            <a:endParaRPr sz="2700" baseline="2000">
              <a:latin typeface="Times New Roman" panose="02020603050405020304" charset="0"/>
              <a:cs typeface="新宋体" panose="02010609030101010101" charset="-122"/>
            </a:endParaRPr>
          </a:p>
        </p:txBody>
      </p:sp>
      <p:sp>
        <p:nvSpPr>
          <p:cNvPr id="7" name="object 7"/>
          <p:cNvSpPr txBox="1"/>
          <p:nvPr/>
        </p:nvSpPr>
        <p:spPr>
          <a:xfrm>
            <a:off x="7123303" y="2378596"/>
            <a:ext cx="939800" cy="273685"/>
          </a:xfrm>
          <a:prstGeom prst="rect">
            <a:avLst/>
          </a:prstGeom>
        </p:spPr>
        <p:txBody>
          <a:bodyPr vert="horz" wrap="square" lIns="0" tIns="0" rIns="0" bIns="0" rtlCol="0">
            <a:spAutoFit/>
          </a:bodyPr>
          <a:lstStyle/>
          <a:p>
            <a:pPr marL="12700">
              <a:lnSpc>
                <a:spcPts val="2155"/>
              </a:lnSpc>
            </a:pPr>
            <a:r>
              <a:rPr sz="1800" dirty="0">
                <a:latin typeface="Times New Roman" panose="02020603050405020304" charset="0"/>
                <a:cs typeface="新宋体" panose="02010609030101010101" charset="-122"/>
              </a:rPr>
              <a:t>256×256</a:t>
            </a:r>
          </a:p>
        </p:txBody>
      </p:sp>
      <p:sp>
        <p:nvSpPr>
          <p:cNvPr id="8" name="object 8"/>
          <p:cNvSpPr txBox="1"/>
          <p:nvPr/>
        </p:nvSpPr>
        <p:spPr>
          <a:xfrm>
            <a:off x="2586342" y="6641237"/>
            <a:ext cx="939800" cy="273685"/>
          </a:xfrm>
          <a:prstGeom prst="rect">
            <a:avLst/>
          </a:prstGeom>
        </p:spPr>
        <p:txBody>
          <a:bodyPr vert="horz" wrap="square" lIns="0" tIns="0" rIns="0" bIns="0" rtlCol="0">
            <a:spAutoFit/>
          </a:bodyPr>
          <a:lstStyle/>
          <a:p>
            <a:pPr marL="12700">
              <a:lnSpc>
                <a:spcPts val="2155"/>
              </a:lnSpc>
            </a:pPr>
            <a:r>
              <a:rPr sz="1800" dirty="0">
                <a:latin typeface="Times New Roman" panose="02020603050405020304" charset="0"/>
                <a:cs typeface="新宋体" panose="02010609030101010101" charset="-122"/>
              </a:rPr>
              <a:t>128×128</a:t>
            </a:r>
          </a:p>
        </p:txBody>
      </p:sp>
      <p:sp>
        <p:nvSpPr>
          <p:cNvPr id="9" name="object 9"/>
          <p:cNvSpPr txBox="1"/>
          <p:nvPr/>
        </p:nvSpPr>
        <p:spPr>
          <a:xfrm>
            <a:off x="4963033" y="6618377"/>
            <a:ext cx="711200" cy="273685"/>
          </a:xfrm>
          <a:prstGeom prst="rect">
            <a:avLst/>
          </a:prstGeom>
        </p:spPr>
        <p:txBody>
          <a:bodyPr vert="horz" wrap="square" lIns="0" tIns="0" rIns="0" bIns="0" rtlCol="0">
            <a:spAutoFit/>
          </a:bodyPr>
          <a:lstStyle/>
          <a:p>
            <a:pPr marL="12700">
              <a:lnSpc>
                <a:spcPts val="2155"/>
              </a:lnSpc>
            </a:pPr>
            <a:r>
              <a:rPr sz="1800" dirty="0">
                <a:latin typeface="Times New Roman" panose="02020603050405020304" charset="0"/>
                <a:cs typeface="新宋体" panose="02010609030101010101" charset="-122"/>
              </a:rPr>
              <a:t>64×64</a:t>
            </a:r>
          </a:p>
        </p:txBody>
      </p:sp>
      <p:sp>
        <p:nvSpPr>
          <p:cNvPr id="10" name="object 10"/>
          <p:cNvSpPr txBox="1"/>
          <p:nvPr/>
        </p:nvSpPr>
        <p:spPr>
          <a:xfrm>
            <a:off x="7508875" y="6625235"/>
            <a:ext cx="711200" cy="273685"/>
          </a:xfrm>
          <a:prstGeom prst="rect">
            <a:avLst/>
          </a:prstGeom>
        </p:spPr>
        <p:txBody>
          <a:bodyPr vert="horz" wrap="square" lIns="0" tIns="0" rIns="0" bIns="0" rtlCol="0">
            <a:spAutoFit/>
          </a:bodyPr>
          <a:lstStyle/>
          <a:p>
            <a:pPr marL="12700">
              <a:lnSpc>
                <a:spcPts val="2155"/>
              </a:lnSpc>
            </a:pPr>
            <a:r>
              <a:rPr sz="1800" dirty="0">
                <a:latin typeface="Times New Roman" panose="02020603050405020304" charset="0"/>
                <a:cs typeface="新宋体" panose="02010609030101010101" charset="-122"/>
              </a:rPr>
              <a:t>32×32</a:t>
            </a:r>
          </a:p>
        </p:txBody>
      </p:sp>
      <p:sp>
        <p:nvSpPr>
          <p:cNvPr id="3" name="灯片编号占位符 2"/>
          <p:cNvSpPr>
            <a:spLocks noGrp="1"/>
          </p:cNvSpPr>
          <p:nvPr>
            <p:ph type="sldNum" sz="quarter" idx="7"/>
          </p:nvPr>
        </p:nvSpPr>
        <p:spPr>
          <a:xfrm>
            <a:off x="8947289" y="6887095"/>
            <a:ext cx="1211441" cy="525198"/>
          </a:xfrm>
        </p:spPr>
        <p:txBody>
          <a:bodyPr/>
          <a:lstStyle/>
          <a:p>
            <a:fld id="{B6F15528-21DE-4FAA-801E-634DDDAF4B2B}" type="slidenum">
              <a:rPr/>
              <a:t>62</a:t>
            </a:fld>
            <a:endParaRPr dirty="0"/>
          </a:p>
        </p:txBody>
      </p:sp>
      <p:sp>
        <p:nvSpPr>
          <p:cNvPr id="12" name="矩形 11"/>
          <p:cNvSpPr/>
          <p:nvPr/>
        </p:nvSpPr>
        <p:spPr>
          <a:xfrm>
            <a:off x="546100" y="1630893"/>
            <a:ext cx="8933179" cy="646331"/>
          </a:xfrm>
          <a:prstGeom prst="rect">
            <a:avLst/>
          </a:prstGeom>
        </p:spPr>
        <p:txBody>
          <a:bodyPr wrap="square">
            <a:spAutoFit/>
          </a:bodyPr>
          <a:lstStyle/>
          <a:p>
            <a:pPr defTabSz="0">
              <a:spcBef>
                <a:spcPts val="55"/>
              </a:spcBef>
              <a:tabLst>
                <a:tab pos="568325" algn="l"/>
              </a:tabLst>
            </a:pPr>
            <a:r>
              <a:rPr lang="en-US" altLang="zh-CN" sz="3600" b="1" spc="745" dirty="0">
                <a:solidFill>
                  <a:srgbClr val="EE2B0A"/>
                </a:solidFill>
                <a:latin typeface="Segoe UI Symbol" panose="020B0502040204020203"/>
                <a:cs typeface="Segoe UI Symbol" panose="020B0502040204020203"/>
              </a:rPr>
              <a:t>•	</a:t>
            </a:r>
            <a:r>
              <a:rPr lang="zh-CN" altLang="en-US" sz="3600" b="1" spc="745" dirty="0">
                <a:solidFill>
                  <a:srgbClr val="EE2B0A"/>
                </a:solidFill>
                <a:latin typeface="Segoe UI Symbol" panose="020B0502040204020203"/>
                <a:cs typeface="Segoe UI Symbol" panose="020B0502040204020203"/>
              </a:rPr>
              <a:t>采</a:t>
            </a:r>
            <a:r>
              <a:rPr lang="zh-CN" altLang="en-US" sz="3600" b="1" spc="745" dirty="0" smtClean="0">
                <a:solidFill>
                  <a:srgbClr val="EE2B0A"/>
                </a:solidFill>
                <a:latin typeface="Segoe UI Symbol" panose="020B0502040204020203"/>
                <a:cs typeface="Segoe UI Symbol" panose="020B0502040204020203"/>
              </a:rPr>
              <a:t>样与量化</a:t>
            </a:r>
            <a:r>
              <a:rPr lang="en-US" altLang="zh-CN" sz="2400" spc="745" dirty="0" smtClean="0">
                <a:solidFill>
                  <a:srgbClr val="3333FF"/>
                </a:solidFill>
                <a:latin typeface="Segoe UI Symbol" panose="020B0502040204020203"/>
                <a:cs typeface="Segoe UI Symbol" panose="020B0502040204020203"/>
              </a:rPr>
              <a:t>-</a:t>
            </a:r>
            <a:r>
              <a:rPr lang="zh-CN" altLang="en-US" sz="2400" spc="745" dirty="0" smtClean="0">
                <a:solidFill>
                  <a:srgbClr val="3333FF"/>
                </a:solidFill>
                <a:latin typeface="Segoe UI Symbol" panose="020B0502040204020203"/>
                <a:cs typeface="Segoe UI Symbol" panose="020B0502040204020203"/>
              </a:rPr>
              <a:t>采样大小与图像质量</a:t>
            </a:r>
            <a:endParaRPr lang="zh-CN" altLang="en-US" sz="2400" dirty="0">
              <a:solidFill>
                <a:srgbClr val="3333FF"/>
              </a:solidFill>
              <a:latin typeface="新宋体" panose="02010609030101010101" charset="-122"/>
              <a:cs typeface="新宋体" panose="02010609030101010101" charset="-122"/>
            </a:endParaRPr>
          </a:p>
        </p:txBody>
      </p:sp>
      <p:sp>
        <p:nvSpPr>
          <p:cNvPr id="13" name="文本框 12"/>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1675523" y="2482216"/>
            <a:ext cx="2523744" cy="17145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89239" y="4665346"/>
            <a:ext cx="2514600" cy="170154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251827" y="4664584"/>
            <a:ext cx="2514600" cy="1711451"/>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432439" y="4665346"/>
            <a:ext cx="2590800" cy="1738122"/>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4418202" y="3139059"/>
            <a:ext cx="2376297" cy="369332"/>
          </a:xfrm>
          <a:prstGeom prst="rect">
            <a:avLst/>
          </a:prstGeom>
        </p:spPr>
        <p:txBody>
          <a:bodyPr vert="horz" wrap="square" lIns="0" tIns="0" rIns="0" bIns="0" rtlCol="0">
            <a:spAutoFit/>
          </a:bodyPr>
          <a:lstStyle/>
          <a:p>
            <a:pPr marL="12700">
              <a:lnSpc>
                <a:spcPct val="100000"/>
              </a:lnSpc>
            </a:pPr>
            <a:r>
              <a:rPr sz="2400" b="1" dirty="0" smtClean="0">
                <a:latin typeface="Times New Roman" panose="02020603050405020304"/>
                <a:cs typeface="Times New Roman" panose="02020603050405020304"/>
              </a:rPr>
              <a:t>265</a:t>
            </a:r>
            <a:r>
              <a:rPr lang="en-US" altLang="zh-CN" sz="2400" b="1" dirty="0" smtClean="0">
                <a:latin typeface="Times New Roman" panose="02020603050405020304"/>
                <a:cs typeface="Times New Roman" panose="02020603050405020304"/>
              </a:rPr>
              <a:t>×</a:t>
            </a:r>
            <a:r>
              <a:rPr sz="2400" b="1" dirty="0" smtClean="0">
                <a:latin typeface="Times New Roman" panose="02020603050405020304"/>
                <a:cs typeface="Times New Roman" panose="02020603050405020304"/>
              </a:rPr>
              <a:t>180</a:t>
            </a:r>
            <a:endParaRPr sz="2400" dirty="0">
              <a:latin typeface="Times New Roman" panose="02020603050405020304"/>
              <a:cs typeface="Times New Roman" panose="02020603050405020304"/>
            </a:endParaRPr>
          </a:p>
        </p:txBody>
      </p:sp>
      <p:sp>
        <p:nvSpPr>
          <p:cNvPr id="9" name="object 9"/>
          <p:cNvSpPr txBox="1"/>
          <p:nvPr/>
        </p:nvSpPr>
        <p:spPr>
          <a:xfrm>
            <a:off x="2454528" y="6452235"/>
            <a:ext cx="1291971" cy="369332"/>
          </a:xfrm>
          <a:prstGeom prst="rect">
            <a:avLst/>
          </a:prstGeom>
        </p:spPr>
        <p:txBody>
          <a:bodyPr vert="horz" wrap="square" lIns="0" tIns="0" rIns="0" bIns="0" rtlCol="0">
            <a:spAutoFit/>
          </a:bodyPr>
          <a:lstStyle/>
          <a:p>
            <a:pPr marL="12700">
              <a:lnSpc>
                <a:spcPct val="100000"/>
              </a:lnSpc>
            </a:pPr>
            <a:r>
              <a:rPr sz="2400" b="1" dirty="0" smtClean="0">
                <a:latin typeface="Times New Roman" panose="02020603050405020304"/>
                <a:cs typeface="Times New Roman" panose="02020603050405020304"/>
              </a:rPr>
              <a:t>133</a:t>
            </a:r>
            <a:r>
              <a:rPr lang="en-US" altLang="zh-CN" sz="2400" b="1" dirty="0">
                <a:latin typeface="Times New Roman" panose="02020603050405020304"/>
                <a:cs typeface="Times New Roman" panose="02020603050405020304"/>
              </a:rPr>
              <a:t> × </a:t>
            </a:r>
            <a:r>
              <a:rPr sz="2400" b="1" dirty="0" smtClean="0">
                <a:latin typeface="Times New Roman" panose="02020603050405020304"/>
                <a:cs typeface="Times New Roman" panose="02020603050405020304"/>
              </a:rPr>
              <a:t>90</a:t>
            </a:r>
            <a:endParaRPr sz="2400" dirty="0">
              <a:latin typeface="Times New Roman" panose="02020603050405020304"/>
              <a:cs typeface="Times New Roman" panose="02020603050405020304"/>
            </a:endParaRPr>
          </a:p>
        </p:txBody>
      </p:sp>
      <p:sp>
        <p:nvSpPr>
          <p:cNvPr id="10" name="object 10"/>
          <p:cNvSpPr txBox="1"/>
          <p:nvPr/>
        </p:nvSpPr>
        <p:spPr>
          <a:xfrm>
            <a:off x="5273927" y="6452235"/>
            <a:ext cx="1520571" cy="369332"/>
          </a:xfrm>
          <a:prstGeom prst="rect">
            <a:avLst/>
          </a:prstGeom>
        </p:spPr>
        <p:txBody>
          <a:bodyPr vert="horz" wrap="square" lIns="0" tIns="0" rIns="0" bIns="0" rtlCol="0">
            <a:spAutoFit/>
          </a:bodyPr>
          <a:lstStyle/>
          <a:p>
            <a:pPr marL="12700">
              <a:lnSpc>
                <a:spcPct val="100000"/>
              </a:lnSpc>
            </a:pPr>
            <a:r>
              <a:rPr sz="2400" b="1" dirty="0" smtClean="0">
                <a:latin typeface="Times New Roman" panose="02020603050405020304"/>
                <a:cs typeface="Times New Roman" panose="02020603050405020304"/>
              </a:rPr>
              <a:t>66</a:t>
            </a:r>
            <a:r>
              <a:rPr lang="en-US" altLang="zh-CN" sz="2400" b="1" dirty="0">
                <a:latin typeface="Times New Roman" panose="02020603050405020304"/>
                <a:cs typeface="Times New Roman" panose="02020603050405020304"/>
              </a:rPr>
              <a:t> × </a:t>
            </a:r>
            <a:r>
              <a:rPr sz="2400" b="1" dirty="0" smtClean="0">
                <a:latin typeface="Times New Roman" panose="02020603050405020304"/>
                <a:cs typeface="Times New Roman" panose="02020603050405020304"/>
              </a:rPr>
              <a:t>45</a:t>
            </a:r>
            <a:endParaRPr sz="2400" dirty="0">
              <a:latin typeface="Times New Roman" panose="02020603050405020304"/>
              <a:cs typeface="Times New Roman" panose="02020603050405020304"/>
            </a:endParaRPr>
          </a:p>
        </p:txBody>
      </p:sp>
      <p:sp>
        <p:nvSpPr>
          <p:cNvPr id="11" name="object 11"/>
          <p:cNvSpPr txBox="1"/>
          <p:nvPr/>
        </p:nvSpPr>
        <p:spPr>
          <a:xfrm>
            <a:off x="8093328" y="6452235"/>
            <a:ext cx="1291971" cy="369332"/>
          </a:xfrm>
          <a:prstGeom prst="rect">
            <a:avLst/>
          </a:prstGeom>
        </p:spPr>
        <p:txBody>
          <a:bodyPr vert="horz" wrap="square" lIns="0" tIns="0" rIns="0" bIns="0" rtlCol="0">
            <a:spAutoFit/>
          </a:bodyPr>
          <a:lstStyle/>
          <a:p>
            <a:pPr marL="12700">
              <a:lnSpc>
                <a:spcPct val="100000"/>
              </a:lnSpc>
            </a:pPr>
            <a:r>
              <a:rPr sz="2400" b="1" dirty="0" smtClean="0">
                <a:latin typeface="Times New Roman" panose="02020603050405020304"/>
                <a:cs typeface="Times New Roman" panose="02020603050405020304"/>
              </a:rPr>
              <a:t>33</a:t>
            </a:r>
            <a:r>
              <a:rPr lang="en-US" altLang="zh-CN" sz="2400" b="1" dirty="0">
                <a:latin typeface="Times New Roman" panose="02020603050405020304"/>
                <a:cs typeface="Times New Roman" panose="02020603050405020304"/>
              </a:rPr>
              <a:t> × </a:t>
            </a:r>
            <a:r>
              <a:rPr sz="2400" b="1" dirty="0" smtClean="0">
                <a:latin typeface="Times New Roman" panose="02020603050405020304"/>
                <a:cs typeface="Times New Roman" panose="02020603050405020304"/>
              </a:rPr>
              <a:t>22</a:t>
            </a:r>
            <a:endParaRPr sz="2400" dirty="0">
              <a:latin typeface="Times New Roman" panose="02020603050405020304"/>
              <a:cs typeface="Times New Roman" panose="02020603050405020304"/>
            </a:endParaRPr>
          </a:p>
        </p:txBody>
      </p:sp>
      <p:sp>
        <p:nvSpPr>
          <p:cNvPr id="3" name="灯片编号占位符 2"/>
          <p:cNvSpPr>
            <a:spLocks noGrp="1"/>
          </p:cNvSpPr>
          <p:nvPr>
            <p:ph type="sldNum" sz="quarter" idx="12"/>
          </p:nvPr>
        </p:nvSpPr>
        <p:spPr/>
        <p:txBody>
          <a:bodyPr/>
          <a:lstStyle/>
          <a:p>
            <a:fld id="{B6F15528-21DE-4FAA-801E-634DDDAF4B2B}" type="slidenum">
              <a:rPr/>
              <a:t>63</a:t>
            </a:fld>
            <a:endParaRPr/>
          </a:p>
        </p:txBody>
      </p:sp>
      <p:sp>
        <p:nvSpPr>
          <p:cNvPr id="16" name="矩形 15"/>
          <p:cNvSpPr/>
          <p:nvPr/>
        </p:nvSpPr>
        <p:spPr>
          <a:xfrm>
            <a:off x="546100" y="1630893"/>
            <a:ext cx="8933179" cy="646331"/>
          </a:xfrm>
          <a:prstGeom prst="rect">
            <a:avLst/>
          </a:prstGeom>
        </p:spPr>
        <p:txBody>
          <a:bodyPr wrap="square">
            <a:spAutoFit/>
          </a:bodyPr>
          <a:lstStyle/>
          <a:p>
            <a:pPr defTabSz="0">
              <a:spcBef>
                <a:spcPts val="55"/>
              </a:spcBef>
              <a:tabLst>
                <a:tab pos="568325" algn="l"/>
              </a:tabLst>
            </a:pPr>
            <a:r>
              <a:rPr lang="en-US" altLang="zh-CN" sz="3600" b="1" spc="745" dirty="0">
                <a:solidFill>
                  <a:srgbClr val="EE2B0A"/>
                </a:solidFill>
                <a:latin typeface="Segoe UI Symbol" panose="020B0502040204020203"/>
                <a:cs typeface="Segoe UI Symbol" panose="020B0502040204020203"/>
              </a:rPr>
              <a:t>•	</a:t>
            </a:r>
            <a:r>
              <a:rPr lang="zh-CN" altLang="en-US" sz="3600" b="1" spc="745" dirty="0">
                <a:solidFill>
                  <a:srgbClr val="EE2B0A"/>
                </a:solidFill>
                <a:latin typeface="Segoe UI Symbol" panose="020B0502040204020203"/>
                <a:cs typeface="Segoe UI Symbol" panose="020B0502040204020203"/>
              </a:rPr>
              <a:t>采</a:t>
            </a:r>
            <a:r>
              <a:rPr lang="zh-CN" altLang="en-US" sz="3600" b="1" spc="745" dirty="0" smtClean="0">
                <a:solidFill>
                  <a:srgbClr val="EE2B0A"/>
                </a:solidFill>
                <a:latin typeface="Segoe UI Symbol" panose="020B0502040204020203"/>
                <a:cs typeface="Segoe UI Symbol" panose="020B0502040204020203"/>
              </a:rPr>
              <a:t>样与量化</a:t>
            </a:r>
            <a:r>
              <a:rPr lang="en-US" altLang="zh-CN" sz="2400" spc="745" dirty="0" smtClean="0">
                <a:solidFill>
                  <a:srgbClr val="3333FF"/>
                </a:solidFill>
                <a:latin typeface="Segoe UI Symbol" panose="020B0502040204020203"/>
                <a:cs typeface="Segoe UI Symbol" panose="020B0502040204020203"/>
              </a:rPr>
              <a:t>-</a:t>
            </a:r>
            <a:r>
              <a:rPr lang="zh-CN" altLang="en-US" sz="2400" spc="745" dirty="0" smtClean="0">
                <a:solidFill>
                  <a:srgbClr val="3333FF"/>
                </a:solidFill>
                <a:latin typeface="Segoe UI Symbol" panose="020B0502040204020203"/>
                <a:cs typeface="Segoe UI Symbol" panose="020B0502040204020203"/>
              </a:rPr>
              <a:t>采样大小与图像质量</a:t>
            </a:r>
            <a:endParaRPr lang="zh-CN" altLang="en-US" sz="2400" dirty="0">
              <a:solidFill>
                <a:srgbClr val="3333FF"/>
              </a:solidFill>
              <a:latin typeface="新宋体" panose="02010609030101010101" charset="-122"/>
              <a:cs typeface="新宋体" panose="02010609030101010101" charset="-122"/>
            </a:endParaRPr>
          </a:p>
        </p:txBody>
      </p:sp>
      <p:sp>
        <p:nvSpPr>
          <p:cNvPr id="17" name="文本框 16"/>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1689239" y="2807081"/>
            <a:ext cx="2523744" cy="17145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251827" y="5045584"/>
            <a:ext cx="2523744" cy="17145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689239" y="5045584"/>
            <a:ext cx="2523744" cy="17145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432439" y="5045584"/>
            <a:ext cx="2523744" cy="1714500"/>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4432427" y="3368422"/>
            <a:ext cx="3513074" cy="369332"/>
          </a:xfrm>
          <a:prstGeom prst="rect">
            <a:avLst/>
          </a:prstGeom>
        </p:spPr>
        <p:txBody>
          <a:bodyPr vert="horz" wrap="square" lIns="0" tIns="0" rIns="0" bIns="0" rtlCol="0">
            <a:spAutoFit/>
          </a:bodyPr>
          <a:lstStyle/>
          <a:p>
            <a:pPr marL="12700">
              <a:lnSpc>
                <a:spcPct val="100000"/>
              </a:lnSpc>
            </a:pPr>
            <a:r>
              <a:rPr sz="2400" b="1" dirty="0" smtClean="0">
                <a:latin typeface="Times New Roman" panose="02020603050405020304"/>
                <a:cs typeface="Times New Roman" panose="02020603050405020304"/>
              </a:rPr>
              <a:t>256</a:t>
            </a:r>
            <a:r>
              <a:rPr lang="zh-CN" altLang="en-US" sz="2400" b="1" spc="-10" dirty="0">
                <a:latin typeface="宋体" panose="02010600030101010101" pitchFamily="2" charset="-122"/>
                <a:cs typeface="Times New Roman" panose="02020603050405020304"/>
              </a:rPr>
              <a:t>色</a:t>
            </a:r>
            <a:r>
              <a:rPr lang="zh-CN" altLang="en-US" sz="2400" b="1" spc="-10" dirty="0" smtClean="0">
                <a:latin typeface="宋体" panose="02010600030101010101" pitchFamily="2" charset="-122"/>
                <a:cs typeface="Times New Roman" panose="02020603050405020304"/>
              </a:rPr>
              <a:t>度空间</a:t>
            </a:r>
            <a:endParaRPr sz="2400" dirty="0">
              <a:latin typeface="宋体" panose="02010600030101010101" pitchFamily="2" charset="-122"/>
              <a:cs typeface="宋体" panose="02010600030101010101" pitchFamily="2" charset="-122"/>
            </a:endParaRPr>
          </a:p>
        </p:txBody>
      </p:sp>
      <p:sp>
        <p:nvSpPr>
          <p:cNvPr id="9" name="object 9"/>
          <p:cNvSpPr txBox="1"/>
          <p:nvPr/>
        </p:nvSpPr>
        <p:spPr>
          <a:xfrm>
            <a:off x="1841500" y="6833235"/>
            <a:ext cx="1862201" cy="377190"/>
          </a:xfrm>
          <a:prstGeom prst="rect">
            <a:avLst/>
          </a:prstGeom>
        </p:spPr>
        <p:txBody>
          <a:bodyPr vert="horz" wrap="square" lIns="0" tIns="0" rIns="0" bIns="0" rtlCol="0">
            <a:spAutoFit/>
          </a:bodyPr>
          <a:lstStyle/>
          <a:p>
            <a:pPr marL="12700">
              <a:lnSpc>
                <a:spcPct val="100000"/>
              </a:lnSpc>
            </a:pPr>
            <a:r>
              <a:rPr sz="2400" b="1" dirty="0" smtClean="0">
                <a:latin typeface="Times New Roman" panose="02020603050405020304"/>
                <a:cs typeface="Times New Roman" panose="02020603050405020304"/>
              </a:rPr>
              <a:t>16</a:t>
            </a:r>
            <a:r>
              <a:rPr lang="zh-CN" altLang="en-US" sz="2400" b="1" spc="-10" dirty="0">
                <a:latin typeface="宋体" panose="02010600030101010101" pitchFamily="2" charset="-122"/>
                <a:cs typeface="Times New Roman" panose="02020603050405020304"/>
              </a:rPr>
              <a:t>色度空间</a:t>
            </a:r>
            <a:endParaRPr sz="2400" dirty="0">
              <a:latin typeface="宋体" panose="02010600030101010101" pitchFamily="2" charset="-122"/>
              <a:cs typeface="宋体" panose="02010600030101010101" pitchFamily="2" charset="-122"/>
            </a:endParaRPr>
          </a:p>
        </p:txBody>
      </p:sp>
      <p:sp>
        <p:nvSpPr>
          <p:cNvPr id="10" name="object 10"/>
          <p:cNvSpPr txBox="1"/>
          <p:nvPr/>
        </p:nvSpPr>
        <p:spPr>
          <a:xfrm>
            <a:off x="4965700" y="6833235"/>
            <a:ext cx="1858772" cy="369332"/>
          </a:xfrm>
          <a:prstGeom prst="rect">
            <a:avLst/>
          </a:prstGeom>
        </p:spPr>
        <p:txBody>
          <a:bodyPr vert="horz" wrap="square" lIns="0" tIns="0" rIns="0" bIns="0" rtlCol="0">
            <a:spAutoFit/>
          </a:bodyPr>
          <a:lstStyle/>
          <a:p>
            <a:pPr marL="12700">
              <a:lnSpc>
                <a:spcPct val="100000"/>
              </a:lnSpc>
            </a:pPr>
            <a:r>
              <a:rPr sz="2400" b="1" dirty="0" smtClean="0">
                <a:latin typeface="Times New Roman" panose="02020603050405020304"/>
                <a:cs typeface="Times New Roman" panose="02020603050405020304"/>
              </a:rPr>
              <a:t>8</a:t>
            </a:r>
            <a:r>
              <a:rPr lang="zh-CN" altLang="en-US" sz="2400" b="1" spc="-10" dirty="0">
                <a:latin typeface="宋体" panose="02010600030101010101" pitchFamily="2" charset="-122"/>
                <a:cs typeface="Times New Roman" panose="02020603050405020304"/>
              </a:rPr>
              <a:t>色度空间</a:t>
            </a:r>
            <a:endParaRPr sz="2400" dirty="0">
              <a:latin typeface="宋体" panose="02010600030101010101" pitchFamily="2" charset="-122"/>
              <a:cs typeface="宋体" panose="02010600030101010101" pitchFamily="2" charset="-122"/>
            </a:endParaRPr>
          </a:p>
        </p:txBody>
      </p:sp>
      <p:sp>
        <p:nvSpPr>
          <p:cNvPr id="11" name="object 11"/>
          <p:cNvSpPr txBox="1"/>
          <p:nvPr/>
        </p:nvSpPr>
        <p:spPr>
          <a:xfrm>
            <a:off x="7945501" y="6833235"/>
            <a:ext cx="1533778" cy="369332"/>
          </a:xfrm>
          <a:prstGeom prst="rect">
            <a:avLst/>
          </a:prstGeom>
        </p:spPr>
        <p:txBody>
          <a:bodyPr vert="horz" wrap="square" lIns="0" tIns="0" rIns="0" bIns="0" rtlCol="0">
            <a:spAutoFit/>
          </a:bodyPr>
          <a:lstStyle/>
          <a:p>
            <a:pPr marL="12700">
              <a:lnSpc>
                <a:spcPct val="100000"/>
              </a:lnSpc>
            </a:pPr>
            <a:r>
              <a:rPr sz="2400" b="1" dirty="0" smtClean="0">
                <a:latin typeface="Times New Roman" panose="02020603050405020304"/>
                <a:cs typeface="Times New Roman" panose="02020603050405020304"/>
              </a:rPr>
              <a:t>4</a:t>
            </a:r>
            <a:r>
              <a:rPr lang="zh-CN" altLang="en-US" sz="2400" b="1" spc="-10" dirty="0">
                <a:latin typeface="宋体" panose="02010600030101010101" pitchFamily="2" charset="-122"/>
                <a:cs typeface="Times New Roman" panose="02020603050405020304"/>
              </a:rPr>
              <a:t>色度空</a:t>
            </a:r>
            <a:r>
              <a:rPr lang="zh-CN" altLang="en-US" sz="2400" b="1" spc="-10" dirty="0" smtClean="0">
                <a:latin typeface="宋体" panose="02010600030101010101" pitchFamily="2" charset="-122"/>
                <a:cs typeface="Times New Roman" panose="02020603050405020304"/>
              </a:rPr>
              <a:t>间</a:t>
            </a:r>
            <a:endParaRPr sz="2400" dirty="0">
              <a:latin typeface="宋体" panose="02010600030101010101" pitchFamily="2" charset="-122"/>
              <a:cs typeface="宋体" panose="02010600030101010101" pitchFamily="2" charset="-122"/>
            </a:endParaRPr>
          </a:p>
        </p:txBody>
      </p:sp>
      <p:sp>
        <p:nvSpPr>
          <p:cNvPr id="3" name="灯片编号占位符 2"/>
          <p:cNvSpPr>
            <a:spLocks noGrp="1"/>
          </p:cNvSpPr>
          <p:nvPr>
            <p:ph type="sldNum" sz="quarter" idx="12"/>
          </p:nvPr>
        </p:nvSpPr>
        <p:spPr/>
        <p:txBody>
          <a:bodyPr/>
          <a:lstStyle/>
          <a:p>
            <a:fld id="{B6F15528-21DE-4FAA-801E-634DDDAF4B2B}" type="slidenum">
              <a:rPr/>
              <a:t>64</a:t>
            </a:fld>
            <a:endParaRPr/>
          </a:p>
        </p:txBody>
      </p:sp>
      <p:sp>
        <p:nvSpPr>
          <p:cNvPr id="14" name="矩形 13"/>
          <p:cNvSpPr/>
          <p:nvPr/>
        </p:nvSpPr>
        <p:spPr>
          <a:xfrm>
            <a:off x="546100" y="1630893"/>
            <a:ext cx="8933179" cy="646331"/>
          </a:xfrm>
          <a:prstGeom prst="rect">
            <a:avLst/>
          </a:prstGeom>
        </p:spPr>
        <p:txBody>
          <a:bodyPr wrap="square">
            <a:spAutoFit/>
          </a:bodyPr>
          <a:lstStyle/>
          <a:p>
            <a:pPr defTabSz="0">
              <a:spcBef>
                <a:spcPts val="55"/>
              </a:spcBef>
              <a:tabLst>
                <a:tab pos="568325" algn="l"/>
              </a:tabLst>
            </a:pPr>
            <a:r>
              <a:rPr lang="en-US" altLang="zh-CN" sz="3600" b="1" spc="745" dirty="0">
                <a:solidFill>
                  <a:srgbClr val="EE2B0A"/>
                </a:solidFill>
                <a:latin typeface="Segoe UI Symbol" panose="020B0502040204020203"/>
                <a:cs typeface="Segoe UI Symbol" panose="020B0502040204020203"/>
              </a:rPr>
              <a:t>•	</a:t>
            </a:r>
            <a:r>
              <a:rPr lang="zh-CN" altLang="en-US" sz="3600" b="1" spc="745" dirty="0">
                <a:solidFill>
                  <a:srgbClr val="EE2B0A"/>
                </a:solidFill>
                <a:latin typeface="Segoe UI Symbol" panose="020B0502040204020203"/>
                <a:cs typeface="Segoe UI Symbol" panose="020B0502040204020203"/>
              </a:rPr>
              <a:t>采</a:t>
            </a:r>
            <a:r>
              <a:rPr lang="zh-CN" altLang="en-US" sz="3600" b="1" spc="745" dirty="0" smtClean="0">
                <a:solidFill>
                  <a:srgbClr val="EE2B0A"/>
                </a:solidFill>
                <a:latin typeface="Segoe UI Symbol" panose="020B0502040204020203"/>
                <a:cs typeface="Segoe UI Symbol" panose="020B0502040204020203"/>
              </a:rPr>
              <a:t>样与量化</a:t>
            </a:r>
            <a:r>
              <a:rPr lang="en-US" altLang="zh-CN" sz="2400" spc="745" dirty="0" smtClean="0">
                <a:solidFill>
                  <a:srgbClr val="3333FF"/>
                </a:solidFill>
                <a:latin typeface="Segoe UI Symbol" panose="020B0502040204020203"/>
                <a:cs typeface="Segoe UI Symbol" panose="020B0502040204020203"/>
              </a:rPr>
              <a:t>-</a:t>
            </a:r>
            <a:r>
              <a:rPr lang="zh-CN" altLang="en-US" sz="2400" spc="745" dirty="0" smtClean="0">
                <a:solidFill>
                  <a:srgbClr val="3333FF"/>
                </a:solidFill>
                <a:latin typeface="Segoe UI Symbol" panose="020B0502040204020203"/>
                <a:cs typeface="Segoe UI Symbol" panose="020B0502040204020203"/>
              </a:rPr>
              <a:t>采样</a:t>
            </a:r>
            <a:r>
              <a:rPr lang="zh-CN" altLang="en-US" sz="2400" spc="745" dirty="0">
                <a:solidFill>
                  <a:srgbClr val="3333FF"/>
                </a:solidFill>
                <a:latin typeface="Segoe UI Symbol" panose="020B0502040204020203"/>
                <a:cs typeface="Segoe UI Symbol" panose="020B0502040204020203"/>
              </a:rPr>
              <a:t>灰</a:t>
            </a:r>
            <a:r>
              <a:rPr lang="zh-CN" altLang="en-US" sz="2400" spc="745" dirty="0" smtClean="0">
                <a:solidFill>
                  <a:srgbClr val="3333FF"/>
                </a:solidFill>
                <a:latin typeface="Segoe UI Symbol" panose="020B0502040204020203"/>
                <a:cs typeface="Segoe UI Symbol" panose="020B0502040204020203"/>
              </a:rPr>
              <a:t>度</a:t>
            </a:r>
            <a:r>
              <a:rPr lang="en-US" altLang="zh-CN" sz="2400" spc="745" dirty="0" smtClean="0">
                <a:solidFill>
                  <a:srgbClr val="3333FF"/>
                </a:solidFill>
                <a:latin typeface="Segoe UI Symbol" panose="020B0502040204020203"/>
                <a:cs typeface="Segoe UI Symbol" panose="020B0502040204020203"/>
              </a:rPr>
              <a:t>/</a:t>
            </a:r>
            <a:r>
              <a:rPr lang="zh-CN" altLang="en-US" sz="2400" spc="745" dirty="0">
                <a:solidFill>
                  <a:srgbClr val="3333FF"/>
                </a:solidFill>
                <a:latin typeface="Segoe UI Symbol" panose="020B0502040204020203"/>
                <a:cs typeface="Segoe UI Symbol" panose="020B0502040204020203"/>
              </a:rPr>
              <a:t>色度</a:t>
            </a:r>
            <a:r>
              <a:rPr lang="zh-CN" altLang="en-US" sz="2400" spc="745" dirty="0" smtClean="0">
                <a:solidFill>
                  <a:srgbClr val="3333FF"/>
                </a:solidFill>
                <a:latin typeface="Segoe UI Symbol" panose="020B0502040204020203"/>
                <a:cs typeface="Segoe UI Symbol" panose="020B0502040204020203"/>
              </a:rPr>
              <a:t>级与图像质量</a:t>
            </a:r>
            <a:endParaRPr lang="zh-CN" altLang="en-US" sz="2400" dirty="0">
              <a:solidFill>
                <a:srgbClr val="3333FF"/>
              </a:solidFill>
              <a:latin typeface="新宋体" panose="02010609030101010101" charset="-122"/>
              <a:cs typeface="新宋体" panose="02010609030101010101" charset="-122"/>
            </a:endParaRPr>
          </a:p>
        </p:txBody>
      </p:sp>
      <p:sp>
        <p:nvSpPr>
          <p:cNvPr id="15" name="文本框 14"/>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3330575" y="4015105"/>
            <a:ext cx="4662805" cy="342392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98501" y="2358835"/>
            <a:ext cx="9704070" cy="923330"/>
          </a:xfrm>
          <a:prstGeom prst="rect">
            <a:avLst/>
          </a:prstGeom>
        </p:spPr>
        <p:txBody>
          <a:bodyPr vert="horz" wrap="square" lIns="0" tIns="0" rIns="0" bIns="0" rtlCol="0">
            <a:spAutoFit/>
          </a:bodyPr>
          <a:lstStyle/>
          <a:p>
            <a:pPr marL="12700" defTabSz="0">
              <a:lnSpc>
                <a:spcPct val="100000"/>
              </a:lnSpc>
              <a:tabLst>
                <a:tab pos="354965" algn="l"/>
              </a:tabLst>
            </a:pPr>
            <a:r>
              <a:rPr sz="2200" spc="745" dirty="0">
                <a:solidFill>
                  <a:srgbClr val="EE2B0A"/>
                </a:solidFill>
                <a:latin typeface="+mn-ea"/>
                <a:cs typeface="Segoe UI Symbol" panose="020B0502040204020203"/>
              </a:rPr>
              <a:t>•	</a:t>
            </a:r>
            <a:r>
              <a:rPr sz="3200" spc="-5" dirty="0">
                <a:latin typeface="+mn-ea"/>
                <a:cs typeface="新宋体" panose="02010609030101010101" charset="-122"/>
              </a:rPr>
              <a:t>非</a:t>
            </a:r>
            <a:r>
              <a:rPr lang="zh-CN" sz="3200" spc="-5" dirty="0">
                <a:latin typeface="+mn-ea"/>
                <a:cs typeface="新宋体" panose="02010609030101010101" charset="-122"/>
              </a:rPr>
              <a:t>均匀</a:t>
            </a:r>
            <a:r>
              <a:rPr sz="3200" spc="-5" dirty="0" err="1" smtClean="0">
                <a:latin typeface="+mn-ea"/>
                <a:cs typeface="新宋体" panose="02010609030101010101" charset="-122"/>
              </a:rPr>
              <a:t>的图像的采样</a:t>
            </a:r>
            <a:r>
              <a:rPr lang="en-US" sz="3200" spc="-5" dirty="0" smtClean="0">
                <a:latin typeface="+mn-ea"/>
                <a:cs typeface="新宋体" panose="02010609030101010101" charset="-122"/>
              </a:rPr>
              <a:t>:</a:t>
            </a:r>
            <a:r>
              <a:rPr sz="2000" spc="130" dirty="0" smtClean="0">
                <a:solidFill>
                  <a:srgbClr val="FF0000"/>
                </a:solidFill>
                <a:latin typeface="+mn-ea"/>
                <a:cs typeface="Segoe UI Symbol" panose="020B0502040204020203"/>
              </a:rPr>
              <a:t> </a:t>
            </a:r>
            <a:r>
              <a:rPr sz="2800" spc="-5" dirty="0" err="1">
                <a:latin typeface="+mn-ea"/>
                <a:cs typeface="新宋体" panose="02010609030101010101" charset="-122"/>
              </a:rPr>
              <a:t>在灰度级变化尖锐的区域，</a:t>
            </a:r>
            <a:r>
              <a:rPr sz="2800" spc="-5" dirty="0" err="1" smtClean="0">
                <a:latin typeface="+mn-ea"/>
                <a:cs typeface="新宋体" panose="02010609030101010101" charset="-122"/>
              </a:rPr>
              <a:t>用细腻的采样在灰度级比较平滑的区域</a:t>
            </a:r>
            <a:r>
              <a:rPr sz="2800" spc="-5" dirty="0" err="1">
                <a:latin typeface="+mn-ea"/>
                <a:cs typeface="新宋体" panose="02010609030101010101" charset="-122"/>
              </a:rPr>
              <a:t>，用粗糙的采样</a:t>
            </a:r>
            <a:endParaRPr sz="2800" dirty="0">
              <a:latin typeface="+mn-ea"/>
              <a:cs typeface="新宋体" panose="02010609030101010101" charset="-122"/>
            </a:endParaRPr>
          </a:p>
        </p:txBody>
      </p:sp>
      <p:graphicFrame>
        <p:nvGraphicFramePr>
          <p:cNvPr id="6" name="object 6"/>
          <p:cNvGraphicFramePr>
            <a:graphicFrameLocks noGrp="1"/>
          </p:cNvGraphicFramePr>
          <p:nvPr>
            <p:custDataLst>
              <p:tags r:id="rId1"/>
            </p:custDataLst>
            <p:extLst>
              <p:ext uri="{D42A27DB-BD31-4B8C-83A1-F6EECF244321}">
                <p14:modId xmlns:p14="http://schemas.microsoft.com/office/powerpoint/2010/main" val="2550804734"/>
              </p:ext>
            </p:extLst>
          </p:nvPr>
        </p:nvGraphicFramePr>
        <p:xfrm>
          <a:off x="3316605" y="4025900"/>
          <a:ext cx="4621530" cy="3413125"/>
        </p:xfrm>
        <a:graphic>
          <a:graphicData uri="http://schemas.openxmlformats.org/drawingml/2006/table">
            <a:tbl>
              <a:tblPr firstRow="1" bandRow="1">
                <a:tableStyleId>{2D5ABB26-0587-4C30-8999-92F81FD0307C}</a:tableStyleId>
              </a:tblPr>
              <a:tblGrid>
                <a:gridCol w="231140">
                  <a:extLst>
                    <a:ext uri="{9D8B030D-6E8A-4147-A177-3AD203B41FA5}">
                      <a16:colId xmlns:a16="http://schemas.microsoft.com/office/drawing/2014/main" val="20000"/>
                    </a:ext>
                  </a:extLst>
                </a:gridCol>
                <a:gridCol w="231140">
                  <a:extLst>
                    <a:ext uri="{9D8B030D-6E8A-4147-A177-3AD203B41FA5}">
                      <a16:colId xmlns:a16="http://schemas.microsoft.com/office/drawing/2014/main" val="20001"/>
                    </a:ext>
                  </a:extLst>
                </a:gridCol>
                <a:gridCol w="231140">
                  <a:extLst>
                    <a:ext uri="{9D8B030D-6E8A-4147-A177-3AD203B41FA5}">
                      <a16:colId xmlns:a16="http://schemas.microsoft.com/office/drawing/2014/main" val="20002"/>
                    </a:ext>
                  </a:extLst>
                </a:gridCol>
                <a:gridCol w="231140">
                  <a:extLst>
                    <a:ext uri="{9D8B030D-6E8A-4147-A177-3AD203B41FA5}">
                      <a16:colId xmlns:a16="http://schemas.microsoft.com/office/drawing/2014/main" val="20003"/>
                    </a:ext>
                  </a:extLst>
                </a:gridCol>
                <a:gridCol w="231775">
                  <a:extLst>
                    <a:ext uri="{9D8B030D-6E8A-4147-A177-3AD203B41FA5}">
                      <a16:colId xmlns:a16="http://schemas.microsoft.com/office/drawing/2014/main" val="20004"/>
                    </a:ext>
                  </a:extLst>
                </a:gridCol>
                <a:gridCol w="230505">
                  <a:extLst>
                    <a:ext uri="{9D8B030D-6E8A-4147-A177-3AD203B41FA5}">
                      <a16:colId xmlns:a16="http://schemas.microsoft.com/office/drawing/2014/main" val="20005"/>
                    </a:ext>
                  </a:extLst>
                </a:gridCol>
                <a:gridCol w="230505">
                  <a:extLst>
                    <a:ext uri="{9D8B030D-6E8A-4147-A177-3AD203B41FA5}">
                      <a16:colId xmlns:a16="http://schemas.microsoft.com/office/drawing/2014/main" val="20006"/>
                    </a:ext>
                  </a:extLst>
                </a:gridCol>
                <a:gridCol w="230505">
                  <a:extLst>
                    <a:ext uri="{9D8B030D-6E8A-4147-A177-3AD203B41FA5}">
                      <a16:colId xmlns:a16="http://schemas.microsoft.com/office/drawing/2014/main" val="20007"/>
                    </a:ext>
                  </a:extLst>
                </a:gridCol>
                <a:gridCol w="81915">
                  <a:extLst>
                    <a:ext uri="{9D8B030D-6E8A-4147-A177-3AD203B41FA5}">
                      <a16:colId xmlns:a16="http://schemas.microsoft.com/office/drawing/2014/main" val="20008"/>
                    </a:ext>
                  </a:extLst>
                </a:gridCol>
                <a:gridCol w="151130">
                  <a:extLst>
                    <a:ext uri="{9D8B030D-6E8A-4147-A177-3AD203B41FA5}">
                      <a16:colId xmlns:a16="http://schemas.microsoft.com/office/drawing/2014/main" val="20009"/>
                    </a:ext>
                  </a:extLst>
                </a:gridCol>
                <a:gridCol w="121285">
                  <a:extLst>
                    <a:ext uri="{9D8B030D-6E8A-4147-A177-3AD203B41FA5}">
                      <a16:colId xmlns:a16="http://schemas.microsoft.com/office/drawing/2014/main" val="20010"/>
                    </a:ext>
                  </a:extLst>
                </a:gridCol>
                <a:gridCol w="108585">
                  <a:extLst>
                    <a:ext uri="{9D8B030D-6E8A-4147-A177-3AD203B41FA5}">
                      <a16:colId xmlns:a16="http://schemas.microsoft.com/office/drawing/2014/main" val="20011"/>
                    </a:ext>
                  </a:extLst>
                </a:gridCol>
                <a:gridCol w="162560">
                  <a:extLst>
                    <a:ext uri="{9D8B030D-6E8A-4147-A177-3AD203B41FA5}">
                      <a16:colId xmlns:a16="http://schemas.microsoft.com/office/drawing/2014/main" val="20012"/>
                    </a:ext>
                  </a:extLst>
                </a:gridCol>
                <a:gridCol w="25400">
                  <a:extLst>
                    <a:ext uri="{9D8B030D-6E8A-4147-A177-3AD203B41FA5}">
                      <a16:colId xmlns:a16="http://schemas.microsoft.com/office/drawing/2014/main" val="20013"/>
                    </a:ext>
                  </a:extLst>
                </a:gridCol>
                <a:gridCol w="111125">
                  <a:extLst>
                    <a:ext uri="{9D8B030D-6E8A-4147-A177-3AD203B41FA5}">
                      <a16:colId xmlns:a16="http://schemas.microsoft.com/office/drawing/2014/main" val="20014"/>
                    </a:ext>
                  </a:extLst>
                </a:gridCol>
                <a:gridCol w="163830">
                  <a:extLst>
                    <a:ext uri="{9D8B030D-6E8A-4147-A177-3AD203B41FA5}">
                      <a16:colId xmlns:a16="http://schemas.microsoft.com/office/drawing/2014/main" val="20015"/>
                    </a:ext>
                  </a:extLst>
                </a:gridCol>
                <a:gridCol w="107950">
                  <a:extLst>
                    <a:ext uri="{9D8B030D-6E8A-4147-A177-3AD203B41FA5}">
                      <a16:colId xmlns:a16="http://schemas.microsoft.com/office/drawing/2014/main" val="20016"/>
                    </a:ext>
                  </a:extLst>
                </a:gridCol>
                <a:gridCol w="122555">
                  <a:extLst>
                    <a:ext uri="{9D8B030D-6E8A-4147-A177-3AD203B41FA5}">
                      <a16:colId xmlns:a16="http://schemas.microsoft.com/office/drawing/2014/main" val="20017"/>
                    </a:ext>
                  </a:extLst>
                </a:gridCol>
                <a:gridCol w="230505">
                  <a:extLst>
                    <a:ext uri="{9D8B030D-6E8A-4147-A177-3AD203B41FA5}">
                      <a16:colId xmlns:a16="http://schemas.microsoft.com/office/drawing/2014/main" val="20018"/>
                    </a:ext>
                  </a:extLst>
                </a:gridCol>
                <a:gridCol w="232410">
                  <a:extLst>
                    <a:ext uri="{9D8B030D-6E8A-4147-A177-3AD203B41FA5}">
                      <a16:colId xmlns:a16="http://schemas.microsoft.com/office/drawing/2014/main" val="20019"/>
                    </a:ext>
                  </a:extLst>
                </a:gridCol>
                <a:gridCol w="230505">
                  <a:extLst>
                    <a:ext uri="{9D8B030D-6E8A-4147-A177-3AD203B41FA5}">
                      <a16:colId xmlns:a16="http://schemas.microsoft.com/office/drawing/2014/main" val="20020"/>
                    </a:ext>
                  </a:extLst>
                </a:gridCol>
                <a:gridCol w="241935">
                  <a:extLst>
                    <a:ext uri="{9D8B030D-6E8A-4147-A177-3AD203B41FA5}">
                      <a16:colId xmlns:a16="http://schemas.microsoft.com/office/drawing/2014/main" val="20021"/>
                    </a:ext>
                  </a:extLst>
                </a:gridCol>
                <a:gridCol w="219710">
                  <a:extLst>
                    <a:ext uri="{9D8B030D-6E8A-4147-A177-3AD203B41FA5}">
                      <a16:colId xmlns:a16="http://schemas.microsoft.com/office/drawing/2014/main" val="20022"/>
                    </a:ext>
                  </a:extLst>
                </a:gridCol>
                <a:gridCol w="231775">
                  <a:extLst>
                    <a:ext uri="{9D8B030D-6E8A-4147-A177-3AD203B41FA5}">
                      <a16:colId xmlns:a16="http://schemas.microsoft.com/office/drawing/2014/main" val="20023"/>
                    </a:ext>
                  </a:extLst>
                </a:gridCol>
                <a:gridCol w="230505">
                  <a:extLst>
                    <a:ext uri="{9D8B030D-6E8A-4147-A177-3AD203B41FA5}">
                      <a16:colId xmlns:a16="http://schemas.microsoft.com/office/drawing/2014/main" val="20024"/>
                    </a:ext>
                  </a:extLst>
                </a:gridCol>
              </a:tblGrid>
              <a:tr h="243205">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0"/>
                  </a:ext>
                </a:extLst>
              </a:tr>
              <a:tr h="243840">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1"/>
                  </a:ext>
                </a:extLst>
              </a:tr>
              <a:tr h="182880">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2"/>
                  </a:ext>
                </a:extLst>
              </a:tr>
              <a:tr h="182880">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3"/>
                  </a:ext>
                </a:extLst>
              </a:tr>
              <a:tr h="182880">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4"/>
                  </a:ext>
                </a:extLst>
              </a:tr>
              <a:tr h="182880">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5"/>
                  </a:ext>
                </a:extLst>
              </a:tr>
              <a:tr h="182880">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6"/>
                  </a:ext>
                </a:extLst>
              </a:tr>
              <a:tr h="182880">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5905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5905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59804">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59804">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FF0000"/>
                      </a:solidFill>
                      <a:prstDash val="solid"/>
                    </a:lnT>
                    <a:lnB w="28575">
                      <a:solidFill>
                        <a:srgbClr val="3333CC"/>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7"/>
                  </a:ext>
                </a:extLst>
              </a:tr>
              <a:tr h="182880">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5905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5905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59804">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59804">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3333CC"/>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8"/>
                  </a:ext>
                </a:extLst>
              </a:tr>
              <a:tr h="182880">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5905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5905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59804">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59804">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FF0000"/>
                      </a:solidFill>
                      <a:prstDash val="solid"/>
                    </a:lnT>
                    <a:lnB w="28575">
                      <a:solidFill>
                        <a:srgbClr val="3333CC"/>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09"/>
                  </a:ext>
                </a:extLst>
              </a:tr>
              <a:tr h="182880">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5905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5905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59804">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59804">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3333CC"/>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10"/>
                  </a:ext>
                </a:extLst>
              </a:tr>
              <a:tr h="182880">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5905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5905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59804">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59804">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FF0000"/>
                      </a:solidFill>
                      <a:prstDash val="solid"/>
                    </a:lnT>
                    <a:lnB w="28575">
                      <a:solidFill>
                        <a:srgbClr val="3333CC"/>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11"/>
                  </a:ext>
                </a:extLst>
              </a:tr>
              <a:tr h="182880">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5905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5905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59804">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59804">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3333CC"/>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12"/>
                  </a:ext>
                </a:extLst>
              </a:tr>
              <a:tr h="182880">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5905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59055">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59804">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59804">
                      <a:solidFill>
                        <a:srgbClr val="3333CC"/>
                      </a:solidFill>
                      <a:prstDash val="solid"/>
                    </a:lnL>
                    <a:lnR w="28575">
                      <a:solidFill>
                        <a:srgbClr val="3333CC"/>
                      </a:solidFill>
                      <a:prstDash val="solid"/>
                    </a:lnR>
                    <a:lnT w="28575">
                      <a:solidFill>
                        <a:srgbClr val="FF0000"/>
                      </a:solidFill>
                      <a:prstDash val="solid"/>
                    </a:lnT>
                    <a:lnB w="28575">
                      <a:solidFill>
                        <a:srgbClr val="3333CC"/>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FF0000"/>
                      </a:solidFill>
                      <a:prstDash val="solid"/>
                    </a:lnT>
                    <a:lnB w="28575">
                      <a:solidFill>
                        <a:srgbClr val="3333CC"/>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13"/>
                  </a:ext>
                </a:extLst>
              </a:tr>
              <a:tr h="182880">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5905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59055">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59804">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59804">
                      <a:solidFill>
                        <a:srgbClr val="3333CC"/>
                      </a:solidFill>
                      <a:prstDash val="solid"/>
                    </a:lnL>
                    <a:lnR w="28575">
                      <a:solidFill>
                        <a:srgbClr val="3333CC"/>
                      </a:solidFill>
                      <a:prstDash val="solid"/>
                    </a:lnR>
                    <a:lnT w="28575">
                      <a:solidFill>
                        <a:srgbClr val="3333CC"/>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3333CC"/>
                      </a:solidFill>
                      <a:prstDash val="solid"/>
                    </a:lnL>
                    <a:lnR w="28575">
                      <a:solidFill>
                        <a:srgbClr val="FF0000"/>
                      </a:solidFill>
                      <a:prstDash val="solid"/>
                    </a:lnR>
                    <a:lnT w="28575">
                      <a:solidFill>
                        <a:srgbClr val="3333CC"/>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lang="zh-CN"/>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14"/>
                  </a:ext>
                </a:extLst>
              </a:tr>
              <a:tr h="182880">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15"/>
                  </a:ext>
                </a:extLst>
              </a:tr>
              <a:tr h="182880">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16"/>
                  </a:ext>
                </a:extLst>
              </a:tr>
              <a:tr h="182880">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gridSpan="2">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lang="zh-CN"/>
                    </a:p>
                  </a:txBody>
                  <a:tcPr marL="0" marR="0" marT="0" marB="0"/>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a:txBody>
                    <a:bodyPr/>
                    <a:lstStyle/>
                    <a:p>
                      <a:endParaRPr sz="1200" dirty="0">
                        <a:latin typeface="新宋体" panose="02010609030101010101" charset="-122"/>
                        <a:cs typeface="新宋体" panose="02010609030101010101" charset="-122"/>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extLst>
                  <a:ext uri="{0D108BD9-81ED-4DB2-BD59-A6C34878D82A}">
                    <a16:rowId xmlns:a16="http://schemas.microsoft.com/office/drawing/2014/main" val="10017"/>
                  </a:ext>
                </a:extLst>
              </a:tr>
            </a:tbl>
          </a:graphicData>
        </a:graphic>
      </p:graphicFrame>
      <p:sp>
        <p:nvSpPr>
          <p:cNvPr id="3" name="灯片编号占位符 2"/>
          <p:cNvSpPr>
            <a:spLocks noGrp="1"/>
          </p:cNvSpPr>
          <p:nvPr>
            <p:ph type="sldNum" sz="quarter" idx="12"/>
          </p:nvPr>
        </p:nvSpPr>
        <p:spPr/>
        <p:txBody>
          <a:bodyPr/>
          <a:lstStyle/>
          <a:p>
            <a:fld id="{B6F15528-21DE-4FAA-801E-634DDDAF4B2B}" type="slidenum">
              <a:rPr/>
              <a:t>65</a:t>
            </a:fld>
            <a:endParaRPr/>
          </a:p>
        </p:txBody>
      </p:sp>
      <p:sp>
        <p:nvSpPr>
          <p:cNvPr id="8" name="矩形 7"/>
          <p:cNvSpPr/>
          <p:nvPr/>
        </p:nvSpPr>
        <p:spPr>
          <a:xfrm>
            <a:off x="546100" y="1630893"/>
            <a:ext cx="8933179" cy="646331"/>
          </a:xfrm>
          <a:prstGeom prst="rect">
            <a:avLst/>
          </a:prstGeom>
        </p:spPr>
        <p:txBody>
          <a:bodyPr wrap="square">
            <a:spAutoFit/>
          </a:bodyPr>
          <a:lstStyle/>
          <a:p>
            <a:pPr defTabSz="0">
              <a:spcBef>
                <a:spcPts val="55"/>
              </a:spcBef>
              <a:tabLst>
                <a:tab pos="568325" algn="l"/>
              </a:tabLst>
            </a:pPr>
            <a:r>
              <a:rPr lang="en-US" altLang="zh-CN" sz="3600" b="1" spc="745" dirty="0">
                <a:solidFill>
                  <a:srgbClr val="EE2B0A"/>
                </a:solidFill>
                <a:latin typeface="Segoe UI Symbol" panose="020B0502040204020203"/>
                <a:cs typeface="Segoe UI Symbol" panose="020B0502040204020203"/>
              </a:rPr>
              <a:t>•	</a:t>
            </a:r>
            <a:r>
              <a:rPr lang="zh-CN" altLang="en-US" sz="3600" b="1" spc="745" dirty="0">
                <a:solidFill>
                  <a:srgbClr val="EE2B0A"/>
                </a:solidFill>
                <a:latin typeface="Segoe UI Symbol" panose="020B0502040204020203"/>
                <a:cs typeface="Segoe UI Symbol" panose="020B0502040204020203"/>
              </a:rPr>
              <a:t>采</a:t>
            </a:r>
            <a:r>
              <a:rPr lang="zh-CN" altLang="en-US" sz="3600" b="1" spc="745" dirty="0" smtClean="0">
                <a:solidFill>
                  <a:srgbClr val="EE2B0A"/>
                </a:solidFill>
                <a:latin typeface="Segoe UI Symbol" panose="020B0502040204020203"/>
                <a:cs typeface="Segoe UI Symbol" panose="020B0502040204020203"/>
              </a:rPr>
              <a:t>样与量化</a:t>
            </a:r>
            <a:r>
              <a:rPr lang="en-US" altLang="zh-CN" sz="2400" spc="745" dirty="0" smtClean="0">
                <a:solidFill>
                  <a:srgbClr val="3333FF"/>
                </a:solidFill>
                <a:latin typeface="Segoe UI Symbol" panose="020B0502040204020203"/>
                <a:cs typeface="Segoe UI Symbol" panose="020B0502040204020203"/>
              </a:rPr>
              <a:t> </a:t>
            </a:r>
            <a:endParaRPr lang="zh-CN" altLang="en-US" sz="2400" dirty="0">
              <a:solidFill>
                <a:srgbClr val="3333FF"/>
              </a:solidFill>
              <a:latin typeface="新宋体" panose="02010609030101010101" charset="-122"/>
              <a:cs typeface="新宋体" panose="02010609030101010101" charset="-122"/>
            </a:endParaRPr>
          </a:p>
        </p:txBody>
      </p:sp>
      <p:sp>
        <p:nvSpPr>
          <p:cNvPr id="9" name="文本框 8"/>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726758" y="2350849"/>
            <a:ext cx="9647555" cy="2421176"/>
          </a:xfrm>
          <a:prstGeom prst="rect">
            <a:avLst/>
          </a:prstGeom>
        </p:spPr>
        <p:txBody>
          <a:bodyPr vert="horz" wrap="square" lIns="0" tIns="0" rIns="0" bIns="0" rtlCol="0">
            <a:spAutoFit/>
          </a:bodyPr>
          <a:lstStyle/>
          <a:p>
            <a:pPr marL="12700" defTabSz="0">
              <a:tabLst>
                <a:tab pos="354965" algn="l"/>
              </a:tabLst>
            </a:pPr>
            <a:r>
              <a:rPr sz="2200" spc="745" dirty="0" smtClean="0">
                <a:solidFill>
                  <a:srgbClr val="EE2B0A"/>
                </a:solidFill>
                <a:latin typeface="+mn-ea"/>
                <a:cs typeface="Segoe UI Symbol" panose="020B0502040204020203"/>
              </a:rPr>
              <a:t>•</a:t>
            </a:r>
            <a:r>
              <a:rPr sz="2200" spc="745" dirty="0">
                <a:solidFill>
                  <a:srgbClr val="EE2B0A"/>
                </a:solidFill>
                <a:latin typeface="+mn-ea"/>
                <a:cs typeface="Segoe UI Symbol" panose="020B0502040204020203"/>
              </a:rPr>
              <a:t>	</a:t>
            </a:r>
            <a:r>
              <a:rPr sz="3200" spc="-5" dirty="0">
                <a:latin typeface="+mn-ea"/>
                <a:cs typeface="新宋体" panose="02010609030101010101" charset="-122"/>
              </a:rPr>
              <a:t>非</a:t>
            </a:r>
            <a:r>
              <a:rPr lang="zh-CN" sz="3200" spc="-5" dirty="0">
                <a:latin typeface="+mn-ea"/>
                <a:cs typeface="新宋体" panose="02010609030101010101" charset="-122"/>
              </a:rPr>
              <a:t>均匀</a:t>
            </a:r>
            <a:r>
              <a:rPr sz="3200" spc="-5" dirty="0">
                <a:latin typeface="+mn-ea"/>
                <a:cs typeface="新宋体" panose="02010609030101010101" charset="-122"/>
              </a:rPr>
              <a:t>的图像的量化</a:t>
            </a:r>
            <a:endParaRPr sz="3200" dirty="0">
              <a:latin typeface="+mn-ea"/>
              <a:cs typeface="新宋体" panose="02010609030101010101" charset="-122"/>
            </a:endParaRPr>
          </a:p>
          <a:p>
            <a:pPr marL="755650" marR="5080" indent="-285750" algn="just">
              <a:spcBef>
                <a:spcPts val="760"/>
              </a:spcBef>
            </a:pPr>
            <a:r>
              <a:rPr sz="2200" spc="80" dirty="0">
                <a:solidFill>
                  <a:srgbClr val="FF0000"/>
                </a:solidFill>
                <a:latin typeface="+mn-ea"/>
                <a:cs typeface="Segoe UI Symbol" panose="020B0502040204020203"/>
              </a:rPr>
              <a:t>✓</a:t>
            </a:r>
            <a:r>
              <a:rPr sz="2200" spc="-85" dirty="0">
                <a:solidFill>
                  <a:srgbClr val="FF0000"/>
                </a:solidFill>
                <a:latin typeface="+mn-ea"/>
                <a:cs typeface="Segoe UI Symbol" panose="020B0502040204020203"/>
              </a:rPr>
              <a:t> </a:t>
            </a:r>
            <a:r>
              <a:rPr sz="2800" spc="-5" dirty="0">
                <a:latin typeface="+mn-ea"/>
                <a:cs typeface="新宋体" panose="02010609030101010101" charset="-122"/>
              </a:rPr>
              <a:t>在边界附近使用较少的灰度级。剩余的灰度级可用于灰度级变化比较平滑的区域</a:t>
            </a:r>
          </a:p>
          <a:p>
            <a:pPr marL="755650" marR="5080" indent="-285750" algn="just">
              <a:spcBef>
                <a:spcPts val="760"/>
              </a:spcBef>
            </a:pPr>
            <a:r>
              <a:rPr sz="2800" spc="80" dirty="0">
                <a:solidFill>
                  <a:srgbClr val="FF0000"/>
                </a:solidFill>
                <a:latin typeface="+mn-ea"/>
                <a:cs typeface="Segoe UI Symbol" panose="020B0502040204020203"/>
              </a:rPr>
              <a:t>✓</a:t>
            </a:r>
            <a:r>
              <a:rPr sz="2800" spc="-85" dirty="0">
                <a:solidFill>
                  <a:srgbClr val="FF0000"/>
                </a:solidFill>
                <a:latin typeface="+mn-ea"/>
                <a:cs typeface="Segoe UI Symbol" panose="020B0502040204020203"/>
              </a:rPr>
              <a:t> </a:t>
            </a:r>
            <a:r>
              <a:rPr sz="2800" spc="-5" dirty="0">
                <a:latin typeface="+mn-ea"/>
                <a:cs typeface="新宋体" panose="02010609030101010101" charset="-122"/>
              </a:rPr>
              <a:t>避免或减少由于量化的太粗糙，在灰度级变化比较平滑的区域出现假轮廓的现象</a:t>
            </a:r>
          </a:p>
        </p:txBody>
      </p:sp>
      <p:sp>
        <p:nvSpPr>
          <p:cNvPr id="3" name="灯片编号占位符 2"/>
          <p:cNvSpPr>
            <a:spLocks noGrp="1"/>
          </p:cNvSpPr>
          <p:nvPr>
            <p:ph type="sldNum" sz="quarter" idx="7"/>
          </p:nvPr>
        </p:nvSpPr>
        <p:spPr/>
        <p:txBody>
          <a:bodyPr/>
          <a:lstStyle/>
          <a:p>
            <a:fld id="{B6F15528-21DE-4FAA-801E-634DDDAF4B2B}" type="slidenum">
              <a:rPr/>
              <a:t>66</a:t>
            </a:fld>
            <a:endParaRPr/>
          </a:p>
        </p:txBody>
      </p:sp>
      <p:sp>
        <p:nvSpPr>
          <p:cNvPr id="5" name="矩形 4"/>
          <p:cNvSpPr/>
          <p:nvPr/>
        </p:nvSpPr>
        <p:spPr>
          <a:xfrm>
            <a:off x="546100" y="1630893"/>
            <a:ext cx="8933179" cy="646331"/>
          </a:xfrm>
          <a:prstGeom prst="rect">
            <a:avLst/>
          </a:prstGeom>
        </p:spPr>
        <p:txBody>
          <a:bodyPr wrap="square">
            <a:spAutoFit/>
          </a:bodyPr>
          <a:lstStyle/>
          <a:p>
            <a:pPr defTabSz="0">
              <a:spcBef>
                <a:spcPts val="55"/>
              </a:spcBef>
              <a:tabLst>
                <a:tab pos="568325" algn="l"/>
              </a:tabLst>
            </a:pPr>
            <a:r>
              <a:rPr lang="en-US" altLang="zh-CN" sz="3600" b="1" spc="745" dirty="0">
                <a:solidFill>
                  <a:srgbClr val="EE2B0A"/>
                </a:solidFill>
                <a:latin typeface="Segoe UI Symbol" panose="020B0502040204020203"/>
                <a:cs typeface="Segoe UI Symbol" panose="020B0502040204020203"/>
              </a:rPr>
              <a:t>•	</a:t>
            </a:r>
            <a:r>
              <a:rPr lang="zh-CN" altLang="en-US" sz="3600" b="1" spc="745" dirty="0">
                <a:solidFill>
                  <a:srgbClr val="EE2B0A"/>
                </a:solidFill>
                <a:latin typeface="Segoe UI Symbol" panose="020B0502040204020203"/>
                <a:cs typeface="Segoe UI Symbol" panose="020B0502040204020203"/>
              </a:rPr>
              <a:t>采</a:t>
            </a:r>
            <a:r>
              <a:rPr lang="zh-CN" altLang="en-US" sz="3600" b="1" spc="745" dirty="0" smtClean="0">
                <a:solidFill>
                  <a:srgbClr val="EE2B0A"/>
                </a:solidFill>
                <a:latin typeface="Segoe UI Symbol" panose="020B0502040204020203"/>
                <a:cs typeface="Segoe UI Symbol" panose="020B0502040204020203"/>
              </a:rPr>
              <a:t>样与量化</a:t>
            </a:r>
            <a:endParaRPr lang="zh-CN" altLang="en-US" sz="2400" dirty="0">
              <a:solidFill>
                <a:srgbClr val="3333FF"/>
              </a:solidFill>
              <a:latin typeface="新宋体" panose="02010609030101010101" charset="-122"/>
              <a:cs typeface="新宋体" panose="02010609030101010101" charset="-122"/>
            </a:endParaRPr>
          </a:p>
        </p:txBody>
      </p:sp>
      <p:sp>
        <p:nvSpPr>
          <p:cNvPr id="6" name="文本框 5"/>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5" name="灯片编号占位符 4"/>
          <p:cNvSpPr>
            <a:spLocks noGrp="1"/>
          </p:cNvSpPr>
          <p:nvPr>
            <p:ph type="sldNum" sz="quarter" idx="7"/>
          </p:nvPr>
        </p:nvSpPr>
        <p:spPr/>
        <p:txBody>
          <a:bodyPr/>
          <a:lstStyle/>
          <a:p>
            <a:fld id="{B6F15528-21DE-4FAA-801E-634DDDAF4B2B}" type="slidenum">
              <a:rPr/>
              <a:t>67</a:t>
            </a:fld>
            <a:endParaRPr/>
          </a:p>
        </p:txBody>
      </p:sp>
      <p:sp>
        <p:nvSpPr>
          <p:cNvPr id="6" name="矩形 5"/>
          <p:cNvSpPr/>
          <p:nvPr/>
        </p:nvSpPr>
        <p:spPr>
          <a:xfrm>
            <a:off x="680720" y="1679575"/>
            <a:ext cx="8933179" cy="5142433"/>
          </a:xfrm>
          <a:prstGeom prst="rect">
            <a:avLst/>
          </a:prstGeom>
        </p:spPr>
        <p:txBody>
          <a:bodyPr wrap="square">
            <a:spAutoFit/>
          </a:bodyPr>
          <a:lstStyle/>
          <a:p>
            <a:pPr defTabSz="0">
              <a:lnSpc>
                <a:spcPct val="150000"/>
              </a:lnSpc>
              <a:spcBef>
                <a:spcPts val="55"/>
              </a:spcBef>
              <a:tabLst>
                <a:tab pos="568325" algn="l"/>
              </a:tabLst>
            </a:pPr>
            <a:r>
              <a:rPr lang="en-US" altLang="zh-CN" sz="3600" b="1" spc="745" dirty="0">
                <a:latin typeface="Segoe UI Symbol" panose="020B0502040204020203"/>
                <a:cs typeface="Segoe UI Symbol" panose="020B0502040204020203"/>
              </a:rPr>
              <a:t>•	</a:t>
            </a:r>
            <a:r>
              <a:rPr lang="zh-CN" altLang="en-US" sz="3600" b="1" spc="745" dirty="0">
                <a:latin typeface="Segoe UI Symbol" panose="020B0502040204020203"/>
                <a:cs typeface="Segoe UI Symbol" panose="020B0502040204020203"/>
              </a:rPr>
              <a:t>视觉感知</a:t>
            </a:r>
            <a:endParaRPr lang="en-US" altLang="zh-CN" sz="3600" b="1" spc="745" dirty="0">
              <a:latin typeface="Segoe UI Symbol" panose="020B0502040204020203"/>
              <a:cs typeface="Segoe UI Symbol" panose="020B0502040204020203"/>
            </a:endParaRPr>
          </a:p>
          <a:p>
            <a:pPr defTabSz="0">
              <a:lnSpc>
                <a:spcPct val="150000"/>
              </a:lnSpc>
              <a:spcBef>
                <a:spcPts val="55"/>
              </a:spcBef>
              <a:tabLst>
                <a:tab pos="568325" algn="l"/>
              </a:tabLst>
            </a:pPr>
            <a:r>
              <a:rPr lang="en-US" altLang="zh-CN" sz="3600" b="1" spc="745" dirty="0">
                <a:latin typeface="Segoe UI Symbol" panose="020B0502040204020203"/>
                <a:cs typeface="Segoe UI Symbol" panose="020B0502040204020203"/>
              </a:rPr>
              <a:t>•	</a:t>
            </a:r>
            <a:r>
              <a:rPr lang="zh-CN" altLang="en-US" sz="3600" b="1" spc="745" dirty="0">
                <a:latin typeface="Segoe UI Symbol" panose="020B0502040204020203"/>
                <a:cs typeface="Segoe UI Symbol" panose="020B0502040204020203"/>
              </a:rPr>
              <a:t>图像的采样和量化</a:t>
            </a:r>
            <a:endParaRPr lang="en-US" altLang="zh-CN" sz="3600" b="1" spc="745" dirty="0">
              <a:latin typeface="Segoe UI Symbol" panose="020B0502040204020203"/>
              <a:cs typeface="Segoe UI Symbol" panose="020B0502040204020203"/>
            </a:endParaRPr>
          </a:p>
          <a:p>
            <a:pPr defTabSz="0">
              <a:lnSpc>
                <a:spcPct val="150000"/>
              </a:lnSpc>
              <a:spcBef>
                <a:spcPts val="55"/>
              </a:spcBef>
              <a:tabLst>
                <a:tab pos="568325" algn="l"/>
              </a:tabLst>
            </a:pPr>
            <a:r>
              <a:rPr lang="en-US" altLang="zh-CN" sz="3600" b="1" spc="745" dirty="0">
                <a:solidFill>
                  <a:srgbClr val="FF0000"/>
                </a:solidFill>
                <a:latin typeface="Segoe UI Symbol" panose="020B0502040204020203"/>
                <a:cs typeface="Segoe UI Symbol" panose="020B0502040204020203"/>
              </a:rPr>
              <a:t>•	</a:t>
            </a:r>
            <a:r>
              <a:rPr lang="zh-CN" altLang="en-US" sz="3600" b="1" spc="745" dirty="0">
                <a:solidFill>
                  <a:srgbClr val="FF0000"/>
                </a:solidFill>
                <a:latin typeface="Segoe UI Symbol" panose="020B0502040204020203"/>
                <a:cs typeface="Segoe UI Symbol" panose="020B0502040204020203"/>
              </a:rPr>
              <a:t>数字图像的表示</a:t>
            </a:r>
            <a:endParaRPr lang="en-US" altLang="zh-CN" sz="3600" b="1" spc="745" dirty="0">
              <a:solidFill>
                <a:srgbClr val="FF0000"/>
              </a:solidFill>
              <a:latin typeface="Segoe UI Symbol" panose="020B0502040204020203"/>
              <a:cs typeface="Segoe UI Symbol" panose="020B0502040204020203"/>
            </a:endParaRPr>
          </a:p>
          <a:p>
            <a:pPr defTabSz="0">
              <a:lnSpc>
                <a:spcPct val="150000"/>
              </a:lnSpc>
              <a:spcBef>
                <a:spcPts val="55"/>
              </a:spcBef>
              <a:tabLst>
                <a:tab pos="568325" algn="l"/>
              </a:tabLst>
            </a:pPr>
            <a:r>
              <a:rPr lang="en-US" altLang="zh-CN" sz="3600" spc="745" dirty="0" smtClean="0">
                <a:solidFill>
                  <a:srgbClr val="EE2B0A"/>
                </a:solidFill>
                <a:latin typeface="Segoe UI Symbol" panose="020B0502040204020203"/>
                <a:cs typeface="Segoe UI Symbol" panose="020B0502040204020203"/>
              </a:rPr>
              <a:t>•</a:t>
            </a:r>
            <a:r>
              <a:rPr lang="en-US" altLang="zh-CN" sz="3600" spc="745" dirty="0">
                <a:solidFill>
                  <a:srgbClr val="EE2B0A"/>
                </a:solidFill>
                <a:latin typeface="Segoe UI Symbol" panose="020B0502040204020203"/>
                <a:cs typeface="Segoe UI Symbol" panose="020B0502040204020203"/>
              </a:rPr>
              <a:t>	</a:t>
            </a:r>
            <a:r>
              <a:rPr lang="zh-CN" altLang="en-US" sz="3600" b="1" spc="-15" dirty="0">
                <a:latin typeface="新宋体" panose="02010609030101010101" charset="-122"/>
                <a:cs typeface="新宋体" panose="02010609030101010101" charset="-122"/>
              </a:rPr>
              <a:t>数字图像的质</a:t>
            </a:r>
            <a:r>
              <a:rPr lang="zh-CN" altLang="en-US" sz="3600" b="1" spc="-15" dirty="0" smtClean="0">
                <a:latin typeface="新宋体" panose="02010609030101010101" charset="-122"/>
                <a:cs typeface="新宋体" panose="02010609030101010101" charset="-122"/>
              </a:rPr>
              <a:t>量</a:t>
            </a:r>
            <a:endParaRPr lang="en-US" altLang="zh-CN" sz="3600" b="1" spc="-15" dirty="0" smtClean="0">
              <a:latin typeface="新宋体" panose="02010609030101010101" charset="-122"/>
              <a:cs typeface="新宋体" panose="02010609030101010101" charset="-122"/>
            </a:endParaRPr>
          </a:p>
          <a:p>
            <a:pPr defTabSz="0">
              <a:lnSpc>
                <a:spcPct val="150000"/>
              </a:lnSpc>
              <a:spcBef>
                <a:spcPts val="55"/>
              </a:spcBef>
              <a:tabLst>
                <a:tab pos="568325" algn="l"/>
              </a:tabLst>
            </a:pPr>
            <a:r>
              <a:rPr lang="en-US" altLang="zh-CN" sz="3600" spc="745" dirty="0" smtClean="0">
                <a:solidFill>
                  <a:srgbClr val="EE2B0A"/>
                </a:solidFill>
                <a:latin typeface="Segoe UI Symbol" panose="020B0502040204020203"/>
                <a:cs typeface="Segoe UI Symbol" panose="020B0502040204020203"/>
              </a:rPr>
              <a:t>•</a:t>
            </a:r>
            <a:r>
              <a:rPr lang="en-US" altLang="zh-CN" sz="3600" spc="745" dirty="0">
                <a:solidFill>
                  <a:srgbClr val="EE2B0A"/>
                </a:solidFill>
                <a:latin typeface="Segoe UI Symbol" panose="020B0502040204020203"/>
                <a:cs typeface="Segoe UI Symbol" panose="020B0502040204020203"/>
              </a:rPr>
              <a:t>		</a:t>
            </a:r>
            <a:r>
              <a:rPr lang="zh-CN" altLang="en-US" sz="3600" b="1" spc="-15" dirty="0">
                <a:latin typeface="新宋体" panose="02010609030101010101" charset="-122"/>
                <a:cs typeface="新宋体" panose="02010609030101010101" charset="-122"/>
              </a:rPr>
              <a:t>像素间的一些基本关</a:t>
            </a:r>
            <a:r>
              <a:rPr lang="zh-CN" altLang="en-US" sz="3600" b="1" spc="-15" dirty="0" smtClean="0">
                <a:latin typeface="新宋体" panose="02010609030101010101" charset="-122"/>
                <a:cs typeface="新宋体" panose="02010609030101010101" charset="-122"/>
              </a:rPr>
              <a:t>系</a:t>
            </a:r>
            <a:endParaRPr lang="en-US" altLang="zh-CN" sz="3600" b="1" spc="-15" dirty="0" smtClean="0">
              <a:latin typeface="新宋体" panose="02010609030101010101" charset="-122"/>
              <a:cs typeface="新宋体" panose="02010609030101010101" charset="-122"/>
            </a:endParaRPr>
          </a:p>
          <a:p>
            <a:pPr defTabSz="0">
              <a:lnSpc>
                <a:spcPct val="150000"/>
              </a:lnSpc>
              <a:spcBef>
                <a:spcPts val="55"/>
              </a:spcBef>
              <a:tabLst>
                <a:tab pos="568325" algn="l"/>
              </a:tabLst>
            </a:pPr>
            <a:endParaRPr lang="zh-CN" altLang="en-US" sz="3600" dirty="0">
              <a:latin typeface="新宋体" panose="02010609030101010101" charset="-122"/>
              <a:cs typeface="新宋体" panose="02010609030101010101" charset="-122"/>
            </a:endParaRPr>
          </a:p>
        </p:txBody>
      </p:sp>
    </p:spTree>
    <p:extLst>
      <p:ext uri="{BB962C8B-B14F-4D97-AF65-F5344CB8AC3E}">
        <p14:creationId xmlns:p14="http://schemas.microsoft.com/office/powerpoint/2010/main" val="4766928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310640" y="2556510"/>
            <a:ext cx="9065260" cy="4730115"/>
          </a:xfrm>
          <a:prstGeom prst="rect">
            <a:avLst/>
          </a:prstGeom>
        </p:spPr>
      </p:pic>
      <p:sp>
        <p:nvSpPr>
          <p:cNvPr id="5" name="灯片编号占位符 4"/>
          <p:cNvSpPr>
            <a:spLocks noGrp="1"/>
          </p:cNvSpPr>
          <p:nvPr>
            <p:ph type="sldNum" sz="quarter" idx="12"/>
          </p:nvPr>
        </p:nvSpPr>
        <p:spPr/>
        <p:txBody>
          <a:bodyPr/>
          <a:lstStyle/>
          <a:p>
            <a:pPr lvl="0"/>
            <a:fld id="{9A0DB2DC-4C9A-4742-B13C-FB6460FD3503}" type="slidenum">
              <a:rPr lang="en-US" altLang="zh-CN"/>
              <a:t>68</a:t>
            </a:fld>
            <a:endParaRPr lang="zh-CN"/>
          </a:p>
        </p:txBody>
      </p:sp>
      <p:grpSp>
        <p:nvGrpSpPr>
          <p:cNvPr id="2" name="组合 1"/>
          <p:cNvGrpSpPr/>
          <p:nvPr/>
        </p:nvGrpSpPr>
        <p:grpSpPr>
          <a:xfrm>
            <a:off x="698501" y="580390"/>
            <a:ext cx="9704070" cy="1737360"/>
            <a:chOff x="698501" y="580390"/>
            <a:chExt cx="9704070" cy="1737360"/>
          </a:xfrm>
        </p:grpSpPr>
        <p:sp>
          <p:nvSpPr>
            <p:cNvPr id="4" name="文本框 3"/>
            <p:cNvSpPr txBox="1"/>
            <p:nvPr/>
          </p:nvSpPr>
          <p:spPr>
            <a:xfrm>
              <a:off x="774700" y="1677670"/>
              <a:ext cx="6324600" cy="640080"/>
            </a:xfrm>
            <a:prstGeom prst="rect">
              <a:avLst/>
            </a:prstGeom>
            <a:noFill/>
          </p:spPr>
          <p:txBody>
            <a:bodyPr wrap="square" rtlCol="0" anchor="t">
              <a:spAutoFit/>
            </a:bodyPr>
            <a:lstStyle/>
            <a:p>
              <a:pPr marL="571500" indent="-571500" algn="l">
                <a:buFont typeface="Arial" panose="020B0604020202020204" pitchFamily="34" charset="0"/>
                <a:buChar char="•"/>
              </a:pPr>
              <a:r>
                <a:rPr sz="3600" b="1" spc="-15" dirty="0">
                  <a:solidFill>
                    <a:srgbClr val="FF0000"/>
                  </a:solidFill>
                  <a:latin typeface="新宋体" panose="02010609030101010101" charset="-122"/>
                  <a:cs typeface="新宋体" panose="02010609030101010101" charset="-122"/>
                  <a:sym typeface="+mn-ea"/>
                </a:rPr>
                <a:t>数字图像的表示</a:t>
              </a:r>
              <a:endParaRPr lang="zh-CN" altLang="en-US" sz="3600" b="1" spc="-15" dirty="0">
                <a:solidFill>
                  <a:srgbClr val="FF0000"/>
                </a:solidFill>
                <a:latin typeface="新宋体" panose="02010609030101010101" charset="-122"/>
                <a:cs typeface="新宋体" panose="02010609030101010101" charset="-122"/>
                <a:sym typeface="+mn-ea"/>
              </a:endParaRPr>
            </a:p>
          </p:txBody>
        </p:sp>
        <p:sp>
          <p:nvSpPr>
            <p:cNvPr id="7" name="文本框 6"/>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gr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文本框 133136"/>
          <p:cNvSpPr txBox="1"/>
          <p:nvPr/>
        </p:nvSpPr>
        <p:spPr>
          <a:xfrm>
            <a:off x="484849" y="2423045"/>
            <a:ext cx="10131374" cy="2651760"/>
          </a:xfrm>
          <a:prstGeom prst="rect">
            <a:avLst/>
          </a:prstGeom>
          <a:noFill/>
          <a:ln w="9525">
            <a:noFill/>
          </a:ln>
        </p:spPr>
        <p:txBody>
          <a:bodyPr wrap="square" anchor="t">
            <a:spAutoFit/>
          </a:bodyPr>
          <a:lstStyle/>
          <a:p>
            <a:pPr lvl="0" indent="0" eaLnBrk="0" hangingPunct="0">
              <a:lnSpc>
                <a:spcPct val="150000"/>
              </a:lnSpc>
            </a:pPr>
            <a:r>
              <a:rPr lang="zh-CN" altLang="en-US" sz="2400" b="1" dirty="0">
                <a:latin typeface="Times New Roman" panose="02020603050405020304" charset="0"/>
                <a:ea typeface="宋体" panose="02010600030101010101" pitchFamily="2" charset="-122"/>
              </a:rPr>
              <a:t>     </a:t>
            </a:r>
            <a:r>
              <a:rPr lang="zh-CN" altLang="en-US" sz="2800" b="1" dirty="0">
                <a:latin typeface="Times New Roman" panose="02020603050405020304" charset="0"/>
                <a:ea typeface="宋体" panose="02010600030101010101" pitchFamily="2" charset="-122"/>
              </a:rPr>
              <a:t>一幅图像可定义成一个二维函数</a:t>
            </a:r>
            <a:r>
              <a:rPr lang="en-US" altLang="en-US" sz="2800" b="1" dirty="0">
                <a:latin typeface="Times New Roman" panose="02020603050405020304" charset="0"/>
                <a:ea typeface="宋体" panose="02010600030101010101" pitchFamily="2" charset="-122"/>
              </a:rPr>
              <a:t>:</a:t>
            </a:r>
            <a:r>
              <a:rPr lang="en-US" altLang="en-US" sz="2800" b="1" i="1" dirty="0">
                <a:latin typeface="Times New Roman" panose="02020603050405020304" charset="0"/>
                <a:ea typeface="宋体" panose="02010600030101010101" pitchFamily="2" charset="-122"/>
              </a:rPr>
              <a:t>f </a:t>
            </a:r>
            <a:r>
              <a:rPr lang="en-US" altLang="en-US" sz="2800" b="1" dirty="0">
                <a:latin typeface="Times New Roman" panose="02020603050405020304" charset="0"/>
                <a:ea typeface="宋体" panose="02010600030101010101" pitchFamily="2" charset="-122"/>
              </a:rPr>
              <a:t>(</a:t>
            </a:r>
            <a:r>
              <a:rPr lang="en-US" altLang="en-US" sz="2800" b="1" i="1" dirty="0">
                <a:latin typeface="Times New Roman" panose="02020603050405020304" charset="0"/>
                <a:ea typeface="宋体" panose="02010600030101010101" pitchFamily="2" charset="-122"/>
              </a:rPr>
              <a:t>x</a:t>
            </a:r>
            <a:r>
              <a:rPr lang="en-US" altLang="en-US" sz="2800" b="1" dirty="0">
                <a:latin typeface="Times New Roman" panose="02020603050405020304" charset="0"/>
                <a:ea typeface="宋体" panose="02010600030101010101" pitchFamily="2" charset="-122"/>
              </a:rPr>
              <a:t>, </a:t>
            </a:r>
            <a:r>
              <a:rPr lang="en-US" altLang="en-US" sz="2800" b="1" i="1" dirty="0">
                <a:latin typeface="Times New Roman" panose="02020603050405020304" charset="0"/>
                <a:ea typeface="宋体" panose="02010600030101010101" pitchFamily="2" charset="-122"/>
              </a:rPr>
              <a:t>y</a:t>
            </a:r>
            <a:r>
              <a:rPr lang="en-US" altLang="en-US" sz="2800" b="1" dirty="0">
                <a:latin typeface="Times New Roman" panose="02020603050405020304" charset="0"/>
                <a:ea typeface="宋体" panose="02010600030101010101" pitchFamily="2" charset="-122"/>
              </a:rPr>
              <a:t>)</a:t>
            </a:r>
            <a:endParaRPr lang="en-US" altLang="en-US" sz="2400" b="1" dirty="0">
              <a:latin typeface="Times New Roman" panose="02020603050405020304" charset="0"/>
              <a:ea typeface="宋体" panose="02010600030101010101" pitchFamily="2" charset="-122"/>
            </a:endParaRPr>
          </a:p>
          <a:p>
            <a:pPr lvl="0" indent="0" eaLnBrk="0" hangingPunct="0">
              <a:lnSpc>
                <a:spcPct val="150000"/>
              </a:lnSpc>
            </a:pPr>
            <a:r>
              <a:rPr lang="zh-CN" altLang="en-US" sz="2800" b="1" dirty="0">
                <a:latin typeface="Times New Roman" panose="02020603050405020304" charset="0"/>
                <a:ea typeface="宋体" panose="02010600030101010101" pitchFamily="2" charset="-122"/>
              </a:rPr>
              <a:t>    由于幅值 </a:t>
            </a:r>
            <a:r>
              <a:rPr lang="en-US" altLang="zh-CN" sz="2800" b="1" i="1" dirty="0">
                <a:latin typeface="Times New Roman" panose="02020603050405020304" charset="0"/>
                <a:ea typeface="宋体" panose="02010600030101010101" pitchFamily="2" charset="-122"/>
              </a:rPr>
              <a:t>f </a:t>
            </a:r>
            <a:r>
              <a:rPr lang="zh-CN" altLang="en-US" sz="2800" b="1" dirty="0">
                <a:latin typeface="Times New Roman" panose="02020603050405020304" charset="0"/>
                <a:ea typeface="宋体" panose="02010600030101010101" pitchFamily="2" charset="-122"/>
              </a:rPr>
              <a:t>实质上反映了图像源的</a:t>
            </a:r>
            <a:r>
              <a:rPr lang="zh-CN" altLang="en-US" sz="2800" b="1" u="sng" dirty="0">
                <a:solidFill>
                  <a:srgbClr val="FF0000"/>
                </a:solidFill>
                <a:latin typeface="Times New Roman" panose="02020603050405020304" charset="0"/>
                <a:ea typeface="宋体" panose="02010600030101010101" pitchFamily="2" charset="-122"/>
              </a:rPr>
              <a:t>辐射能量</a:t>
            </a:r>
            <a:r>
              <a:rPr lang="zh-CN" altLang="en-US" sz="2800" b="1" dirty="0">
                <a:latin typeface="Times New Roman" panose="02020603050405020304" charset="0"/>
                <a:ea typeface="宋体" panose="02010600030101010101" pitchFamily="2" charset="-122"/>
              </a:rPr>
              <a:t>，所以一定是非零且有限的，也即有：</a:t>
            </a:r>
          </a:p>
          <a:p>
            <a:pPr lvl="0" indent="0" eaLnBrk="0" hangingPunct="0">
              <a:lnSpc>
                <a:spcPct val="150000"/>
              </a:lnSpc>
            </a:pPr>
            <a:r>
              <a:rPr lang="zh-CN" altLang="en-US" sz="2800" b="1" dirty="0">
                <a:latin typeface="Times New Roman" panose="02020603050405020304" charset="0"/>
                <a:ea typeface="宋体" panose="02010600030101010101" pitchFamily="2" charset="-122"/>
              </a:rPr>
              <a:t>        </a:t>
            </a:r>
            <a:r>
              <a:rPr lang="en-US" altLang="zh-CN" sz="2800" dirty="0">
                <a:latin typeface="Times New Roman" panose="02020603050405020304" charset="0"/>
                <a:ea typeface="宋体" panose="02010600030101010101" pitchFamily="2" charset="-122"/>
              </a:rPr>
              <a:t>                 </a:t>
            </a:r>
            <a:endParaRPr lang="en-US" altLang="zh-CN" sz="2800" b="1" dirty="0">
              <a:latin typeface="Times New Roman" panose="02020603050405020304" charset="0"/>
              <a:ea typeface="宋体" panose="02010600030101010101" pitchFamily="2" charset="-122"/>
            </a:endParaRPr>
          </a:p>
        </p:txBody>
      </p:sp>
      <p:graphicFrame>
        <p:nvGraphicFramePr>
          <p:cNvPr id="28676" name="对象 4">
            <a:hlinkClick r:id="" action="ppaction://ole?verb=0"/>
          </p:cNvPr>
          <p:cNvGraphicFramePr>
            <a:graphicFrameLocks noChangeAspect="1"/>
          </p:cNvGraphicFramePr>
          <p:nvPr>
            <p:extLst>
              <p:ext uri="{D42A27DB-BD31-4B8C-83A1-F6EECF244321}">
                <p14:modId xmlns:p14="http://schemas.microsoft.com/office/powerpoint/2010/main" val="489927402"/>
              </p:ext>
            </p:extLst>
          </p:nvPr>
        </p:nvGraphicFramePr>
        <p:xfrm>
          <a:off x="3746500" y="3748925"/>
          <a:ext cx="2837820" cy="647744"/>
        </p:xfrm>
        <a:graphic>
          <a:graphicData uri="http://schemas.openxmlformats.org/presentationml/2006/ole">
            <mc:AlternateContent xmlns:mc="http://schemas.openxmlformats.org/markup-compatibility/2006">
              <mc:Choice xmlns:v="urn:schemas-microsoft-com:vml" Requires="v">
                <p:oleObj spid="_x0000_s3262" r:id="rId3" imgW="1007110" imgH="229870" progId="Equation.KSEE3">
                  <p:embed/>
                </p:oleObj>
              </mc:Choice>
              <mc:Fallback>
                <p:oleObj r:id="rId3" imgW="1007110" imgH="229870" progId="Equation.KSEE3">
                  <p:embed/>
                  <p:pic>
                    <p:nvPicPr>
                      <p:cNvPr id="0" name="图片 3078"/>
                      <p:cNvPicPr/>
                      <p:nvPr/>
                    </p:nvPicPr>
                    <p:blipFill>
                      <a:blip r:embed="rId4"/>
                      <a:stretch>
                        <a:fillRect/>
                      </a:stretch>
                    </p:blipFill>
                    <p:spPr>
                      <a:xfrm>
                        <a:off x="3746500" y="3748925"/>
                        <a:ext cx="2837820" cy="647744"/>
                      </a:xfrm>
                      <a:prstGeom prst="rect">
                        <a:avLst/>
                      </a:prstGeom>
                      <a:noFill/>
                      <a:ln w="38100">
                        <a:noFill/>
                        <a:miter/>
                      </a:ln>
                    </p:spPr>
                  </p:pic>
                </p:oleObj>
              </mc:Fallback>
            </mc:AlternateContent>
          </a:graphicData>
        </a:graphic>
      </p:graphicFrame>
      <p:sp>
        <p:nvSpPr>
          <p:cNvPr id="6" name="文本框 5"/>
          <p:cNvSpPr txBox="1"/>
          <p:nvPr/>
        </p:nvSpPr>
        <p:spPr>
          <a:xfrm>
            <a:off x="802640" y="4536621"/>
            <a:ext cx="7911232" cy="1754505"/>
          </a:xfrm>
          <a:prstGeom prst="rect">
            <a:avLst/>
          </a:prstGeom>
          <a:noFill/>
          <a:ln w="9525">
            <a:noFill/>
          </a:ln>
        </p:spPr>
        <p:txBody>
          <a:bodyPr wrap="square" anchor="t">
            <a:spAutoFit/>
          </a:bodyPr>
          <a:lstStyle/>
          <a:p>
            <a:pPr lvl="0" indent="0">
              <a:lnSpc>
                <a:spcPct val="130000"/>
              </a:lnSpc>
            </a:pPr>
            <a:r>
              <a:rPr lang="zh-CN" altLang="en-US" sz="2800" b="1" i="1" dirty="0">
                <a:solidFill>
                  <a:srgbClr val="000099"/>
                </a:solidFill>
                <a:latin typeface="Times New Roman" panose="02020603050405020304" charset="0"/>
                <a:ea typeface="华光楷体_CNKI" panose="02000500000000000000" charset="-122"/>
              </a:rPr>
              <a:t>f </a:t>
            </a:r>
            <a:r>
              <a:rPr lang="zh-CN" altLang="en-US" sz="2800" b="1" dirty="0">
                <a:solidFill>
                  <a:srgbClr val="000099"/>
                </a:solidFill>
                <a:latin typeface="Times New Roman" panose="02020603050405020304" charset="0"/>
                <a:ea typeface="华光楷体_CNKI" panose="02000500000000000000" charset="-122"/>
              </a:rPr>
              <a:t>(</a:t>
            </a:r>
            <a:r>
              <a:rPr lang="zh-CN" altLang="en-US" sz="2800" b="1" i="1" dirty="0">
                <a:solidFill>
                  <a:srgbClr val="000099"/>
                </a:solidFill>
                <a:latin typeface="Times New Roman" panose="02020603050405020304" charset="0"/>
                <a:ea typeface="华光楷体_CNKI" panose="02000500000000000000" charset="-122"/>
              </a:rPr>
              <a:t>x</a:t>
            </a:r>
            <a:r>
              <a:rPr lang="zh-CN" altLang="en-US" sz="2800" b="1" dirty="0">
                <a:solidFill>
                  <a:srgbClr val="000099"/>
                </a:solidFill>
                <a:latin typeface="Times New Roman" panose="02020603050405020304" charset="0"/>
                <a:ea typeface="华光楷体_CNKI" panose="02000500000000000000" charset="-122"/>
              </a:rPr>
              <a:t>, </a:t>
            </a:r>
            <a:r>
              <a:rPr lang="zh-CN" altLang="en-US" sz="2800" b="1" i="1" dirty="0">
                <a:solidFill>
                  <a:srgbClr val="000099"/>
                </a:solidFill>
                <a:latin typeface="Times New Roman" panose="02020603050405020304" charset="0"/>
                <a:ea typeface="华光楷体_CNKI" panose="02000500000000000000" charset="-122"/>
              </a:rPr>
              <a:t>y</a:t>
            </a:r>
            <a:r>
              <a:rPr lang="zh-CN" altLang="en-US" sz="2800" b="1" dirty="0">
                <a:solidFill>
                  <a:srgbClr val="000099"/>
                </a:solidFill>
                <a:latin typeface="Times New Roman" panose="02020603050405020304" charset="0"/>
                <a:ea typeface="华光楷体_CNKI" panose="02000500000000000000" charset="-122"/>
              </a:rPr>
              <a:t>)可由</a:t>
            </a:r>
            <a:r>
              <a:rPr lang="zh-CN" altLang="en-US" sz="2800" b="1" dirty="0">
                <a:solidFill>
                  <a:srgbClr val="FF0000"/>
                </a:solidFill>
                <a:latin typeface="Times New Roman" panose="02020603050405020304" charset="0"/>
                <a:ea typeface="华光楷体_CNKI" panose="02000500000000000000" charset="-122"/>
              </a:rPr>
              <a:t>两个分量</a:t>
            </a:r>
            <a:r>
              <a:rPr lang="zh-CN" altLang="en-US" sz="2800" b="1" dirty="0">
                <a:solidFill>
                  <a:srgbClr val="000099"/>
                </a:solidFill>
                <a:latin typeface="Times New Roman" panose="02020603050405020304" charset="0"/>
                <a:ea typeface="华光楷体_CNKI" panose="02000500000000000000" charset="-122"/>
              </a:rPr>
              <a:t>来表征:</a:t>
            </a:r>
          </a:p>
          <a:p>
            <a:pPr lvl="0" indent="0">
              <a:lnSpc>
                <a:spcPct val="130000"/>
              </a:lnSpc>
            </a:pPr>
            <a:r>
              <a:rPr lang="zh-CN" altLang="en-US" sz="2800" b="1" dirty="0">
                <a:solidFill>
                  <a:srgbClr val="000099"/>
                </a:solidFill>
                <a:latin typeface="Times New Roman" panose="02020603050405020304" charset="0"/>
                <a:ea typeface="华光楷体_CNKI" panose="02000500000000000000" charset="-122"/>
              </a:rPr>
              <a:t>    </a:t>
            </a:r>
            <a:r>
              <a:rPr lang="en-US" altLang="zh-CN" sz="2800" b="1" dirty="0">
                <a:solidFill>
                  <a:srgbClr val="000099"/>
                </a:solidFill>
                <a:latin typeface="Times New Roman" panose="02020603050405020304" charset="0"/>
                <a:ea typeface="华光楷体_CNKI" panose="02000500000000000000" charset="-122"/>
              </a:rPr>
              <a:t>1</a:t>
            </a:r>
            <a:r>
              <a:rPr lang="zh-CN" altLang="en-US" sz="2800" b="1" dirty="0">
                <a:solidFill>
                  <a:srgbClr val="000099"/>
                </a:solidFill>
                <a:latin typeface="Times New Roman" panose="02020603050405020304" charset="0"/>
                <a:ea typeface="华光楷体_CNKI" panose="02000500000000000000" charset="-122"/>
              </a:rPr>
              <a:t>、是照射到观察景物的光的总量；</a:t>
            </a:r>
          </a:p>
          <a:p>
            <a:pPr lvl="0" indent="0">
              <a:lnSpc>
                <a:spcPct val="130000"/>
              </a:lnSpc>
            </a:pPr>
            <a:r>
              <a:rPr lang="zh-CN" altLang="en-US" sz="2800" b="1" dirty="0">
                <a:solidFill>
                  <a:srgbClr val="000099"/>
                </a:solidFill>
                <a:latin typeface="Times New Roman" panose="02020603050405020304" charset="0"/>
                <a:ea typeface="华光楷体_CNKI" panose="02000500000000000000" charset="-122"/>
              </a:rPr>
              <a:t>    </a:t>
            </a:r>
            <a:r>
              <a:rPr lang="en-US" altLang="zh-CN" sz="2800" b="1" dirty="0">
                <a:solidFill>
                  <a:srgbClr val="000099"/>
                </a:solidFill>
                <a:latin typeface="Times New Roman" panose="02020603050405020304" charset="0"/>
                <a:ea typeface="华光楷体_CNKI" panose="02000500000000000000" charset="-122"/>
              </a:rPr>
              <a:t>2</a:t>
            </a:r>
            <a:r>
              <a:rPr lang="zh-CN" altLang="en-US" sz="2800" b="1" dirty="0">
                <a:solidFill>
                  <a:srgbClr val="000099"/>
                </a:solidFill>
                <a:latin typeface="Times New Roman" panose="02020603050405020304" charset="0"/>
                <a:ea typeface="华光楷体_CNKI" panose="02000500000000000000" charset="-122"/>
              </a:rPr>
              <a:t>、是景物反射或透射的光的总量。</a:t>
            </a:r>
          </a:p>
        </p:txBody>
      </p:sp>
      <p:sp>
        <p:nvSpPr>
          <p:cNvPr id="2" name="灯片编号占位符 1"/>
          <p:cNvSpPr>
            <a:spLocks noGrp="1"/>
          </p:cNvSpPr>
          <p:nvPr>
            <p:ph type="sldNum" sz="quarter" idx="12"/>
          </p:nvPr>
        </p:nvSpPr>
        <p:spPr/>
        <p:txBody>
          <a:bodyPr/>
          <a:lstStyle/>
          <a:p>
            <a:pPr lvl="0"/>
            <a:fld id="{9A0DB2DC-4C9A-4742-B13C-FB6460FD3503}" type="slidenum">
              <a:rPr lang="en-US" altLang="zh-CN"/>
              <a:t>69</a:t>
            </a:fld>
            <a:endParaRPr lang="zh-CN"/>
          </a:p>
        </p:txBody>
      </p:sp>
      <p:grpSp>
        <p:nvGrpSpPr>
          <p:cNvPr id="7" name="组合 6"/>
          <p:cNvGrpSpPr/>
          <p:nvPr/>
        </p:nvGrpSpPr>
        <p:grpSpPr>
          <a:xfrm>
            <a:off x="698501" y="580390"/>
            <a:ext cx="9704070" cy="1737360"/>
            <a:chOff x="698501" y="580390"/>
            <a:chExt cx="9704070" cy="1737360"/>
          </a:xfrm>
        </p:grpSpPr>
        <p:sp>
          <p:nvSpPr>
            <p:cNvPr id="8" name="文本框 7"/>
            <p:cNvSpPr txBox="1"/>
            <p:nvPr/>
          </p:nvSpPr>
          <p:spPr>
            <a:xfrm>
              <a:off x="774700" y="1677670"/>
              <a:ext cx="6324600" cy="640080"/>
            </a:xfrm>
            <a:prstGeom prst="rect">
              <a:avLst/>
            </a:prstGeom>
            <a:noFill/>
          </p:spPr>
          <p:txBody>
            <a:bodyPr wrap="square" rtlCol="0" anchor="t">
              <a:spAutoFit/>
            </a:bodyPr>
            <a:lstStyle/>
            <a:p>
              <a:pPr marL="571500" indent="-571500" algn="l">
                <a:buFont typeface="Arial" panose="020B0604020202020204" pitchFamily="34" charset="0"/>
                <a:buChar char="•"/>
              </a:pPr>
              <a:r>
                <a:rPr sz="3600" b="1" spc="-15" dirty="0">
                  <a:solidFill>
                    <a:srgbClr val="FF0000"/>
                  </a:solidFill>
                  <a:latin typeface="新宋体" panose="02010609030101010101" charset="-122"/>
                  <a:cs typeface="新宋体" panose="02010609030101010101" charset="-122"/>
                  <a:sym typeface="+mn-ea"/>
                </a:rPr>
                <a:t>数字图像的表示</a:t>
              </a:r>
              <a:endParaRPr lang="zh-CN" altLang="en-US" sz="3600" b="1" spc="-15" dirty="0">
                <a:solidFill>
                  <a:srgbClr val="FF0000"/>
                </a:solidFill>
                <a:latin typeface="新宋体" panose="02010609030101010101" charset="-122"/>
                <a:cs typeface="新宋体" panose="02010609030101010101" charset="-122"/>
                <a:sym typeface="+mn-ea"/>
              </a:endParaRPr>
            </a:p>
          </p:txBody>
        </p:sp>
        <p:sp>
          <p:nvSpPr>
            <p:cNvPr id="9" name="文本框 8"/>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图片 288774"/>
          <p:cNvPicPr>
            <a:picLocks noChangeAspect="1"/>
          </p:cNvPicPr>
          <p:nvPr/>
        </p:nvPicPr>
        <p:blipFill>
          <a:blip r:embed="rId2"/>
          <a:stretch>
            <a:fillRect/>
          </a:stretch>
        </p:blipFill>
        <p:spPr>
          <a:xfrm>
            <a:off x="3438207" y="1508760"/>
            <a:ext cx="5180330" cy="6000750"/>
          </a:xfrm>
          <a:prstGeom prst="rect">
            <a:avLst/>
          </a:prstGeom>
          <a:noFill/>
          <a:ln w="9525">
            <a:noFill/>
          </a:ln>
        </p:spPr>
      </p:pic>
      <p:grpSp>
        <p:nvGrpSpPr>
          <p:cNvPr id="12290" name="组合 1"/>
          <p:cNvGrpSpPr/>
          <p:nvPr/>
        </p:nvGrpSpPr>
        <p:grpSpPr>
          <a:xfrm>
            <a:off x="774700" y="1782763"/>
            <a:ext cx="2803525" cy="2193925"/>
            <a:chOff x="647" y="1967"/>
            <a:chExt cx="4415" cy="3455"/>
          </a:xfrm>
        </p:grpSpPr>
        <p:sp>
          <p:nvSpPr>
            <p:cNvPr id="12291" name="矩形 288773" descr="Rectangle: Click to edit Master text styles&#10;Second level&#10;Third level&#10;Fourth level&#10;Fifth level"/>
            <p:cNvSpPr/>
            <p:nvPr/>
          </p:nvSpPr>
          <p:spPr>
            <a:xfrm>
              <a:off x="664" y="1967"/>
              <a:ext cx="4399" cy="911"/>
            </a:xfrm>
            <a:prstGeom prst="rect">
              <a:avLst/>
            </a:prstGeom>
            <a:noFill/>
            <a:ln w="9525">
              <a:noFill/>
            </a:ln>
          </p:spPr>
          <p:txBody>
            <a:bodyPr anchor="t"/>
            <a:lstStyle/>
            <a:p>
              <a:pPr lvl="0" indent="0" algn="just">
                <a:spcBef>
                  <a:spcPct val="20000"/>
                </a:spcBef>
                <a:buClr>
                  <a:srgbClr val="3333CC"/>
                </a:buClr>
                <a:buSzPct val="60000"/>
                <a:buFont typeface="Wingdings" panose="05000000000000000000" pitchFamily="2" charset="2"/>
                <a:buNone/>
              </a:pPr>
              <a:r>
                <a:rPr lang="zh-CN" altLang="en-US" sz="2400" b="1" dirty="0">
                  <a:solidFill>
                    <a:srgbClr val="FF0000"/>
                  </a:solidFill>
                  <a:latin typeface="Times New Roman" panose="02020603050405020304" charset="0"/>
                  <a:ea typeface="黑体" panose="02010609060101010101" pitchFamily="2" charset="-122"/>
                  <a:cs typeface="Times New Roman" panose="02020603050405020304" charset="0"/>
                </a:rPr>
                <a:t>χ</a:t>
              </a:r>
              <a:r>
                <a:rPr lang="zh-CN" altLang="en-US" sz="2400" b="1" dirty="0">
                  <a:solidFill>
                    <a:srgbClr val="FF0000"/>
                  </a:solidFill>
                  <a:latin typeface="Times New Roman" panose="02020603050405020304" charset="0"/>
                  <a:ea typeface="黑体" panose="02010609060101010101" pitchFamily="2" charset="-122"/>
                </a:rPr>
                <a:t>射线成像</a:t>
              </a:r>
            </a:p>
          </p:txBody>
        </p:sp>
        <p:sp>
          <p:nvSpPr>
            <p:cNvPr id="12292" name="文本框 288775"/>
            <p:cNvSpPr txBox="1"/>
            <p:nvPr/>
          </p:nvSpPr>
          <p:spPr>
            <a:xfrm>
              <a:off x="647" y="2878"/>
              <a:ext cx="4088" cy="2544"/>
            </a:xfrm>
            <a:prstGeom prst="rect">
              <a:avLst/>
            </a:prstGeom>
            <a:noFill/>
            <a:ln w="9525">
              <a:noFill/>
            </a:ln>
          </p:spPr>
          <p:txBody>
            <a:bodyPr wrap="square" anchor="t">
              <a:spAutoFit/>
            </a:bodyPr>
            <a:lstStyle/>
            <a:p>
              <a:pPr lvl="0" indent="0"/>
              <a:r>
                <a:rPr lang="zh-CN" altLang="en-US" sz="2000" b="1" dirty="0">
                  <a:latin typeface="Times New Roman" panose="02020603050405020304" charset="0"/>
                  <a:ea typeface="楷体_GB2312" pitchFamily="49" charset="-122"/>
                </a:rPr>
                <a:t>(</a:t>
              </a:r>
              <a:r>
                <a:rPr lang="en-US" altLang="zh-CN" sz="2000" b="1" dirty="0">
                  <a:latin typeface="Times New Roman" panose="02020603050405020304" charset="0"/>
                  <a:ea typeface="楷体_GB2312" pitchFamily="49" charset="-122"/>
                </a:rPr>
                <a:t>a</a:t>
              </a:r>
              <a:r>
                <a:rPr lang="zh-CN" altLang="en-US" sz="2000" b="1" dirty="0">
                  <a:latin typeface="Times New Roman" panose="02020603050405020304" charset="0"/>
                  <a:ea typeface="楷体_GB2312" pitchFamily="49" charset="-122"/>
                </a:rPr>
                <a:t>)胸部</a:t>
              </a:r>
              <a:r>
                <a:rPr lang="en-US" altLang="zh-CN" sz="2000" b="1" dirty="0">
                  <a:latin typeface="Times New Roman" panose="02020603050405020304" charset="0"/>
                  <a:ea typeface="楷体_GB2312" pitchFamily="49" charset="-122"/>
                </a:rPr>
                <a:t>X</a:t>
              </a:r>
              <a:r>
                <a:rPr lang="zh-CN" altLang="en-US" sz="2000" b="1" dirty="0">
                  <a:latin typeface="Times New Roman" panose="02020603050405020304" charset="0"/>
                  <a:ea typeface="楷体_GB2312" pitchFamily="49" charset="-122"/>
                </a:rPr>
                <a:t>射线图像</a:t>
              </a:r>
            </a:p>
            <a:p>
              <a:pPr lvl="0" indent="0"/>
              <a:r>
                <a:rPr lang="zh-CN" altLang="en-US" sz="2000" b="1" dirty="0">
                  <a:latin typeface="Times New Roman" panose="02020603050405020304" charset="0"/>
                  <a:ea typeface="楷体_GB2312" pitchFamily="49" charset="-122"/>
                </a:rPr>
                <a:t>(</a:t>
              </a:r>
              <a:r>
                <a:rPr lang="en-US" altLang="zh-CN" sz="2000" b="1" dirty="0">
                  <a:latin typeface="Times New Roman" panose="02020603050405020304" charset="0"/>
                  <a:ea typeface="楷体_GB2312" pitchFamily="49" charset="-122"/>
                </a:rPr>
                <a:t>b</a:t>
              </a:r>
              <a:r>
                <a:rPr lang="zh-CN" altLang="en-US" sz="2000" b="1" dirty="0">
                  <a:latin typeface="Times New Roman" panose="02020603050405020304" charset="0"/>
                  <a:ea typeface="楷体_GB2312" pitchFamily="49" charset="-122"/>
                </a:rPr>
                <a:t>)主动脉造影图像</a:t>
              </a:r>
            </a:p>
            <a:p>
              <a:pPr lvl="0" indent="0"/>
              <a:r>
                <a:rPr lang="zh-CN" altLang="en-US" sz="2000" b="1" dirty="0">
                  <a:latin typeface="Times New Roman" panose="02020603050405020304" charset="0"/>
                  <a:ea typeface="楷体_GB2312" pitchFamily="49" charset="-122"/>
                </a:rPr>
                <a:t>(</a:t>
              </a:r>
              <a:r>
                <a:rPr lang="en-US" altLang="zh-CN" sz="2000" b="1" dirty="0">
                  <a:latin typeface="Times New Roman" panose="02020603050405020304" charset="0"/>
                  <a:ea typeface="楷体_GB2312" pitchFamily="49" charset="-122"/>
                </a:rPr>
                <a:t>c</a:t>
              </a:r>
              <a:r>
                <a:rPr lang="zh-CN" altLang="en-US" sz="2000" b="1" dirty="0">
                  <a:latin typeface="Times New Roman" panose="02020603050405020304" charset="0"/>
                  <a:ea typeface="楷体_GB2312" pitchFamily="49" charset="-122"/>
                </a:rPr>
                <a:t>)头部</a:t>
              </a:r>
              <a:r>
                <a:rPr lang="en-US" altLang="zh-CN" sz="2000" b="1" dirty="0">
                  <a:latin typeface="Times New Roman" panose="02020603050405020304" charset="0"/>
                  <a:ea typeface="楷体_GB2312" pitchFamily="49" charset="-122"/>
                </a:rPr>
                <a:t>CT</a:t>
              </a:r>
            </a:p>
            <a:p>
              <a:pPr lvl="0" indent="0"/>
              <a:r>
                <a:rPr lang="zh-CN" altLang="en-US" sz="2000" b="1" dirty="0">
                  <a:latin typeface="Times New Roman" panose="02020603050405020304" charset="0"/>
                  <a:ea typeface="楷体_GB2312" pitchFamily="49" charset="-122"/>
                </a:rPr>
                <a:t>(</a:t>
              </a:r>
              <a:r>
                <a:rPr lang="en-US" altLang="zh-CN" sz="2000" b="1" dirty="0">
                  <a:latin typeface="Times New Roman" panose="02020603050405020304" charset="0"/>
                  <a:ea typeface="楷体_GB2312" pitchFamily="49" charset="-122"/>
                </a:rPr>
                <a:t>d</a:t>
              </a:r>
              <a:r>
                <a:rPr lang="zh-CN" altLang="en-US" sz="2000" b="1" dirty="0">
                  <a:latin typeface="Times New Roman" panose="02020603050405020304" charset="0"/>
                  <a:ea typeface="楷体_GB2312" pitchFamily="49" charset="-122"/>
                </a:rPr>
                <a:t>)电路板</a:t>
              </a:r>
            </a:p>
            <a:p>
              <a:pPr lvl="0" indent="0"/>
              <a:r>
                <a:rPr lang="zh-CN" altLang="en-US" sz="2000" b="1" dirty="0">
                  <a:latin typeface="Times New Roman" panose="02020603050405020304" charset="0"/>
                  <a:ea typeface="楷体_GB2312" pitchFamily="49" charset="-122"/>
                </a:rPr>
                <a:t>(</a:t>
              </a:r>
              <a:r>
                <a:rPr lang="en-US" altLang="zh-CN" sz="2000" b="1" dirty="0">
                  <a:latin typeface="Times New Roman" panose="02020603050405020304" charset="0"/>
                  <a:ea typeface="楷体_GB2312" pitchFamily="49" charset="-122"/>
                </a:rPr>
                <a:t>e</a:t>
              </a:r>
              <a:r>
                <a:rPr lang="zh-CN" altLang="en-US" sz="2000" b="1" dirty="0">
                  <a:latin typeface="Times New Roman" panose="02020603050405020304" charset="0"/>
                  <a:ea typeface="楷体_GB2312" pitchFamily="49" charset="-122"/>
                </a:rPr>
                <a:t>)天鹅星座环</a:t>
              </a:r>
            </a:p>
          </p:txBody>
        </p:sp>
      </p:grpSp>
      <p:sp>
        <p:nvSpPr>
          <p:cNvPr id="3" name="灯片编号占位符 2"/>
          <p:cNvSpPr>
            <a:spLocks noGrp="1"/>
          </p:cNvSpPr>
          <p:nvPr>
            <p:ph type="sldNum" sz="quarter" idx="12"/>
          </p:nvPr>
        </p:nvSpPr>
        <p:spPr/>
        <p:txBody>
          <a:bodyPr/>
          <a:lstStyle/>
          <a:p>
            <a:pPr lvl="0"/>
            <a:fld id="{9A0DB2DC-4C9A-4742-B13C-FB6460FD3503}" type="slidenum">
              <a:rPr lang="en-US" altLang="zh-CN"/>
              <a:t>7</a:t>
            </a:fld>
            <a:endParaRPr lang="zh-CN"/>
          </a:p>
        </p:txBody>
      </p:sp>
      <p:sp>
        <p:nvSpPr>
          <p:cNvPr id="8" name="object 4"/>
          <p:cNvSpPr txBox="1"/>
          <p:nvPr/>
        </p:nvSpPr>
        <p:spPr>
          <a:xfrm>
            <a:off x="933234" y="802482"/>
            <a:ext cx="7423150" cy="609600"/>
          </a:xfrm>
          <a:prstGeom prst="rect">
            <a:avLst/>
          </a:prstGeom>
        </p:spPr>
        <p:txBody>
          <a:bodyPr vert="horz" wrap="square" lIns="0" tIns="0" rIns="0" bIns="0" rtlCol="0">
            <a:spAutoFit/>
          </a:bodyPr>
          <a:lstStyle/>
          <a:p>
            <a:pPr marL="12700">
              <a:lnSpc>
                <a:spcPct val="100000"/>
              </a:lnSpc>
            </a:pPr>
            <a:r>
              <a:rPr lang="zh-CN" altLang="en-US" sz="4000" b="1" spc="-15" dirty="0">
                <a:latin typeface="Times New Roman" panose="02020603050405020304" charset="0"/>
                <a:cs typeface="新宋体" panose="02010609030101010101" charset="-122"/>
              </a:rPr>
              <a:t>光</a:t>
            </a:r>
            <a:r>
              <a:rPr lang="en-US" altLang="zh-CN" sz="4000" b="1" spc="-15" dirty="0">
                <a:latin typeface="Times New Roman" panose="02020603050405020304" charset="0"/>
                <a:cs typeface="新宋体" panose="02010609030101010101" charset="-122"/>
              </a:rPr>
              <a:t>—</a:t>
            </a:r>
            <a:r>
              <a:rPr lang="zh-CN" altLang="en-US" sz="4000" b="1" spc="-15" dirty="0">
                <a:latin typeface="Times New Roman" panose="02020603050405020304" charset="0"/>
                <a:cs typeface="新宋体" panose="02010609030101010101" charset="-122"/>
              </a:rPr>
              <a:t>产生视觉</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文本框 134160"/>
          <p:cNvSpPr txBox="1"/>
          <p:nvPr/>
        </p:nvSpPr>
        <p:spPr>
          <a:xfrm>
            <a:off x="774700" y="2231446"/>
            <a:ext cx="9590405" cy="2160591"/>
          </a:xfrm>
          <a:prstGeom prst="rect">
            <a:avLst/>
          </a:prstGeom>
          <a:noFill/>
          <a:ln w="9525">
            <a:noFill/>
          </a:ln>
        </p:spPr>
        <p:txBody>
          <a:bodyPr wrap="square" anchor="t">
            <a:spAutoFit/>
          </a:bodyPr>
          <a:lstStyle/>
          <a:p>
            <a:pPr lvl="0" indent="0" eaLnBrk="0" hangingPunct="0">
              <a:lnSpc>
                <a:spcPct val="120000"/>
              </a:lnSpc>
            </a:pPr>
            <a:r>
              <a:rPr lang="zh-CN" altLang="en-US" sz="2800" b="1" dirty="0">
                <a:latin typeface="Times New Roman" panose="02020603050405020304" charset="0"/>
                <a:ea typeface="宋体" panose="02010600030101010101" pitchFamily="2" charset="-122"/>
              </a:rPr>
              <a:t>对于单色光图像</a:t>
            </a:r>
            <a:r>
              <a:rPr lang="en-US" altLang="zh-CN" sz="2800" b="1" dirty="0">
                <a:latin typeface="Times New Roman" panose="02020603050405020304" charset="0"/>
                <a:ea typeface="宋体" panose="02010600030101010101" pitchFamily="2" charset="-122"/>
              </a:rPr>
              <a:t>(</a:t>
            </a:r>
            <a:r>
              <a:rPr lang="zh-CN" altLang="en-US" sz="2800" b="1" baseline="-25000" dirty="0">
                <a:latin typeface="Times New Roman" panose="02020603050405020304" charset="0"/>
                <a:ea typeface="宋体" panose="02010600030101010101" pitchFamily="2" charset="-122"/>
              </a:rPr>
              <a:t>有些文献称其为消色光图像</a:t>
            </a:r>
            <a:r>
              <a:rPr lang="en-US" altLang="zh-CN" sz="2800" b="1" dirty="0">
                <a:latin typeface="Times New Roman" panose="02020603050405020304" charset="0"/>
                <a:ea typeface="宋体" panose="02010600030101010101" pitchFamily="2" charset="-122"/>
              </a:rPr>
              <a:t>)</a:t>
            </a:r>
            <a:r>
              <a:rPr lang="zh-CN" altLang="en-US" sz="2800" b="1" dirty="0">
                <a:latin typeface="Times New Roman" panose="02020603050405020304" charset="0"/>
                <a:ea typeface="宋体" panose="02010600030101010101" pitchFamily="2" charset="-122"/>
              </a:rPr>
              <a:t>，</a:t>
            </a:r>
            <a:r>
              <a:rPr lang="en-US" altLang="zh-CN" sz="2800" b="1" i="1" dirty="0">
                <a:latin typeface="Times New Roman" panose="02020603050405020304" charset="0"/>
                <a:ea typeface="宋体" panose="02010600030101010101" pitchFamily="2" charset="-122"/>
              </a:rPr>
              <a:t>f</a:t>
            </a:r>
            <a:r>
              <a:rPr lang="en-US" altLang="zh-CN" sz="2800" b="1" dirty="0">
                <a:latin typeface="Times New Roman" panose="02020603050405020304" charset="0"/>
                <a:ea typeface="宋体" panose="02010600030101010101" pitchFamily="2" charset="-122"/>
              </a:rPr>
              <a:t>(</a:t>
            </a:r>
            <a:r>
              <a:rPr lang="en-US" altLang="zh-CN" sz="2800" b="1" i="1" dirty="0">
                <a:latin typeface="Times New Roman" panose="02020603050405020304" charset="0"/>
                <a:ea typeface="宋体" panose="02010600030101010101" pitchFamily="2" charset="-122"/>
              </a:rPr>
              <a:t>x</a:t>
            </a:r>
            <a:r>
              <a:rPr lang="en-US" altLang="zh-CN" sz="2800" b="1" dirty="0">
                <a:latin typeface="Times New Roman" panose="02020603050405020304" charset="0"/>
                <a:ea typeface="宋体" panose="02010600030101010101" pitchFamily="2" charset="-122"/>
              </a:rPr>
              <a:t>,</a:t>
            </a:r>
            <a:r>
              <a:rPr lang="en-US" altLang="zh-CN" sz="2800" b="1" i="1" dirty="0">
                <a:latin typeface="Times New Roman" panose="02020603050405020304" charset="0"/>
                <a:ea typeface="宋体" panose="02010600030101010101" pitchFamily="2" charset="-122"/>
              </a:rPr>
              <a:t>y</a:t>
            </a:r>
            <a:r>
              <a:rPr lang="en-US" altLang="zh-CN" sz="2800" b="1" dirty="0">
                <a:latin typeface="Times New Roman" panose="02020603050405020304" charset="0"/>
                <a:ea typeface="宋体" panose="02010600030101010101" pitchFamily="2" charset="-122"/>
              </a:rPr>
              <a:t>)</a:t>
            </a:r>
            <a:r>
              <a:rPr lang="zh-CN" altLang="en-US" sz="2800" b="1" dirty="0">
                <a:latin typeface="Times New Roman" panose="02020603050405020304" charset="0"/>
                <a:ea typeface="宋体" panose="02010600030101010101" pitchFamily="2" charset="-122"/>
              </a:rPr>
              <a:t>表示图像在坐标点</a:t>
            </a:r>
            <a:r>
              <a:rPr lang="en-US" altLang="zh-CN" sz="2800" b="1" dirty="0">
                <a:latin typeface="Times New Roman" panose="02020603050405020304" charset="0"/>
                <a:ea typeface="宋体" panose="02010600030101010101" pitchFamily="2" charset="-122"/>
              </a:rPr>
              <a:t>(</a:t>
            </a:r>
            <a:r>
              <a:rPr lang="en-US" altLang="zh-CN" sz="2800" b="1" i="1" dirty="0">
                <a:latin typeface="Times New Roman" panose="02020603050405020304" charset="0"/>
                <a:ea typeface="宋体" panose="02010600030101010101" pitchFamily="2" charset="-122"/>
              </a:rPr>
              <a:t>x</a:t>
            </a:r>
            <a:r>
              <a:rPr lang="en-US" altLang="zh-CN" sz="2800" b="1" dirty="0">
                <a:latin typeface="Times New Roman" panose="02020603050405020304" charset="0"/>
                <a:ea typeface="宋体" panose="02010600030101010101" pitchFamily="2" charset="-122"/>
              </a:rPr>
              <a:t>,</a:t>
            </a:r>
            <a:r>
              <a:rPr lang="en-US" altLang="zh-CN" sz="2800" b="1" i="1" dirty="0">
                <a:latin typeface="Times New Roman" panose="02020603050405020304" charset="0"/>
                <a:ea typeface="宋体" panose="02010600030101010101" pitchFamily="2" charset="-122"/>
              </a:rPr>
              <a:t>y</a:t>
            </a:r>
            <a:r>
              <a:rPr lang="en-US" altLang="zh-CN" sz="2800" b="1" dirty="0">
                <a:latin typeface="Times New Roman" panose="02020603050405020304" charset="0"/>
                <a:ea typeface="宋体" panose="02010600030101010101" pitchFamily="2" charset="-122"/>
              </a:rPr>
              <a:t>)</a:t>
            </a:r>
            <a:r>
              <a:rPr lang="zh-CN" altLang="en-US" sz="2800" b="1" dirty="0">
                <a:latin typeface="Times New Roman" panose="02020603050405020304" charset="0"/>
                <a:ea typeface="宋体" panose="02010600030101010101" pitchFamily="2" charset="-122"/>
              </a:rPr>
              <a:t>的灰度值</a:t>
            </a:r>
            <a:r>
              <a:rPr lang="en-US" altLang="zh-CN" sz="2800" b="1" i="1" dirty="0">
                <a:latin typeface="Times New Roman" panose="02020603050405020304" charset="0"/>
                <a:ea typeface="宋体" panose="02010600030101010101" pitchFamily="2" charset="-122"/>
              </a:rPr>
              <a:t>l</a:t>
            </a:r>
            <a:r>
              <a:rPr lang="zh-CN" altLang="en-US" sz="2800" b="1" dirty="0">
                <a:latin typeface="Times New Roman" panose="02020603050405020304" charset="0"/>
                <a:ea typeface="宋体" panose="02010600030101010101" pitchFamily="2" charset="-122"/>
              </a:rPr>
              <a:t>，</a:t>
            </a:r>
            <a:r>
              <a:rPr lang="zh-CN" altLang="en-US" sz="2800" b="1" dirty="0">
                <a:solidFill>
                  <a:srgbClr val="FF0000"/>
                </a:solidFill>
                <a:latin typeface="Times New Roman" panose="02020603050405020304" charset="0"/>
                <a:ea typeface="宋体" panose="02010600030101010101" pitchFamily="2" charset="-122"/>
              </a:rPr>
              <a:t>且</a:t>
            </a:r>
            <a:r>
              <a:rPr lang="zh-CN" altLang="en-US" sz="2800" b="1" dirty="0">
                <a:solidFill>
                  <a:srgbClr val="006666"/>
                </a:solidFill>
                <a:latin typeface="Times New Roman" panose="02020603050405020304" charset="0"/>
                <a:ea typeface="宋体" panose="02010600030101010101" pitchFamily="2" charset="-122"/>
              </a:rPr>
              <a:t>：</a:t>
            </a:r>
            <a:r>
              <a:rPr lang="zh-CN" altLang="en-US" sz="2800" b="1" dirty="0">
                <a:latin typeface="Times New Roman" panose="02020603050405020304" charset="0"/>
                <a:ea typeface="宋体" panose="02010600030101010101" pitchFamily="2" charset="-122"/>
              </a:rPr>
              <a:t> </a:t>
            </a:r>
            <a:r>
              <a:rPr lang="en-US" altLang="zh-CN" sz="2800" b="1" dirty="0">
                <a:latin typeface="Times New Roman" panose="02020603050405020304" charset="0"/>
                <a:ea typeface="宋体" panose="02010600030101010101" pitchFamily="2" charset="-122"/>
              </a:rPr>
              <a:t> </a:t>
            </a:r>
          </a:p>
          <a:p>
            <a:pPr lvl="0" indent="0" eaLnBrk="0" hangingPunct="0">
              <a:lnSpc>
                <a:spcPct val="120000"/>
              </a:lnSpc>
            </a:pPr>
            <a:r>
              <a:rPr lang="en-US" altLang="zh-CN" sz="2800" b="1" dirty="0">
                <a:latin typeface="Times New Roman" panose="02020603050405020304" charset="0"/>
                <a:ea typeface="宋体" panose="02010600030101010101" pitchFamily="2" charset="-122"/>
              </a:rPr>
              <a:t>        </a:t>
            </a:r>
            <a:r>
              <a:rPr lang="en-US" altLang="zh-CN" sz="2800" b="1" i="1" dirty="0">
                <a:latin typeface="Times New Roman" panose="02020603050405020304" charset="0"/>
                <a:ea typeface="宋体" panose="02010600030101010101" pitchFamily="2" charset="-122"/>
              </a:rPr>
              <a:t> l</a:t>
            </a:r>
            <a:r>
              <a:rPr lang="en-US" altLang="zh-CN" sz="2800" b="1" dirty="0">
                <a:latin typeface="Times New Roman" panose="02020603050405020304" charset="0"/>
                <a:ea typeface="宋体" panose="02010600030101010101" pitchFamily="2" charset="-122"/>
              </a:rPr>
              <a:t>=</a:t>
            </a:r>
            <a:r>
              <a:rPr lang="en-US" altLang="zh-CN" sz="2800" b="1" i="1" dirty="0">
                <a:latin typeface="Times New Roman" panose="02020603050405020304" charset="0"/>
                <a:ea typeface="宋体" panose="02010600030101010101" pitchFamily="2" charset="-122"/>
              </a:rPr>
              <a:t>f </a:t>
            </a:r>
            <a:r>
              <a:rPr lang="en-US" altLang="zh-CN" sz="2800" b="1" dirty="0">
                <a:latin typeface="Times New Roman" panose="02020603050405020304" charset="0"/>
                <a:ea typeface="宋体" panose="02010600030101010101" pitchFamily="2" charset="-122"/>
              </a:rPr>
              <a:t>(</a:t>
            </a:r>
            <a:r>
              <a:rPr lang="en-US" altLang="zh-CN" sz="2800" b="1" i="1" dirty="0">
                <a:latin typeface="Times New Roman" panose="02020603050405020304" charset="0"/>
                <a:ea typeface="宋体" panose="02010600030101010101" pitchFamily="2" charset="-122"/>
              </a:rPr>
              <a:t>x</a:t>
            </a:r>
            <a:r>
              <a:rPr lang="en-US" altLang="zh-CN" sz="2800" b="1" dirty="0">
                <a:latin typeface="Times New Roman" panose="02020603050405020304" charset="0"/>
                <a:ea typeface="宋体" panose="02010600030101010101" pitchFamily="2" charset="-122"/>
              </a:rPr>
              <a:t>,</a:t>
            </a:r>
            <a:r>
              <a:rPr lang="en-US" altLang="zh-CN" sz="2800" b="1" i="1" dirty="0">
                <a:latin typeface="Times New Roman" panose="02020603050405020304" charset="0"/>
                <a:ea typeface="宋体" panose="02010600030101010101" pitchFamily="2" charset="-122"/>
              </a:rPr>
              <a:t>y</a:t>
            </a:r>
            <a:r>
              <a:rPr lang="en-US" altLang="zh-CN" sz="2800" b="1" dirty="0">
                <a:latin typeface="Times New Roman" panose="02020603050405020304" charset="0"/>
                <a:ea typeface="宋体" panose="02010600030101010101" pitchFamily="2" charset="-122"/>
              </a:rPr>
              <a:t>)                      </a:t>
            </a:r>
          </a:p>
          <a:p>
            <a:pPr lvl="0" indent="0" eaLnBrk="0" hangingPunct="0">
              <a:lnSpc>
                <a:spcPct val="120000"/>
              </a:lnSpc>
            </a:pPr>
            <a:r>
              <a:rPr lang="zh-CN" altLang="en-US" sz="2800" b="1" dirty="0">
                <a:latin typeface="Times New Roman" panose="02020603050405020304" charset="0"/>
                <a:ea typeface="宋体" panose="02010600030101010101" pitchFamily="2" charset="-122"/>
              </a:rPr>
              <a:t>只有灰度属性没有彩色属性的图像称为</a:t>
            </a:r>
            <a:r>
              <a:rPr lang="zh-CN" altLang="en-US" sz="2800" b="1" dirty="0">
                <a:solidFill>
                  <a:srgbClr val="FF0000"/>
                </a:solidFill>
                <a:latin typeface="Times New Roman" panose="02020603050405020304" charset="0"/>
                <a:ea typeface="宋体" panose="02010600030101010101" pitchFamily="2" charset="-122"/>
              </a:rPr>
              <a:t>灰度图像</a:t>
            </a:r>
          </a:p>
        </p:txBody>
      </p:sp>
      <p:sp>
        <p:nvSpPr>
          <p:cNvPr id="134165" name="文本框 134164"/>
          <p:cNvSpPr txBox="1"/>
          <p:nvPr/>
        </p:nvSpPr>
        <p:spPr>
          <a:xfrm>
            <a:off x="774700" y="4315837"/>
            <a:ext cx="9789160" cy="3046988"/>
          </a:xfrm>
          <a:prstGeom prst="rect">
            <a:avLst/>
          </a:prstGeom>
          <a:noFill/>
          <a:ln w="9525">
            <a:noFill/>
          </a:ln>
        </p:spPr>
        <p:txBody>
          <a:bodyPr wrap="square" anchor="t">
            <a:spAutoFit/>
          </a:bodyPr>
          <a:lstStyle/>
          <a:p>
            <a:pPr lvl="0" indent="0" eaLnBrk="0" hangingPunct="0">
              <a:lnSpc>
                <a:spcPct val="120000"/>
              </a:lnSpc>
            </a:pPr>
            <a:r>
              <a:rPr lang="zh-CN" altLang="en-US" sz="2800" b="1" dirty="0">
                <a:latin typeface="Times New Roman" panose="02020603050405020304" charset="0"/>
                <a:ea typeface="宋体" panose="02010600030101010101" pitchFamily="2" charset="-122"/>
              </a:rPr>
              <a:t>显然有</a:t>
            </a:r>
            <a:r>
              <a:rPr lang="zh-CN" altLang="en-US" sz="2800" b="1" dirty="0">
                <a:solidFill>
                  <a:srgbClr val="FF0000"/>
                </a:solidFill>
                <a:latin typeface="Times New Roman" panose="02020603050405020304" charset="0"/>
                <a:ea typeface="宋体" panose="02010600030101010101" pitchFamily="2" charset="-122"/>
              </a:rPr>
              <a:t>：</a:t>
            </a:r>
            <a:r>
              <a:rPr lang="zh-CN" altLang="en-US" sz="2800" b="1" dirty="0">
                <a:latin typeface="Times New Roman" panose="02020603050405020304" charset="0"/>
                <a:ea typeface="宋体" panose="02010600030101010101" pitchFamily="2" charset="-122"/>
              </a:rPr>
              <a:t> </a:t>
            </a:r>
          </a:p>
          <a:p>
            <a:pPr lvl="0" indent="0" eaLnBrk="0" hangingPunct="0">
              <a:lnSpc>
                <a:spcPct val="120000"/>
              </a:lnSpc>
            </a:pPr>
            <a:r>
              <a:rPr lang="zh-CN" altLang="en-US" sz="2800" b="1" dirty="0">
                <a:latin typeface="Times New Roman" panose="02020603050405020304" charset="0"/>
                <a:ea typeface="宋体" panose="02010600030101010101" pitchFamily="2" charset="-122"/>
              </a:rPr>
              <a:t>        </a:t>
            </a:r>
            <a:r>
              <a:rPr lang="zh-CN" altLang="en-US" sz="2800" b="1" i="1" dirty="0">
                <a:latin typeface="Times New Roman" panose="02020603050405020304" charset="0"/>
                <a:ea typeface="宋体" panose="02010600030101010101" pitchFamily="2" charset="-122"/>
              </a:rPr>
              <a:t> </a:t>
            </a:r>
            <a:r>
              <a:rPr lang="en-US" altLang="zh-CN" sz="2800" b="1" i="1" dirty="0" err="1">
                <a:latin typeface="Times New Roman" panose="02020603050405020304" charset="0"/>
                <a:ea typeface="宋体" panose="02010600030101010101" pitchFamily="2" charset="-122"/>
              </a:rPr>
              <a:t>L</a:t>
            </a:r>
            <a:r>
              <a:rPr lang="en-US" altLang="zh-CN" sz="2800" b="1" i="1" baseline="-25000" dirty="0" err="1">
                <a:latin typeface="Times New Roman" panose="02020603050405020304" charset="0"/>
                <a:ea typeface="宋体" panose="02010600030101010101" pitchFamily="2" charset="-122"/>
              </a:rPr>
              <a:t>min</a:t>
            </a:r>
            <a:r>
              <a:rPr lang="en-US" altLang="zh-CN" sz="2800" b="1" i="1" dirty="0">
                <a:latin typeface="Times New Roman" panose="02020603050405020304" charset="0"/>
                <a:ea typeface="宋体" panose="02010600030101010101" pitchFamily="2" charset="-122"/>
              </a:rPr>
              <a:t>≤ l ≤</a:t>
            </a:r>
            <a:r>
              <a:rPr lang="en-US" altLang="zh-CN" sz="2800" b="1" i="1" dirty="0" err="1">
                <a:latin typeface="Times New Roman" panose="02020603050405020304" charset="0"/>
                <a:ea typeface="宋体" panose="02010600030101010101" pitchFamily="2" charset="-122"/>
              </a:rPr>
              <a:t>L</a:t>
            </a:r>
            <a:r>
              <a:rPr lang="en-US" altLang="zh-CN" sz="2800" b="1" i="1" baseline="-25000" dirty="0" err="1">
                <a:latin typeface="Times New Roman" panose="02020603050405020304" charset="0"/>
                <a:ea typeface="宋体" panose="02010600030101010101" pitchFamily="2" charset="-122"/>
              </a:rPr>
              <a:t>max</a:t>
            </a:r>
            <a:r>
              <a:rPr lang="en-US" altLang="zh-CN" sz="2800" b="1" i="1" dirty="0">
                <a:latin typeface="Times New Roman" panose="02020603050405020304" charset="0"/>
                <a:ea typeface="宋体" panose="02010600030101010101" pitchFamily="2" charset="-122"/>
              </a:rPr>
              <a:t>                </a:t>
            </a:r>
            <a:r>
              <a:rPr lang="en-US" altLang="zh-CN" sz="2400" b="1" dirty="0">
                <a:solidFill>
                  <a:srgbClr val="FF0000"/>
                </a:solidFill>
                <a:latin typeface="Times New Roman" panose="02020603050405020304" charset="0"/>
                <a:ea typeface="宋体" panose="02010600030101010101" pitchFamily="2" charset="-122"/>
              </a:rPr>
              <a:t>  </a:t>
            </a:r>
          </a:p>
          <a:p>
            <a:pPr lvl="0" indent="0" eaLnBrk="0" hangingPunct="0">
              <a:lnSpc>
                <a:spcPct val="120000"/>
              </a:lnSpc>
            </a:pPr>
            <a:endParaRPr lang="en-US" altLang="zh-CN" sz="2000" b="1" dirty="0">
              <a:solidFill>
                <a:srgbClr val="FF0000"/>
              </a:solidFill>
              <a:latin typeface="Times New Roman" panose="02020603050405020304" charset="0"/>
              <a:ea typeface="宋体" panose="02010600030101010101" pitchFamily="2" charset="-122"/>
            </a:endParaRPr>
          </a:p>
          <a:p>
            <a:pPr lvl="0" indent="0" eaLnBrk="0" hangingPunct="0">
              <a:lnSpc>
                <a:spcPct val="120000"/>
              </a:lnSpc>
            </a:pPr>
            <a:r>
              <a:rPr lang="zh-CN" altLang="en-US" sz="2800" b="1" dirty="0">
                <a:latin typeface="Times New Roman" panose="02020603050405020304" charset="0"/>
                <a:ea typeface="宋体" panose="02010600030101010101" pitchFamily="2" charset="-122"/>
              </a:rPr>
              <a:t>   </a:t>
            </a:r>
            <a:r>
              <a:rPr lang="zh-CN" altLang="en-US" sz="2800" b="1" dirty="0">
                <a:solidFill>
                  <a:srgbClr val="FF0000"/>
                </a:solidFill>
                <a:latin typeface="Times New Roman" panose="02020603050405020304" charset="0"/>
                <a:ea typeface="宋体" panose="02010600030101010101" pitchFamily="2" charset="-122"/>
              </a:rPr>
              <a:t> 区间</a:t>
            </a:r>
            <a:r>
              <a:rPr lang="en-US" altLang="zh-CN" sz="2800" b="1" dirty="0">
                <a:solidFill>
                  <a:srgbClr val="FF0000"/>
                </a:solidFill>
                <a:latin typeface="Times New Roman" panose="02020603050405020304" charset="0"/>
                <a:ea typeface="宋体" panose="02010600030101010101" pitchFamily="2" charset="-122"/>
              </a:rPr>
              <a:t>[</a:t>
            </a:r>
            <a:r>
              <a:rPr lang="en-US" altLang="zh-CN" sz="2800" b="1" i="1" dirty="0" err="1">
                <a:solidFill>
                  <a:srgbClr val="FF0000"/>
                </a:solidFill>
                <a:latin typeface="Times New Roman" panose="02020603050405020304" charset="0"/>
                <a:ea typeface="宋体" panose="02010600030101010101" pitchFamily="2" charset="-122"/>
              </a:rPr>
              <a:t>L</a:t>
            </a:r>
            <a:r>
              <a:rPr lang="en-US" altLang="zh-CN" sz="2800" b="1" i="1" baseline="-25000" dirty="0" err="1">
                <a:solidFill>
                  <a:srgbClr val="FF0000"/>
                </a:solidFill>
                <a:latin typeface="Times New Roman" panose="02020603050405020304" charset="0"/>
                <a:ea typeface="宋体" panose="02010600030101010101" pitchFamily="2" charset="-122"/>
              </a:rPr>
              <a:t>min</a:t>
            </a:r>
            <a:r>
              <a:rPr lang="zh-CN" altLang="en-US" sz="2800" b="1" dirty="0">
                <a:solidFill>
                  <a:srgbClr val="FF0000"/>
                </a:solidFill>
                <a:latin typeface="Times New Roman" panose="02020603050405020304" charset="0"/>
                <a:ea typeface="宋体" panose="02010600030101010101" pitchFamily="2" charset="-122"/>
              </a:rPr>
              <a:t>，</a:t>
            </a:r>
            <a:r>
              <a:rPr lang="en-US" altLang="zh-CN" sz="2800" b="1" i="1" dirty="0" err="1">
                <a:solidFill>
                  <a:srgbClr val="FF0000"/>
                </a:solidFill>
                <a:latin typeface="Times New Roman" panose="02020603050405020304" charset="0"/>
                <a:ea typeface="宋体" panose="02010600030101010101" pitchFamily="2" charset="-122"/>
              </a:rPr>
              <a:t>L</a:t>
            </a:r>
            <a:r>
              <a:rPr lang="en-US" altLang="zh-CN" sz="2800" b="1" i="1" baseline="-25000" dirty="0" err="1">
                <a:solidFill>
                  <a:srgbClr val="FF0000"/>
                </a:solidFill>
                <a:latin typeface="Times New Roman" panose="02020603050405020304" charset="0"/>
                <a:ea typeface="宋体" panose="02010600030101010101" pitchFamily="2" charset="-122"/>
              </a:rPr>
              <a:t>max</a:t>
            </a:r>
            <a:r>
              <a:rPr lang="en-US" altLang="zh-CN" sz="2800" b="1" dirty="0">
                <a:solidFill>
                  <a:srgbClr val="FF0000"/>
                </a:solidFill>
                <a:latin typeface="Times New Roman" panose="02020603050405020304" charset="0"/>
                <a:ea typeface="宋体" panose="02010600030101010101" pitchFamily="2" charset="-122"/>
              </a:rPr>
              <a:t>]</a:t>
            </a:r>
            <a:r>
              <a:rPr lang="zh-CN" altLang="en-US" sz="2800" b="1" dirty="0">
                <a:solidFill>
                  <a:srgbClr val="FF0000"/>
                </a:solidFill>
                <a:latin typeface="Times New Roman" panose="02020603050405020304" charset="0"/>
                <a:ea typeface="宋体" panose="02010600030101010101" pitchFamily="2" charset="-122"/>
              </a:rPr>
              <a:t>称为灰度的取值范围。</a:t>
            </a:r>
          </a:p>
          <a:p>
            <a:pPr lvl="0" indent="0" eaLnBrk="0" hangingPunct="0">
              <a:lnSpc>
                <a:spcPct val="120000"/>
              </a:lnSpc>
            </a:pPr>
            <a:r>
              <a:rPr lang="zh-CN" altLang="en-US" sz="2800" b="1" dirty="0">
                <a:latin typeface="Times New Roman" panose="02020603050405020304" charset="0"/>
                <a:ea typeface="宋体" panose="02010600030101010101" pitchFamily="2" charset="-122"/>
              </a:rPr>
              <a:t>在实际工程应用中，一般取</a:t>
            </a:r>
            <a:r>
              <a:rPr lang="en-US" altLang="zh-CN" sz="2800" b="1" i="1" dirty="0" err="1">
                <a:latin typeface="Times New Roman" panose="02020603050405020304" charset="0"/>
                <a:ea typeface="宋体" panose="02010600030101010101" pitchFamily="2" charset="-122"/>
              </a:rPr>
              <a:t>L</a:t>
            </a:r>
            <a:r>
              <a:rPr lang="en-US" altLang="zh-CN" sz="2800" b="1" i="1" baseline="-25000" dirty="0" err="1">
                <a:latin typeface="Times New Roman" panose="02020603050405020304" charset="0"/>
                <a:ea typeface="宋体" panose="02010600030101010101" pitchFamily="2" charset="-122"/>
              </a:rPr>
              <a:t>min</a:t>
            </a:r>
            <a:r>
              <a:rPr lang="zh-CN" altLang="en-US" sz="2800" b="1" dirty="0">
                <a:latin typeface="Times New Roman" panose="02020603050405020304" charset="0"/>
                <a:ea typeface="宋体" panose="02010600030101010101" pitchFamily="2" charset="-122"/>
              </a:rPr>
              <a:t>的值为</a:t>
            </a:r>
            <a:r>
              <a:rPr lang="en-US" altLang="zh-CN" sz="2800" b="1" dirty="0">
                <a:latin typeface="Times New Roman" panose="02020603050405020304" charset="0"/>
                <a:ea typeface="宋体" panose="02010600030101010101" pitchFamily="2" charset="-122"/>
              </a:rPr>
              <a:t>0,</a:t>
            </a:r>
            <a:r>
              <a:rPr lang="en-US" altLang="zh-CN" sz="2800" b="1" i="1" dirty="0">
                <a:latin typeface="Times New Roman" panose="02020603050405020304" charset="0"/>
                <a:ea typeface="宋体" panose="02010600030101010101" pitchFamily="2" charset="-122"/>
              </a:rPr>
              <a:t>L</a:t>
            </a:r>
            <a:r>
              <a:rPr lang="en-US" altLang="zh-CN" sz="2800" b="1" i="1" baseline="-25000" dirty="0">
                <a:latin typeface="Times New Roman" panose="02020603050405020304" charset="0"/>
                <a:ea typeface="宋体" panose="02010600030101010101" pitchFamily="2" charset="-122"/>
              </a:rPr>
              <a:t>max</a:t>
            </a:r>
            <a:r>
              <a:rPr lang="en-US" altLang="zh-CN" sz="2800" b="1" dirty="0">
                <a:latin typeface="Times New Roman" panose="02020603050405020304" charset="0"/>
                <a:ea typeface="宋体" panose="02010600030101010101" pitchFamily="2" charset="-122"/>
              </a:rPr>
              <a:t>=</a:t>
            </a:r>
            <a:r>
              <a:rPr lang="en-US" altLang="zh-CN" sz="2800" b="1" i="1" dirty="0">
                <a:latin typeface="Times New Roman" panose="02020603050405020304" charset="0"/>
                <a:ea typeface="宋体" panose="02010600030101010101" pitchFamily="2" charset="-122"/>
              </a:rPr>
              <a:t>L</a:t>
            </a:r>
            <a:r>
              <a:rPr lang="en-US" altLang="zh-CN" sz="2800" b="1" dirty="0">
                <a:latin typeface="Times New Roman" panose="02020603050405020304" charset="0"/>
                <a:ea typeface="宋体" panose="02010600030101010101" pitchFamily="2" charset="-122"/>
              </a:rPr>
              <a:t>-1</a:t>
            </a:r>
            <a:r>
              <a:rPr lang="zh-CN" altLang="en-US" sz="2800" b="1" dirty="0">
                <a:latin typeface="Times New Roman" panose="02020603050405020304" charset="0"/>
                <a:ea typeface="宋体" panose="02010600030101010101" pitchFamily="2" charset="-122"/>
              </a:rPr>
              <a:t>，这样，灰度的取值范围就可表示成</a:t>
            </a:r>
            <a:r>
              <a:rPr lang="en-US" altLang="zh-CN" sz="2800" b="1" dirty="0">
                <a:latin typeface="Times New Roman" panose="02020603050405020304" charset="0"/>
                <a:ea typeface="宋体" panose="02010600030101010101" pitchFamily="2" charset="-122"/>
              </a:rPr>
              <a:t>[0</a:t>
            </a:r>
            <a:r>
              <a:rPr lang="en-US" altLang="zh-CN" sz="2800" b="1" dirty="0">
                <a:latin typeface="Times New Roman" panose="02020603050405020304" charset="0"/>
                <a:ea typeface="宋体" panose="02010600030101010101" pitchFamily="2" charset="-122"/>
                <a:sym typeface="宋体" panose="02010600030101010101" pitchFamily="2" charset="-122"/>
              </a:rPr>
              <a:t>,</a:t>
            </a:r>
            <a:r>
              <a:rPr lang="en-US" altLang="zh-CN" sz="2800" b="1" i="1" dirty="0">
                <a:latin typeface="Times New Roman" panose="02020603050405020304" charset="0"/>
                <a:ea typeface="宋体" panose="02010600030101010101" pitchFamily="2" charset="-122"/>
              </a:rPr>
              <a:t>L</a:t>
            </a:r>
            <a:r>
              <a:rPr lang="en-US" altLang="zh-CN" sz="2800" b="1" dirty="0">
                <a:latin typeface="Times New Roman" panose="02020603050405020304" charset="0"/>
                <a:ea typeface="宋体" panose="02010600030101010101" pitchFamily="2" charset="-122"/>
              </a:rPr>
              <a:t>-1]</a:t>
            </a:r>
            <a:r>
              <a:rPr lang="zh-CN" altLang="en-US" sz="2800" b="1" dirty="0">
                <a:latin typeface="Times New Roman" panose="02020603050405020304" charset="0"/>
                <a:ea typeface="宋体" panose="02010600030101010101" pitchFamily="2" charset="-122"/>
              </a:rPr>
              <a:t>。 </a:t>
            </a:r>
          </a:p>
        </p:txBody>
      </p:sp>
      <p:sp>
        <p:nvSpPr>
          <p:cNvPr id="2" name="灯片编号占位符 1"/>
          <p:cNvSpPr>
            <a:spLocks noGrp="1"/>
          </p:cNvSpPr>
          <p:nvPr>
            <p:ph type="sldNum" sz="quarter" idx="12"/>
          </p:nvPr>
        </p:nvSpPr>
        <p:spPr/>
        <p:txBody>
          <a:bodyPr/>
          <a:lstStyle/>
          <a:p>
            <a:pPr lvl="0"/>
            <a:fld id="{9A0DB2DC-4C9A-4742-B13C-FB6460FD3503}" type="slidenum">
              <a:rPr lang="en-US" altLang="zh-CN"/>
              <a:t>70</a:t>
            </a:fld>
            <a:endParaRPr lang="zh-CN"/>
          </a:p>
        </p:txBody>
      </p:sp>
      <p:grpSp>
        <p:nvGrpSpPr>
          <p:cNvPr id="9" name="组合 8"/>
          <p:cNvGrpSpPr/>
          <p:nvPr/>
        </p:nvGrpSpPr>
        <p:grpSpPr>
          <a:xfrm>
            <a:off x="698501" y="580390"/>
            <a:ext cx="9704070" cy="1737360"/>
            <a:chOff x="698501" y="580390"/>
            <a:chExt cx="9704070" cy="1737360"/>
          </a:xfrm>
        </p:grpSpPr>
        <p:sp>
          <p:nvSpPr>
            <p:cNvPr id="10" name="文本框 9"/>
            <p:cNvSpPr txBox="1"/>
            <p:nvPr/>
          </p:nvSpPr>
          <p:spPr>
            <a:xfrm>
              <a:off x="774700" y="1677670"/>
              <a:ext cx="6324600" cy="640080"/>
            </a:xfrm>
            <a:prstGeom prst="rect">
              <a:avLst/>
            </a:prstGeom>
            <a:noFill/>
          </p:spPr>
          <p:txBody>
            <a:bodyPr wrap="square" rtlCol="0" anchor="t">
              <a:spAutoFit/>
            </a:bodyPr>
            <a:lstStyle/>
            <a:p>
              <a:pPr marL="571500" indent="-571500" algn="l">
                <a:buFont typeface="Arial" panose="020B0604020202020204" pitchFamily="34" charset="0"/>
                <a:buChar char="•"/>
              </a:pPr>
              <a:r>
                <a:rPr sz="3600" b="1" spc="-15" dirty="0">
                  <a:solidFill>
                    <a:srgbClr val="FF0000"/>
                  </a:solidFill>
                  <a:latin typeface="新宋体" panose="02010609030101010101" charset="-122"/>
                  <a:cs typeface="新宋体" panose="02010609030101010101" charset="-122"/>
                  <a:sym typeface="+mn-ea"/>
                </a:rPr>
                <a:t>数字图像的表示</a:t>
              </a:r>
              <a:endParaRPr lang="zh-CN" altLang="en-US" sz="3600" b="1" spc="-15" dirty="0">
                <a:solidFill>
                  <a:srgbClr val="FF0000"/>
                </a:solidFill>
                <a:latin typeface="新宋体" panose="02010609030101010101" charset="-122"/>
                <a:cs typeface="新宋体" panose="02010609030101010101" charset="-122"/>
                <a:sym typeface="+mn-ea"/>
              </a:endParaRPr>
            </a:p>
          </p:txBody>
        </p:sp>
        <p:sp>
          <p:nvSpPr>
            <p:cNvPr id="11" name="文本框 10"/>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4165"/>
                                        </p:tgtEl>
                                        <p:attrNameLst>
                                          <p:attrName>style.visibility</p:attrName>
                                        </p:attrNameLst>
                                      </p:cBhvr>
                                      <p:to>
                                        <p:strVal val="visible"/>
                                      </p:to>
                                    </p:set>
                                    <p:anim calcmode="lin" valueType="num">
                                      <p:cBhvr additive="base">
                                        <p:cTn id="7" dur="500" fill="hold"/>
                                        <p:tgtEl>
                                          <p:spTgt spid="134165"/>
                                        </p:tgtEl>
                                        <p:attrNameLst>
                                          <p:attrName>ppt_x</p:attrName>
                                        </p:attrNameLst>
                                      </p:cBhvr>
                                      <p:tavLst>
                                        <p:tav tm="0">
                                          <p:val>
                                            <p:strVal val="#ppt_x"/>
                                          </p:val>
                                        </p:tav>
                                        <p:tav tm="100000">
                                          <p:val>
                                            <p:strVal val="#ppt_x"/>
                                          </p:val>
                                        </p:tav>
                                      </p:tavLst>
                                    </p:anim>
                                    <p:anim calcmode="lin" valueType="num">
                                      <p:cBhvr additive="base">
                                        <p:cTn id="8" dur="500" fill="hold"/>
                                        <p:tgtEl>
                                          <p:spTgt spid="134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6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文本框 257027"/>
          <p:cNvSpPr txBox="1"/>
          <p:nvPr/>
        </p:nvSpPr>
        <p:spPr>
          <a:xfrm>
            <a:off x="469900" y="2263775"/>
            <a:ext cx="9688830" cy="3631565"/>
          </a:xfrm>
          <a:prstGeom prst="rect">
            <a:avLst/>
          </a:prstGeom>
          <a:noFill/>
          <a:ln w="9525">
            <a:noFill/>
          </a:ln>
        </p:spPr>
        <p:txBody>
          <a:bodyPr wrap="square" anchor="t">
            <a:spAutoFit/>
          </a:bodyPr>
          <a:lstStyle/>
          <a:p>
            <a:pPr lvl="0" indent="0" eaLnBrk="0" hangingPunct="0">
              <a:lnSpc>
                <a:spcPct val="130000"/>
              </a:lnSpc>
            </a:pPr>
            <a:r>
              <a:rPr lang="zh-CN" altLang="en-US" sz="3000" dirty="0">
                <a:latin typeface="Times New Roman" panose="02020603050405020304" charset="0"/>
                <a:ea typeface="宋体" panose="02010600030101010101" pitchFamily="2" charset="-122"/>
              </a:rPr>
              <a:t>        </a:t>
            </a:r>
            <a:r>
              <a:rPr lang="en-US" altLang="zh-CN" sz="3000" dirty="0">
                <a:latin typeface="Times New Roman" panose="02020603050405020304" charset="0"/>
                <a:ea typeface="宋体" panose="02010600030101010101" pitchFamily="2" charset="-122"/>
              </a:rPr>
              <a:t>     </a:t>
            </a:r>
            <a:r>
              <a:rPr lang="zh-CN" altLang="en-US" sz="3000" dirty="0">
                <a:latin typeface="Times New Roman" panose="02020603050405020304" charset="0"/>
                <a:ea typeface="宋体" panose="02010600030101010101" pitchFamily="2" charset="-122"/>
              </a:rPr>
              <a:t>表示照射到观察景物表面</a:t>
            </a:r>
            <a:r>
              <a:rPr lang="en-US" altLang="zh-CN" sz="3000" dirty="0">
                <a:latin typeface="Times New Roman" panose="02020603050405020304" charset="0"/>
                <a:ea typeface="宋体" panose="02010600030101010101" pitchFamily="2" charset="-122"/>
              </a:rPr>
              <a:t>(</a:t>
            </a:r>
            <a:r>
              <a:rPr lang="en-US" altLang="zh-CN" sz="3000" i="1" dirty="0">
                <a:latin typeface="Times New Roman" panose="02020603050405020304" charset="0"/>
                <a:ea typeface="宋体" panose="02010600030101010101" pitchFamily="2" charset="-122"/>
              </a:rPr>
              <a:t>x</a:t>
            </a:r>
            <a:r>
              <a:rPr lang="en-US" altLang="zh-CN" sz="3000" dirty="0">
                <a:latin typeface="Times New Roman" panose="02020603050405020304" charset="0"/>
                <a:ea typeface="宋体" panose="02010600030101010101" pitchFamily="2" charset="-122"/>
              </a:rPr>
              <a:t>,</a:t>
            </a:r>
            <a:r>
              <a:rPr lang="en-US" altLang="zh-CN" sz="3000" i="1" dirty="0">
                <a:latin typeface="Times New Roman" panose="02020603050405020304" charset="0"/>
                <a:ea typeface="宋体" panose="02010600030101010101" pitchFamily="2" charset="-122"/>
              </a:rPr>
              <a:t>y</a:t>
            </a:r>
            <a:r>
              <a:rPr lang="en-US" altLang="zh-CN" sz="3000" dirty="0">
                <a:latin typeface="Times New Roman" panose="02020603050405020304" charset="0"/>
                <a:ea typeface="宋体" panose="02010600030101010101" pitchFamily="2" charset="-122"/>
              </a:rPr>
              <a:t>)</a:t>
            </a:r>
            <a:r>
              <a:rPr lang="zh-CN" altLang="en-US" sz="3000" dirty="0">
                <a:latin typeface="Times New Roman" panose="02020603050405020304" charset="0"/>
                <a:ea typeface="宋体" panose="02010600030101010101" pitchFamily="2" charset="-122"/>
              </a:rPr>
              <a:t>处的</a:t>
            </a:r>
            <a:r>
              <a:rPr lang="zh-CN" altLang="en-US" sz="3000" b="1" dirty="0">
                <a:solidFill>
                  <a:srgbClr val="FF0000"/>
                </a:solidFill>
                <a:latin typeface="Times New Roman" panose="02020603050405020304" charset="0"/>
                <a:ea typeface="宋体" panose="02010600030101010101" pitchFamily="2" charset="-122"/>
              </a:rPr>
              <a:t>白光强度</a:t>
            </a:r>
            <a:r>
              <a:rPr lang="zh-CN" altLang="en-US" sz="3000" dirty="0">
                <a:latin typeface="Times New Roman" panose="02020603050405020304" charset="0"/>
                <a:ea typeface="宋体" panose="02010600030101010101" pitchFamily="2" charset="-122"/>
              </a:rPr>
              <a:t> </a:t>
            </a:r>
          </a:p>
          <a:p>
            <a:pPr lvl="0" indent="0" eaLnBrk="0" hangingPunct="0">
              <a:lnSpc>
                <a:spcPct val="130000"/>
              </a:lnSpc>
            </a:pPr>
            <a:r>
              <a:rPr lang="zh-CN" altLang="en-US" sz="3000" dirty="0">
                <a:latin typeface="Times New Roman" panose="02020603050405020304" charset="0"/>
                <a:ea typeface="宋体" panose="02010600030101010101" pitchFamily="2" charset="-122"/>
              </a:rPr>
              <a:t>        </a:t>
            </a:r>
            <a:r>
              <a:rPr lang="en-US" altLang="zh-CN" sz="3000" dirty="0">
                <a:latin typeface="Times New Roman" panose="02020603050405020304" charset="0"/>
                <a:ea typeface="宋体" panose="02010600030101010101" pitchFamily="2" charset="-122"/>
              </a:rPr>
              <a:t>     </a:t>
            </a:r>
            <a:r>
              <a:rPr lang="zh-CN" altLang="en-US" sz="3000" dirty="0">
                <a:latin typeface="Times New Roman" panose="02020603050405020304" charset="0"/>
                <a:ea typeface="宋体" panose="02010600030101010101" pitchFamily="2" charset="-122"/>
              </a:rPr>
              <a:t>表示观察景物表面</a:t>
            </a:r>
            <a:r>
              <a:rPr lang="en-US" altLang="zh-CN" sz="3000" dirty="0">
                <a:latin typeface="Times New Roman" panose="02020603050405020304" charset="0"/>
                <a:ea typeface="宋体" panose="02010600030101010101" pitchFamily="2" charset="-122"/>
              </a:rPr>
              <a:t>(</a:t>
            </a:r>
            <a:r>
              <a:rPr lang="en-US" altLang="zh-CN" sz="3000" i="1" dirty="0">
                <a:latin typeface="Times New Roman" panose="02020603050405020304" charset="0"/>
                <a:ea typeface="宋体" panose="02010600030101010101" pitchFamily="2" charset="-122"/>
              </a:rPr>
              <a:t>x</a:t>
            </a:r>
            <a:r>
              <a:rPr lang="en-US" altLang="zh-CN" sz="3000" dirty="0">
                <a:latin typeface="Times New Roman" panose="02020603050405020304" charset="0"/>
                <a:ea typeface="宋体" panose="02010600030101010101" pitchFamily="2" charset="-122"/>
              </a:rPr>
              <a:t>,</a:t>
            </a:r>
            <a:r>
              <a:rPr lang="en-US" altLang="zh-CN" sz="3000" i="1" dirty="0">
                <a:latin typeface="Times New Roman" panose="02020603050405020304" charset="0"/>
                <a:ea typeface="宋体" panose="02010600030101010101" pitchFamily="2" charset="-122"/>
              </a:rPr>
              <a:t>y</a:t>
            </a:r>
            <a:r>
              <a:rPr lang="en-US" altLang="zh-CN" sz="3000" dirty="0">
                <a:latin typeface="Times New Roman" panose="02020603050405020304" charset="0"/>
                <a:ea typeface="宋体" panose="02010600030101010101" pitchFamily="2" charset="-122"/>
              </a:rPr>
              <a:t>)</a:t>
            </a:r>
            <a:r>
              <a:rPr lang="zh-CN" altLang="en-US" sz="3000" dirty="0">
                <a:latin typeface="Times New Roman" panose="02020603050405020304" charset="0"/>
                <a:ea typeface="宋体" panose="02010600030101010101" pitchFamily="2" charset="-122"/>
              </a:rPr>
              <a:t>处的平均</a:t>
            </a:r>
            <a:r>
              <a:rPr lang="zh-CN" altLang="en-US" sz="3000" b="1" dirty="0">
                <a:solidFill>
                  <a:srgbClr val="FF0000"/>
                </a:solidFill>
                <a:latin typeface="Times New Roman" panose="02020603050405020304" charset="0"/>
                <a:ea typeface="宋体" panose="02010600030101010101" pitchFamily="2" charset="-122"/>
              </a:rPr>
              <a:t>反射</a:t>
            </a:r>
            <a:r>
              <a:rPr lang="en-US" altLang="zh-CN" sz="3000" dirty="0">
                <a:latin typeface="Times New Roman" panose="02020603050405020304" charset="0"/>
                <a:ea typeface="宋体" panose="02010600030101010101" pitchFamily="2" charset="-122"/>
              </a:rPr>
              <a:t>(</a:t>
            </a:r>
            <a:r>
              <a:rPr lang="zh-CN" altLang="en-US" sz="3000" dirty="0">
                <a:latin typeface="Times New Roman" panose="02020603050405020304" charset="0"/>
                <a:ea typeface="宋体" panose="02010600030101010101" pitchFamily="2" charset="-122"/>
              </a:rPr>
              <a:t>或透射</a:t>
            </a:r>
            <a:r>
              <a:rPr lang="en-US" altLang="zh-CN" sz="3000" dirty="0">
                <a:latin typeface="Times New Roman" panose="02020603050405020304" charset="0"/>
                <a:ea typeface="宋体" panose="02010600030101010101" pitchFamily="2" charset="-122"/>
              </a:rPr>
              <a:t>)</a:t>
            </a:r>
            <a:r>
              <a:rPr lang="zh-CN" altLang="en-US" sz="3000" dirty="0">
                <a:latin typeface="Times New Roman" panose="02020603050405020304" charset="0"/>
                <a:ea typeface="宋体" panose="02010600030101010101" pitchFamily="2" charset="-122"/>
              </a:rPr>
              <a:t>系数，</a:t>
            </a:r>
            <a:r>
              <a:rPr lang="zh-CN" altLang="en-US" sz="3000" dirty="0">
                <a:solidFill>
                  <a:srgbClr val="FF0000"/>
                </a:solidFill>
                <a:latin typeface="Times New Roman" panose="02020603050405020304" charset="0"/>
                <a:ea typeface="宋体" panose="02010600030101010101" pitchFamily="2" charset="-122"/>
              </a:rPr>
              <a:t>则有</a:t>
            </a:r>
            <a:r>
              <a:rPr lang="zh-CN" altLang="en-US" sz="3000" dirty="0">
                <a:latin typeface="Times New Roman" panose="02020603050405020304" charset="0"/>
                <a:ea typeface="宋体" panose="02010600030101010101" pitchFamily="2" charset="-122"/>
              </a:rPr>
              <a:t>： </a:t>
            </a:r>
            <a:r>
              <a:rPr lang="en-US" altLang="zh-CN" sz="3000" b="1" dirty="0">
                <a:latin typeface="Times New Roman" panose="02020603050405020304" charset="0"/>
                <a:ea typeface="宋体" panose="02010600030101010101" pitchFamily="2" charset="-122"/>
              </a:rPr>
              <a:t> </a:t>
            </a:r>
          </a:p>
          <a:p>
            <a:pPr lvl="0" indent="0" eaLnBrk="0" hangingPunct="0">
              <a:lnSpc>
                <a:spcPct val="130000"/>
              </a:lnSpc>
              <a:spcBef>
                <a:spcPct val="40000"/>
              </a:spcBef>
              <a:spcAft>
                <a:spcPct val="40000"/>
              </a:spcAft>
            </a:pPr>
            <a:r>
              <a:rPr lang="en-US" altLang="zh-CN" sz="3000" b="1" dirty="0">
                <a:latin typeface="Times New Roman" panose="02020603050405020304" charset="0"/>
                <a:ea typeface="宋体" panose="02010600030101010101" pitchFamily="2" charset="-122"/>
              </a:rPr>
              <a:t>                       </a:t>
            </a:r>
            <a:r>
              <a:rPr lang="en-US" altLang="zh-CN" sz="3000" dirty="0">
                <a:latin typeface="Times New Roman" panose="02020603050405020304" charset="0"/>
                <a:ea typeface="宋体" panose="02010600030101010101" pitchFamily="2" charset="-122"/>
              </a:rPr>
              <a:t>                                           </a:t>
            </a:r>
          </a:p>
          <a:p>
            <a:pPr lvl="0" indent="0" eaLnBrk="0" hangingPunct="0">
              <a:lnSpc>
                <a:spcPct val="130000"/>
              </a:lnSpc>
              <a:spcBef>
                <a:spcPct val="40000"/>
              </a:spcBef>
              <a:spcAft>
                <a:spcPct val="40000"/>
              </a:spcAft>
            </a:pPr>
            <a:r>
              <a:rPr lang="zh-CN" altLang="en-US" sz="3000" b="1" dirty="0">
                <a:latin typeface="Times New Roman" panose="02020603050405020304" charset="0"/>
                <a:ea typeface="宋体" panose="02010600030101010101" pitchFamily="2" charset="-122"/>
              </a:rPr>
              <a:t>其中：  </a:t>
            </a:r>
            <a:endParaRPr lang="en-US" altLang="zh-CN" sz="3000" b="1" dirty="0">
              <a:latin typeface="Times New Roman" panose="02020603050405020304" charset="0"/>
              <a:ea typeface="宋体" panose="02010600030101010101" pitchFamily="2" charset="-122"/>
            </a:endParaRPr>
          </a:p>
        </p:txBody>
      </p:sp>
      <p:graphicFrame>
        <p:nvGraphicFramePr>
          <p:cNvPr id="29699" name="对象 1">
            <a:hlinkClick r:id="" action="ppaction://ole?verb=0"/>
          </p:cNvPr>
          <p:cNvGraphicFramePr>
            <a:graphicFrameLocks noChangeAspect="1"/>
          </p:cNvGraphicFramePr>
          <p:nvPr>
            <p:extLst>
              <p:ext uri="{D42A27DB-BD31-4B8C-83A1-F6EECF244321}">
                <p14:modId xmlns:p14="http://schemas.microsoft.com/office/powerpoint/2010/main" val="1330499862"/>
              </p:ext>
            </p:extLst>
          </p:nvPr>
        </p:nvGraphicFramePr>
        <p:xfrm>
          <a:off x="661670" y="2324735"/>
          <a:ext cx="1129030" cy="568960"/>
        </p:xfrm>
        <a:graphic>
          <a:graphicData uri="http://schemas.openxmlformats.org/presentationml/2006/ole">
            <mc:AlternateContent xmlns:mc="http://schemas.openxmlformats.org/markup-compatibility/2006">
              <mc:Choice xmlns:v="urn:schemas-microsoft-com:vml" Requires="v">
                <p:oleObj spid="_x0000_s4821" r:id="rId3" imgW="422910" imgH="205105" progId="Equation.KSEE3">
                  <p:embed/>
                </p:oleObj>
              </mc:Choice>
              <mc:Fallback>
                <p:oleObj r:id="rId3" imgW="422910" imgH="205105" progId="Equation.KSEE3">
                  <p:embed/>
                  <p:pic>
                    <p:nvPicPr>
                      <p:cNvPr id="0" name="图片 3079"/>
                      <p:cNvPicPr/>
                      <p:nvPr/>
                    </p:nvPicPr>
                    <p:blipFill>
                      <a:blip r:embed="rId4"/>
                      <a:stretch>
                        <a:fillRect/>
                      </a:stretch>
                    </p:blipFill>
                    <p:spPr>
                      <a:xfrm>
                        <a:off x="661670" y="2324735"/>
                        <a:ext cx="1129030" cy="568960"/>
                      </a:xfrm>
                      <a:prstGeom prst="rect">
                        <a:avLst/>
                      </a:prstGeom>
                      <a:noFill/>
                      <a:ln w="38100">
                        <a:noFill/>
                        <a:miter/>
                      </a:ln>
                    </p:spPr>
                  </p:pic>
                </p:oleObj>
              </mc:Fallback>
            </mc:AlternateContent>
          </a:graphicData>
        </a:graphic>
      </p:graphicFrame>
      <p:graphicFrame>
        <p:nvGraphicFramePr>
          <p:cNvPr id="29700" name="对象 2">
            <a:hlinkClick r:id="" action="ppaction://ole?verb=0"/>
          </p:cNvPr>
          <p:cNvGraphicFramePr>
            <a:graphicFrameLocks noChangeAspect="1"/>
          </p:cNvGraphicFramePr>
          <p:nvPr>
            <p:extLst>
              <p:ext uri="{D42A27DB-BD31-4B8C-83A1-F6EECF244321}">
                <p14:modId xmlns:p14="http://schemas.microsoft.com/office/powerpoint/2010/main" val="2190545744"/>
              </p:ext>
            </p:extLst>
          </p:nvPr>
        </p:nvGraphicFramePr>
        <p:xfrm>
          <a:off x="661670" y="3003550"/>
          <a:ext cx="1195070" cy="567055"/>
        </p:xfrm>
        <a:graphic>
          <a:graphicData uri="http://schemas.openxmlformats.org/presentationml/2006/ole">
            <mc:AlternateContent xmlns:mc="http://schemas.openxmlformats.org/markup-compatibility/2006">
              <mc:Choice xmlns:v="urn:schemas-microsoft-com:vml" Requires="v">
                <p:oleObj spid="_x0000_s4822" r:id="rId5" imgW="448310" imgH="205105" progId="Equation.KSEE3">
                  <p:embed/>
                </p:oleObj>
              </mc:Choice>
              <mc:Fallback>
                <p:oleObj r:id="rId5" imgW="448310" imgH="205105" progId="Equation.KSEE3">
                  <p:embed/>
                  <p:pic>
                    <p:nvPicPr>
                      <p:cNvPr id="0" name="图片 3080"/>
                      <p:cNvPicPr/>
                      <p:nvPr/>
                    </p:nvPicPr>
                    <p:blipFill>
                      <a:blip r:embed="rId6"/>
                      <a:stretch>
                        <a:fillRect/>
                      </a:stretch>
                    </p:blipFill>
                    <p:spPr>
                      <a:xfrm>
                        <a:off x="661670" y="3003550"/>
                        <a:ext cx="1195070" cy="567055"/>
                      </a:xfrm>
                      <a:prstGeom prst="rect">
                        <a:avLst/>
                      </a:prstGeom>
                      <a:noFill/>
                      <a:ln w="38100">
                        <a:noFill/>
                        <a:miter/>
                      </a:ln>
                    </p:spPr>
                  </p:pic>
                </p:oleObj>
              </mc:Fallback>
            </mc:AlternateContent>
          </a:graphicData>
        </a:graphic>
      </p:graphicFrame>
      <p:graphicFrame>
        <p:nvGraphicFramePr>
          <p:cNvPr id="29701" name="对象 3">
            <a:hlinkClick r:id="" action="ppaction://ole?verb=0"/>
          </p:cNvPr>
          <p:cNvGraphicFramePr>
            <a:graphicFrameLocks noChangeAspect="1"/>
          </p:cNvGraphicFramePr>
          <p:nvPr>
            <p:extLst>
              <p:ext uri="{D42A27DB-BD31-4B8C-83A1-F6EECF244321}">
                <p14:modId xmlns:p14="http://schemas.microsoft.com/office/powerpoint/2010/main" val="1929136372"/>
              </p:ext>
            </p:extLst>
          </p:nvPr>
        </p:nvGraphicFramePr>
        <p:xfrm>
          <a:off x="1035685" y="4271010"/>
          <a:ext cx="3944620" cy="592455"/>
        </p:xfrm>
        <a:graphic>
          <a:graphicData uri="http://schemas.openxmlformats.org/presentationml/2006/ole">
            <mc:AlternateContent xmlns:mc="http://schemas.openxmlformats.org/markup-compatibility/2006">
              <mc:Choice xmlns:v="urn:schemas-microsoft-com:vml" Requires="v">
                <p:oleObj spid="_x0000_s4823" r:id="rId7" imgW="1414780" imgH="203835" progId="Equation.KSEE3">
                  <p:embed/>
                </p:oleObj>
              </mc:Choice>
              <mc:Fallback>
                <p:oleObj r:id="rId7" imgW="1414780" imgH="203835" progId="Equation.KSEE3">
                  <p:embed/>
                  <p:pic>
                    <p:nvPicPr>
                      <p:cNvPr id="0" name="图片 3081"/>
                      <p:cNvPicPr/>
                      <p:nvPr/>
                    </p:nvPicPr>
                    <p:blipFill>
                      <a:blip r:embed="rId8"/>
                      <a:stretch>
                        <a:fillRect/>
                      </a:stretch>
                    </p:blipFill>
                    <p:spPr>
                      <a:xfrm>
                        <a:off x="1035685" y="4271010"/>
                        <a:ext cx="3944620" cy="592455"/>
                      </a:xfrm>
                      <a:prstGeom prst="rect">
                        <a:avLst/>
                      </a:prstGeom>
                      <a:noFill/>
                      <a:ln w="38100">
                        <a:noFill/>
                        <a:miter/>
                      </a:ln>
                    </p:spPr>
                  </p:pic>
                </p:oleObj>
              </mc:Fallback>
            </mc:AlternateContent>
          </a:graphicData>
        </a:graphic>
      </p:graphicFrame>
      <p:graphicFrame>
        <p:nvGraphicFramePr>
          <p:cNvPr id="29702" name="对象 5">
            <a:hlinkClick r:id="" action="ppaction://ole?verb=0"/>
          </p:cNvPr>
          <p:cNvGraphicFramePr>
            <a:graphicFrameLocks noChangeAspect="1"/>
          </p:cNvGraphicFramePr>
          <p:nvPr>
            <p:extLst>
              <p:ext uri="{D42A27DB-BD31-4B8C-83A1-F6EECF244321}">
                <p14:modId xmlns:p14="http://schemas.microsoft.com/office/powerpoint/2010/main" val="2958693906"/>
              </p:ext>
            </p:extLst>
          </p:nvPr>
        </p:nvGraphicFramePr>
        <p:xfrm>
          <a:off x="1856740" y="5419725"/>
          <a:ext cx="2556510" cy="1104900"/>
        </p:xfrm>
        <a:graphic>
          <a:graphicData uri="http://schemas.openxmlformats.org/presentationml/2006/ole">
            <mc:AlternateContent xmlns:mc="http://schemas.openxmlformats.org/markup-compatibility/2006">
              <mc:Choice xmlns:v="urn:schemas-microsoft-com:vml" Requires="v">
                <p:oleObj spid="_x0000_s4824" r:id="rId9" imgW="918210" imgH="433705" progId="Equation.KSEE3">
                  <p:embed/>
                </p:oleObj>
              </mc:Choice>
              <mc:Fallback>
                <p:oleObj r:id="rId9" imgW="918210" imgH="433705" progId="Equation.KSEE3">
                  <p:embed/>
                  <p:pic>
                    <p:nvPicPr>
                      <p:cNvPr id="0" name="图片 3082"/>
                      <p:cNvPicPr/>
                      <p:nvPr/>
                    </p:nvPicPr>
                    <p:blipFill>
                      <a:blip r:embed="rId10"/>
                      <a:stretch>
                        <a:fillRect/>
                      </a:stretch>
                    </p:blipFill>
                    <p:spPr>
                      <a:xfrm>
                        <a:off x="1856740" y="5419725"/>
                        <a:ext cx="2556510" cy="1104900"/>
                      </a:xfrm>
                      <a:prstGeom prst="rect">
                        <a:avLst/>
                      </a:prstGeom>
                      <a:noFill/>
                      <a:ln w="38100">
                        <a:noFill/>
                        <a:miter/>
                      </a:ln>
                    </p:spPr>
                  </p:pic>
                </p:oleObj>
              </mc:Fallback>
            </mc:AlternateContent>
          </a:graphicData>
        </a:graphic>
      </p:graphicFrame>
      <p:sp>
        <p:nvSpPr>
          <p:cNvPr id="2" name="灯片编号占位符 1"/>
          <p:cNvSpPr>
            <a:spLocks noGrp="1"/>
          </p:cNvSpPr>
          <p:nvPr>
            <p:ph type="sldNum" sz="quarter" idx="12"/>
          </p:nvPr>
        </p:nvSpPr>
        <p:spPr/>
        <p:txBody>
          <a:bodyPr/>
          <a:lstStyle/>
          <a:p>
            <a:pPr lvl="0"/>
            <a:fld id="{9A0DB2DC-4C9A-4742-B13C-FB6460FD3503}" type="slidenum">
              <a:rPr lang="en-US" altLang="zh-CN"/>
              <a:t>71</a:t>
            </a:fld>
            <a:endParaRPr lang="zh-CN"/>
          </a:p>
        </p:txBody>
      </p:sp>
      <p:grpSp>
        <p:nvGrpSpPr>
          <p:cNvPr id="12" name="组合 11"/>
          <p:cNvGrpSpPr/>
          <p:nvPr/>
        </p:nvGrpSpPr>
        <p:grpSpPr>
          <a:xfrm>
            <a:off x="698501" y="580390"/>
            <a:ext cx="9704070" cy="1737360"/>
            <a:chOff x="698501" y="580390"/>
            <a:chExt cx="9704070" cy="1737360"/>
          </a:xfrm>
        </p:grpSpPr>
        <p:sp>
          <p:nvSpPr>
            <p:cNvPr id="13" name="文本框 12"/>
            <p:cNvSpPr txBox="1"/>
            <p:nvPr/>
          </p:nvSpPr>
          <p:spPr>
            <a:xfrm>
              <a:off x="774700" y="1677670"/>
              <a:ext cx="6324600" cy="640080"/>
            </a:xfrm>
            <a:prstGeom prst="rect">
              <a:avLst/>
            </a:prstGeom>
            <a:noFill/>
          </p:spPr>
          <p:txBody>
            <a:bodyPr wrap="square" rtlCol="0" anchor="t">
              <a:spAutoFit/>
            </a:bodyPr>
            <a:lstStyle/>
            <a:p>
              <a:pPr marL="571500" indent="-571500" algn="l">
                <a:buFont typeface="Arial" panose="020B0604020202020204" pitchFamily="34" charset="0"/>
                <a:buChar char="•"/>
              </a:pPr>
              <a:r>
                <a:rPr sz="3600" b="1" spc="-15" dirty="0">
                  <a:solidFill>
                    <a:srgbClr val="FF0000"/>
                  </a:solidFill>
                  <a:latin typeface="新宋体" panose="02010609030101010101" charset="-122"/>
                  <a:cs typeface="新宋体" panose="02010609030101010101" charset="-122"/>
                  <a:sym typeface="+mn-ea"/>
                </a:rPr>
                <a:t>数字图像的表示</a:t>
              </a:r>
              <a:endParaRPr lang="zh-CN" altLang="en-US" sz="3600" b="1" spc="-15" dirty="0">
                <a:solidFill>
                  <a:srgbClr val="FF0000"/>
                </a:solidFill>
                <a:latin typeface="新宋体" panose="02010609030101010101" charset="-122"/>
                <a:cs typeface="新宋体" panose="02010609030101010101" charset="-122"/>
                <a:sym typeface="+mn-ea"/>
              </a:endParaRPr>
            </a:p>
          </p:txBody>
        </p:sp>
        <p:sp>
          <p:nvSpPr>
            <p:cNvPr id="14" name="文本框 13"/>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5" name="图片 267275"/>
          <p:cNvPicPr>
            <a:picLocks noChangeAspect="1"/>
          </p:cNvPicPr>
          <p:nvPr/>
        </p:nvPicPr>
        <p:blipFill>
          <a:blip r:embed="rId2"/>
          <a:stretch>
            <a:fillRect/>
          </a:stretch>
        </p:blipFill>
        <p:spPr>
          <a:xfrm>
            <a:off x="6148387" y="5807075"/>
            <a:ext cx="3617913" cy="1708150"/>
          </a:xfrm>
          <a:prstGeom prst="rect">
            <a:avLst/>
          </a:prstGeom>
          <a:noFill/>
          <a:ln w="9525">
            <a:noFill/>
          </a:ln>
        </p:spPr>
      </p:pic>
      <p:sp>
        <p:nvSpPr>
          <p:cNvPr id="5" name="下箭头 267277"/>
          <p:cNvSpPr/>
          <p:nvPr/>
        </p:nvSpPr>
        <p:spPr>
          <a:xfrm>
            <a:off x="7659687" y="4773930"/>
            <a:ext cx="247650" cy="1007745"/>
          </a:xfrm>
          <a:prstGeom prst="down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anchor="t"/>
          <a:lstStyle/>
          <a:p>
            <a:pPr lvl="0" indent="0"/>
            <a:endParaRPr lang="zh-CN" altLang="en-US">
              <a:latin typeface="Times New Roman" panose="02020603050405020304" charset="0"/>
              <a:ea typeface="宋体" panose="02010600030101010101" pitchFamily="2" charset="-122"/>
            </a:endParaRPr>
          </a:p>
        </p:txBody>
      </p:sp>
      <p:pic>
        <p:nvPicPr>
          <p:cNvPr id="6" name="图片 267268"/>
          <p:cNvPicPr>
            <a:picLocks noChangeAspect="1"/>
          </p:cNvPicPr>
          <p:nvPr/>
        </p:nvPicPr>
        <p:blipFill>
          <a:blip r:embed="rId3"/>
          <a:stretch>
            <a:fillRect/>
          </a:stretch>
        </p:blipFill>
        <p:spPr>
          <a:xfrm>
            <a:off x="1935480" y="2737803"/>
            <a:ext cx="3848100" cy="3848100"/>
          </a:xfrm>
          <a:prstGeom prst="rect">
            <a:avLst/>
          </a:prstGeom>
          <a:noFill/>
          <a:ln w="9525">
            <a:noFill/>
          </a:ln>
        </p:spPr>
      </p:pic>
      <p:pic>
        <p:nvPicPr>
          <p:cNvPr id="7" name="图片 267269"/>
          <p:cNvPicPr>
            <a:picLocks noChangeAspect="1"/>
          </p:cNvPicPr>
          <p:nvPr/>
        </p:nvPicPr>
        <p:blipFill>
          <a:blip r:embed="rId4"/>
          <a:stretch>
            <a:fillRect/>
          </a:stretch>
        </p:blipFill>
        <p:spPr>
          <a:xfrm>
            <a:off x="6510337" y="2737803"/>
            <a:ext cx="2362200" cy="2011362"/>
          </a:xfrm>
          <a:prstGeom prst="rect">
            <a:avLst/>
          </a:prstGeom>
          <a:noFill/>
          <a:ln w="9525">
            <a:noFill/>
          </a:ln>
        </p:spPr>
      </p:pic>
      <p:sp>
        <p:nvSpPr>
          <p:cNvPr id="8" name="右箭头 267276"/>
          <p:cNvSpPr/>
          <p:nvPr/>
        </p:nvSpPr>
        <p:spPr>
          <a:xfrm>
            <a:off x="5862637" y="2844800"/>
            <a:ext cx="647700" cy="144463"/>
          </a:xfrm>
          <a:prstGeom prst="rightArrow">
            <a:avLst>
              <a:gd name="adj1" fmla="val 50000"/>
              <a:gd name="adj2" fmla="val 111817"/>
            </a:avLst>
          </a:prstGeom>
          <a:solidFill>
            <a:schemeClr val="accent1"/>
          </a:solidFill>
          <a:ln w="9525" cap="flat" cmpd="sng">
            <a:solidFill>
              <a:schemeClr val="tx1"/>
            </a:solidFill>
            <a:prstDash val="solid"/>
            <a:miter/>
            <a:headEnd type="none" w="med" len="med"/>
            <a:tailEnd type="none" w="med" len="med"/>
          </a:ln>
        </p:spPr>
        <p:txBody>
          <a:bodyPr anchor="t"/>
          <a:lstStyle/>
          <a:p>
            <a:pPr lvl="0" indent="0"/>
            <a:endParaRPr lang="zh-CN" altLang="en-US">
              <a:latin typeface="Times New Roman" panose="02020603050405020304" charset="0"/>
              <a:ea typeface="宋体" panose="02010600030101010101" pitchFamily="2" charset="-122"/>
            </a:endParaRPr>
          </a:p>
        </p:txBody>
      </p:sp>
      <p:sp>
        <p:nvSpPr>
          <p:cNvPr id="2" name="灯片编号占位符 1"/>
          <p:cNvSpPr>
            <a:spLocks noGrp="1"/>
          </p:cNvSpPr>
          <p:nvPr>
            <p:ph type="sldNum" sz="quarter" idx="12"/>
          </p:nvPr>
        </p:nvSpPr>
        <p:spPr/>
        <p:txBody>
          <a:bodyPr/>
          <a:lstStyle/>
          <a:p>
            <a:fld id="{B6F15528-21DE-4FAA-801E-634DDDAF4B2B}" type="slidenum">
              <a:rPr/>
              <a:t>72</a:t>
            </a:fld>
            <a:endParaRPr/>
          </a:p>
        </p:txBody>
      </p:sp>
      <p:sp>
        <p:nvSpPr>
          <p:cNvPr id="3" name="矩形 2"/>
          <p:cNvSpPr/>
          <p:nvPr/>
        </p:nvSpPr>
        <p:spPr>
          <a:xfrm>
            <a:off x="5570537" y="2804795"/>
            <a:ext cx="213360" cy="2254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698501" y="580390"/>
            <a:ext cx="9704070" cy="1737360"/>
            <a:chOff x="698501" y="580390"/>
            <a:chExt cx="9704070" cy="1737360"/>
          </a:xfrm>
        </p:grpSpPr>
        <p:sp>
          <p:nvSpPr>
            <p:cNvPr id="15" name="文本框 14"/>
            <p:cNvSpPr txBox="1"/>
            <p:nvPr/>
          </p:nvSpPr>
          <p:spPr>
            <a:xfrm>
              <a:off x="774700" y="1677670"/>
              <a:ext cx="6324600" cy="640080"/>
            </a:xfrm>
            <a:prstGeom prst="rect">
              <a:avLst/>
            </a:prstGeom>
            <a:noFill/>
          </p:spPr>
          <p:txBody>
            <a:bodyPr wrap="square" rtlCol="0" anchor="t">
              <a:spAutoFit/>
            </a:bodyPr>
            <a:lstStyle/>
            <a:p>
              <a:pPr marL="571500" indent="-571500" algn="l">
                <a:buFont typeface="Arial" panose="020B0604020202020204" pitchFamily="34" charset="0"/>
                <a:buChar char="•"/>
              </a:pPr>
              <a:r>
                <a:rPr sz="3600" b="1" spc="-15" dirty="0">
                  <a:solidFill>
                    <a:srgbClr val="FF0000"/>
                  </a:solidFill>
                  <a:latin typeface="新宋体" panose="02010609030101010101" charset="-122"/>
                  <a:cs typeface="新宋体" panose="02010609030101010101" charset="-122"/>
                  <a:sym typeface="+mn-ea"/>
                </a:rPr>
                <a:t>数字图像的表示</a:t>
              </a:r>
              <a:endParaRPr lang="zh-CN" altLang="en-US" sz="3600" b="1" spc="-15" dirty="0">
                <a:solidFill>
                  <a:srgbClr val="FF0000"/>
                </a:solidFill>
                <a:latin typeface="新宋体" panose="02010609030101010101" charset="-122"/>
                <a:cs typeface="新宋体" panose="02010609030101010101" charset="-122"/>
                <a:sym typeface="+mn-ea"/>
              </a:endParaRPr>
            </a:p>
          </p:txBody>
        </p:sp>
        <p:sp>
          <p:nvSpPr>
            <p:cNvPr id="16" name="文本框 15"/>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1274699" y="3517138"/>
            <a:ext cx="2692400" cy="418465"/>
          </a:xfrm>
          <a:prstGeom prst="rect">
            <a:avLst/>
          </a:prstGeom>
        </p:spPr>
        <p:txBody>
          <a:bodyPr vert="horz" wrap="square" lIns="0" tIns="0" rIns="0" bIns="0" rtlCol="0">
            <a:spAutoFit/>
          </a:bodyPr>
          <a:lstStyle/>
          <a:p>
            <a:pPr marL="12700">
              <a:lnSpc>
                <a:spcPts val="3295"/>
              </a:lnSpc>
            </a:pPr>
            <a:r>
              <a:rPr sz="2800" spc="-5" dirty="0">
                <a:latin typeface="Times New Roman" panose="02020603050405020304" charset="0"/>
                <a:cs typeface="新宋体" panose="02010609030101010101" charset="-122"/>
              </a:rPr>
              <a:t>256个层次的图像</a:t>
            </a:r>
          </a:p>
        </p:txBody>
      </p:sp>
      <p:sp>
        <p:nvSpPr>
          <p:cNvPr id="5" name="object 5"/>
          <p:cNvSpPr txBox="1"/>
          <p:nvPr/>
        </p:nvSpPr>
        <p:spPr>
          <a:xfrm>
            <a:off x="1336408" y="6477520"/>
            <a:ext cx="2513330" cy="418465"/>
          </a:xfrm>
          <a:prstGeom prst="rect">
            <a:avLst/>
          </a:prstGeom>
        </p:spPr>
        <p:txBody>
          <a:bodyPr vert="horz" wrap="square" lIns="0" tIns="0" rIns="0" bIns="0" rtlCol="0">
            <a:spAutoFit/>
          </a:bodyPr>
          <a:lstStyle/>
          <a:p>
            <a:pPr marL="12700">
              <a:lnSpc>
                <a:spcPts val="3295"/>
              </a:lnSpc>
            </a:pPr>
            <a:r>
              <a:rPr sz="2800" spc="-5" dirty="0">
                <a:latin typeface="Times New Roman" panose="02020603050405020304" charset="0"/>
                <a:cs typeface="新宋体" panose="02010609030101010101" charset="-122"/>
              </a:rPr>
              <a:t>16个层次的图像</a:t>
            </a:r>
          </a:p>
        </p:txBody>
      </p:sp>
      <p:sp>
        <p:nvSpPr>
          <p:cNvPr id="6" name="object 6"/>
          <p:cNvSpPr txBox="1"/>
          <p:nvPr/>
        </p:nvSpPr>
        <p:spPr>
          <a:xfrm>
            <a:off x="1336408" y="5029733"/>
            <a:ext cx="2513330" cy="418465"/>
          </a:xfrm>
          <a:prstGeom prst="rect">
            <a:avLst/>
          </a:prstGeom>
        </p:spPr>
        <p:txBody>
          <a:bodyPr vert="horz" wrap="square" lIns="0" tIns="0" rIns="0" bIns="0" rtlCol="0">
            <a:spAutoFit/>
          </a:bodyPr>
          <a:lstStyle/>
          <a:p>
            <a:pPr marL="12700">
              <a:lnSpc>
                <a:spcPts val="3295"/>
              </a:lnSpc>
            </a:pPr>
            <a:r>
              <a:rPr sz="2800" spc="-5" dirty="0">
                <a:latin typeface="Times New Roman" panose="02020603050405020304" charset="0"/>
                <a:cs typeface="新宋体" panose="02010609030101010101" charset="-122"/>
              </a:rPr>
              <a:t>64个层次的图像</a:t>
            </a:r>
          </a:p>
        </p:txBody>
      </p:sp>
      <p:sp>
        <p:nvSpPr>
          <p:cNvPr id="7" name="object 7"/>
          <p:cNvSpPr/>
          <p:nvPr/>
        </p:nvSpPr>
        <p:spPr>
          <a:xfrm>
            <a:off x="4027563" y="3194558"/>
            <a:ext cx="4952999" cy="1270253"/>
          </a:xfrm>
          <a:prstGeom prst="rect">
            <a:avLst/>
          </a:prstGeom>
          <a:blipFill>
            <a:blip r:embed="rId2" cstate="print"/>
            <a:stretch>
              <a:fillRect/>
            </a:stretch>
          </a:blipFill>
        </p:spPr>
        <p:txBody>
          <a:bodyPr wrap="square" lIns="0" tIns="0" rIns="0" bIns="0" rtlCol="0"/>
          <a:lstStyle/>
          <a:p>
            <a:endParaRPr>
              <a:latin typeface="Times New Roman" panose="02020603050405020304" charset="0"/>
            </a:endParaRPr>
          </a:p>
        </p:txBody>
      </p:sp>
      <p:sp>
        <p:nvSpPr>
          <p:cNvPr id="8" name="object 8"/>
          <p:cNvSpPr/>
          <p:nvPr/>
        </p:nvSpPr>
        <p:spPr>
          <a:xfrm>
            <a:off x="4027563" y="4667504"/>
            <a:ext cx="4952999" cy="1270253"/>
          </a:xfrm>
          <a:prstGeom prst="rect">
            <a:avLst/>
          </a:prstGeom>
          <a:blipFill>
            <a:blip r:embed="rId3" cstate="print"/>
            <a:stretch>
              <a:fillRect/>
            </a:stretch>
          </a:blipFill>
        </p:spPr>
        <p:txBody>
          <a:bodyPr wrap="square" lIns="0" tIns="0" rIns="0" bIns="0" rtlCol="0"/>
          <a:lstStyle/>
          <a:p>
            <a:endParaRPr>
              <a:latin typeface="Times New Roman" panose="02020603050405020304" charset="0"/>
            </a:endParaRPr>
          </a:p>
        </p:txBody>
      </p:sp>
      <p:sp>
        <p:nvSpPr>
          <p:cNvPr id="9" name="object 9"/>
          <p:cNvSpPr/>
          <p:nvPr/>
        </p:nvSpPr>
        <p:spPr>
          <a:xfrm>
            <a:off x="4027563" y="6166357"/>
            <a:ext cx="4953000" cy="1270253"/>
          </a:xfrm>
          <a:prstGeom prst="rect">
            <a:avLst/>
          </a:prstGeom>
          <a:blipFill>
            <a:blip r:embed="rId4" cstate="print"/>
            <a:stretch>
              <a:fillRect/>
            </a:stretch>
          </a:blipFill>
        </p:spPr>
        <p:txBody>
          <a:bodyPr wrap="square" lIns="0" tIns="0" rIns="0" bIns="0" rtlCol="0"/>
          <a:lstStyle/>
          <a:p>
            <a:endParaRPr>
              <a:latin typeface="Times New Roman" panose="02020603050405020304" charset="0"/>
            </a:endParaRPr>
          </a:p>
        </p:txBody>
      </p:sp>
      <p:sp>
        <p:nvSpPr>
          <p:cNvPr id="10" name="object 10"/>
          <p:cNvSpPr txBox="1">
            <a:spLocks noGrp="1"/>
          </p:cNvSpPr>
          <p:nvPr>
            <p:ph type="title"/>
          </p:nvPr>
        </p:nvSpPr>
        <p:spPr>
          <a:xfrm>
            <a:off x="787400" y="2434268"/>
            <a:ext cx="5265420" cy="584775"/>
          </a:xfrm>
          <a:prstGeom prst="rect">
            <a:avLst/>
          </a:prstGeom>
          <a:noFill/>
        </p:spPr>
        <p:txBody>
          <a:bodyPr vert="horz" wrap="square" lIns="91440" tIns="45720" rIns="91440" bIns="45720" rtlCol="0" anchor="t">
            <a:spAutoFit/>
          </a:bodyPr>
          <a:lstStyle/>
          <a:p>
            <a:pPr lvl="0" algn="l" defTabSz="914400" fontAlgn="auto"/>
            <a:r>
              <a:rPr sz="3200" b="1" spc="-15" dirty="0">
                <a:solidFill>
                  <a:schemeClr val="tx1"/>
                </a:solidFill>
                <a:latin typeface="Times New Roman" panose="02020603050405020304" charset="0"/>
                <a:ea typeface="+mn-ea"/>
                <a:cs typeface="新宋体" panose="02010609030101010101" charset="-122"/>
                <a:sym typeface="+mn-ea"/>
              </a:rPr>
              <a:t>图像的质量：1、层次</a:t>
            </a:r>
          </a:p>
        </p:txBody>
      </p:sp>
      <p:sp>
        <p:nvSpPr>
          <p:cNvPr id="3" name="灯片编号占位符 2"/>
          <p:cNvSpPr>
            <a:spLocks noGrp="1"/>
          </p:cNvSpPr>
          <p:nvPr>
            <p:ph type="sldNum" sz="quarter" idx="12"/>
          </p:nvPr>
        </p:nvSpPr>
        <p:spPr/>
        <p:txBody>
          <a:bodyPr/>
          <a:lstStyle/>
          <a:p>
            <a:fld id="{B6F15528-21DE-4FAA-801E-634DDDAF4B2B}" type="slidenum">
              <a:rPr/>
              <a:t>73</a:t>
            </a:fld>
            <a:endParaRPr/>
          </a:p>
        </p:txBody>
      </p:sp>
      <p:grpSp>
        <p:nvGrpSpPr>
          <p:cNvPr id="11" name="组合 10"/>
          <p:cNvGrpSpPr/>
          <p:nvPr/>
        </p:nvGrpSpPr>
        <p:grpSpPr>
          <a:xfrm>
            <a:off x="698501" y="580390"/>
            <a:ext cx="9704070" cy="1737360"/>
            <a:chOff x="698501" y="580390"/>
            <a:chExt cx="9704070" cy="1737360"/>
          </a:xfrm>
        </p:grpSpPr>
        <p:sp>
          <p:nvSpPr>
            <p:cNvPr id="12" name="文本框 11"/>
            <p:cNvSpPr txBox="1"/>
            <p:nvPr/>
          </p:nvSpPr>
          <p:spPr>
            <a:xfrm>
              <a:off x="774700" y="1677670"/>
              <a:ext cx="6324600" cy="640080"/>
            </a:xfrm>
            <a:prstGeom prst="rect">
              <a:avLst/>
            </a:prstGeom>
            <a:noFill/>
          </p:spPr>
          <p:txBody>
            <a:bodyPr wrap="square" rtlCol="0" anchor="t">
              <a:spAutoFit/>
            </a:bodyPr>
            <a:lstStyle/>
            <a:p>
              <a:pPr marL="571500" indent="-571500" algn="l">
                <a:buFont typeface="Arial" panose="020B0604020202020204" pitchFamily="34" charset="0"/>
                <a:buChar char="•"/>
              </a:pPr>
              <a:r>
                <a:rPr sz="3600" b="1" spc="-15" dirty="0">
                  <a:solidFill>
                    <a:srgbClr val="FF0000"/>
                  </a:solidFill>
                  <a:latin typeface="新宋体" panose="02010609030101010101" charset="-122"/>
                  <a:cs typeface="新宋体" panose="02010609030101010101" charset="-122"/>
                  <a:sym typeface="+mn-ea"/>
                </a:rPr>
                <a:t>数字图像的表示</a:t>
              </a:r>
              <a:endParaRPr lang="zh-CN" altLang="en-US" sz="3600" b="1" spc="-15" dirty="0">
                <a:solidFill>
                  <a:srgbClr val="FF0000"/>
                </a:solidFill>
                <a:latin typeface="新宋体" panose="02010609030101010101" charset="-122"/>
                <a:cs typeface="新宋体" panose="02010609030101010101" charset="-122"/>
                <a:sym typeface="+mn-ea"/>
              </a:endParaRPr>
            </a:p>
          </p:txBody>
        </p:sp>
        <p:sp>
          <p:nvSpPr>
            <p:cNvPr id="13" name="文本框 12"/>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5" name="灯片编号占位符 4"/>
          <p:cNvSpPr>
            <a:spLocks noGrp="1"/>
          </p:cNvSpPr>
          <p:nvPr>
            <p:ph type="sldNum" sz="quarter" idx="7"/>
          </p:nvPr>
        </p:nvSpPr>
        <p:spPr/>
        <p:txBody>
          <a:bodyPr/>
          <a:lstStyle/>
          <a:p>
            <a:fld id="{B6F15528-21DE-4FAA-801E-634DDDAF4B2B}" type="slidenum">
              <a:rPr/>
              <a:t>74</a:t>
            </a:fld>
            <a:endParaRPr/>
          </a:p>
        </p:txBody>
      </p:sp>
      <p:sp>
        <p:nvSpPr>
          <p:cNvPr id="6" name="矩形 5"/>
          <p:cNvSpPr/>
          <p:nvPr/>
        </p:nvSpPr>
        <p:spPr>
          <a:xfrm>
            <a:off x="680720" y="1679575"/>
            <a:ext cx="8933179" cy="5142433"/>
          </a:xfrm>
          <a:prstGeom prst="rect">
            <a:avLst/>
          </a:prstGeom>
        </p:spPr>
        <p:txBody>
          <a:bodyPr wrap="square">
            <a:spAutoFit/>
          </a:bodyPr>
          <a:lstStyle/>
          <a:p>
            <a:pPr defTabSz="0">
              <a:lnSpc>
                <a:spcPct val="150000"/>
              </a:lnSpc>
              <a:spcBef>
                <a:spcPts val="55"/>
              </a:spcBef>
              <a:tabLst>
                <a:tab pos="568325" algn="l"/>
              </a:tabLst>
            </a:pPr>
            <a:r>
              <a:rPr lang="en-US" altLang="zh-CN" sz="3600" b="1" spc="745" dirty="0">
                <a:latin typeface="Segoe UI Symbol" panose="020B0502040204020203"/>
                <a:cs typeface="Segoe UI Symbol" panose="020B0502040204020203"/>
              </a:rPr>
              <a:t>•	</a:t>
            </a:r>
            <a:r>
              <a:rPr lang="zh-CN" altLang="en-US" sz="3600" b="1" spc="745" dirty="0">
                <a:latin typeface="Segoe UI Symbol" panose="020B0502040204020203"/>
                <a:cs typeface="Segoe UI Symbol" panose="020B0502040204020203"/>
              </a:rPr>
              <a:t>视觉感知</a:t>
            </a:r>
            <a:endParaRPr lang="en-US" altLang="zh-CN" sz="3600" b="1" spc="745" dirty="0">
              <a:latin typeface="Segoe UI Symbol" panose="020B0502040204020203"/>
              <a:cs typeface="Segoe UI Symbol" panose="020B0502040204020203"/>
            </a:endParaRPr>
          </a:p>
          <a:p>
            <a:pPr defTabSz="0">
              <a:lnSpc>
                <a:spcPct val="150000"/>
              </a:lnSpc>
              <a:spcBef>
                <a:spcPts val="55"/>
              </a:spcBef>
              <a:tabLst>
                <a:tab pos="568325" algn="l"/>
              </a:tabLst>
            </a:pPr>
            <a:r>
              <a:rPr lang="en-US" altLang="zh-CN" sz="3600" b="1" spc="745" dirty="0">
                <a:latin typeface="Segoe UI Symbol" panose="020B0502040204020203"/>
                <a:cs typeface="Segoe UI Symbol" panose="020B0502040204020203"/>
              </a:rPr>
              <a:t>•	</a:t>
            </a:r>
            <a:r>
              <a:rPr lang="zh-CN" altLang="en-US" sz="3600" b="1" spc="745" dirty="0">
                <a:latin typeface="Segoe UI Symbol" panose="020B0502040204020203"/>
                <a:cs typeface="Segoe UI Symbol" panose="020B0502040204020203"/>
              </a:rPr>
              <a:t>图像的采样和量化</a:t>
            </a:r>
            <a:endParaRPr lang="en-US" altLang="zh-CN" sz="3600" b="1" spc="745" dirty="0">
              <a:latin typeface="Segoe UI Symbol" panose="020B0502040204020203"/>
              <a:cs typeface="Segoe UI Symbol" panose="020B0502040204020203"/>
            </a:endParaRPr>
          </a:p>
          <a:p>
            <a:pPr defTabSz="0">
              <a:lnSpc>
                <a:spcPct val="150000"/>
              </a:lnSpc>
              <a:spcBef>
                <a:spcPts val="55"/>
              </a:spcBef>
              <a:tabLst>
                <a:tab pos="568325" algn="l"/>
              </a:tabLst>
            </a:pPr>
            <a:r>
              <a:rPr lang="en-US" altLang="zh-CN" sz="3600" b="1" spc="745" dirty="0">
                <a:latin typeface="Segoe UI Symbol" panose="020B0502040204020203"/>
                <a:cs typeface="Segoe UI Symbol" panose="020B0502040204020203"/>
              </a:rPr>
              <a:t>•	</a:t>
            </a:r>
            <a:r>
              <a:rPr lang="zh-CN" altLang="en-US" sz="3600" b="1" spc="745" dirty="0">
                <a:latin typeface="Segoe UI Symbol" panose="020B0502040204020203"/>
                <a:cs typeface="Segoe UI Symbol" panose="020B0502040204020203"/>
              </a:rPr>
              <a:t>数字图像的表示</a:t>
            </a:r>
            <a:endParaRPr lang="en-US" altLang="zh-CN" sz="3600" b="1" spc="745" dirty="0">
              <a:latin typeface="Segoe UI Symbol" panose="020B0502040204020203"/>
              <a:cs typeface="Segoe UI Symbol" panose="020B0502040204020203"/>
            </a:endParaRPr>
          </a:p>
          <a:p>
            <a:pPr defTabSz="0">
              <a:lnSpc>
                <a:spcPct val="150000"/>
              </a:lnSpc>
              <a:spcBef>
                <a:spcPts val="55"/>
              </a:spcBef>
              <a:tabLst>
                <a:tab pos="568325" algn="l"/>
              </a:tabLst>
            </a:pPr>
            <a:r>
              <a:rPr lang="en-US" altLang="zh-CN" sz="3600" b="1" spc="-15" dirty="0">
                <a:solidFill>
                  <a:srgbClr val="FF0000"/>
                </a:solidFill>
                <a:latin typeface="新宋体" panose="02010609030101010101" charset="-122"/>
                <a:cs typeface="新宋体" panose="02010609030101010101" charset="-122"/>
              </a:rPr>
              <a:t>•	</a:t>
            </a:r>
            <a:r>
              <a:rPr lang="zh-CN" altLang="en-US" sz="3600" b="1" spc="-15" dirty="0">
                <a:solidFill>
                  <a:srgbClr val="FF0000"/>
                </a:solidFill>
                <a:latin typeface="新宋体" panose="02010609030101010101" charset="-122"/>
                <a:cs typeface="新宋体" panose="02010609030101010101" charset="-122"/>
              </a:rPr>
              <a:t>数字图像的质量</a:t>
            </a:r>
            <a:endParaRPr lang="en-US" altLang="zh-CN" sz="3600" b="1" spc="-15" dirty="0">
              <a:solidFill>
                <a:srgbClr val="FF0000"/>
              </a:solidFill>
              <a:latin typeface="新宋体" panose="02010609030101010101" charset="-122"/>
              <a:cs typeface="新宋体" panose="02010609030101010101" charset="-122"/>
            </a:endParaRPr>
          </a:p>
          <a:p>
            <a:pPr defTabSz="0">
              <a:lnSpc>
                <a:spcPct val="150000"/>
              </a:lnSpc>
              <a:spcBef>
                <a:spcPts val="55"/>
              </a:spcBef>
              <a:tabLst>
                <a:tab pos="568325" algn="l"/>
              </a:tabLst>
            </a:pPr>
            <a:r>
              <a:rPr lang="en-US" altLang="zh-CN" sz="3600" spc="745" dirty="0" smtClean="0">
                <a:latin typeface="Segoe UI Symbol" panose="020B0502040204020203"/>
                <a:cs typeface="Segoe UI Symbol" panose="020B0502040204020203"/>
              </a:rPr>
              <a:t>•</a:t>
            </a:r>
            <a:r>
              <a:rPr lang="en-US" altLang="zh-CN" sz="3600" spc="745" dirty="0">
                <a:latin typeface="Segoe UI Symbol" panose="020B0502040204020203"/>
                <a:cs typeface="Segoe UI Symbol" panose="020B0502040204020203"/>
              </a:rPr>
              <a:t>		</a:t>
            </a:r>
            <a:r>
              <a:rPr lang="zh-CN" altLang="en-US" sz="3600" b="1" spc="-15" dirty="0">
                <a:latin typeface="新宋体" panose="02010609030101010101" charset="-122"/>
                <a:cs typeface="新宋体" panose="02010609030101010101" charset="-122"/>
              </a:rPr>
              <a:t>像素间</a:t>
            </a:r>
            <a:r>
              <a:rPr lang="zh-CN" altLang="en-US" sz="3600" b="1" spc="-15" dirty="0" smtClean="0">
                <a:latin typeface="新宋体" panose="02010609030101010101" charset="-122"/>
                <a:cs typeface="新宋体" panose="02010609030101010101" charset="-122"/>
              </a:rPr>
              <a:t>的基</a:t>
            </a:r>
            <a:r>
              <a:rPr lang="zh-CN" altLang="en-US" sz="3600" b="1" spc="-15" dirty="0">
                <a:latin typeface="新宋体" panose="02010609030101010101" charset="-122"/>
                <a:cs typeface="新宋体" panose="02010609030101010101" charset="-122"/>
              </a:rPr>
              <a:t>本关</a:t>
            </a:r>
            <a:r>
              <a:rPr lang="zh-CN" altLang="en-US" sz="3600" b="1" spc="-15" dirty="0" smtClean="0">
                <a:latin typeface="新宋体" panose="02010609030101010101" charset="-122"/>
                <a:cs typeface="新宋体" panose="02010609030101010101" charset="-122"/>
              </a:rPr>
              <a:t>系</a:t>
            </a:r>
            <a:endParaRPr lang="en-US" altLang="zh-CN" sz="3600" b="1" spc="-15" dirty="0" smtClean="0">
              <a:latin typeface="新宋体" panose="02010609030101010101" charset="-122"/>
              <a:cs typeface="新宋体" panose="02010609030101010101" charset="-122"/>
            </a:endParaRPr>
          </a:p>
          <a:p>
            <a:pPr defTabSz="0">
              <a:lnSpc>
                <a:spcPct val="150000"/>
              </a:lnSpc>
              <a:spcBef>
                <a:spcPts val="55"/>
              </a:spcBef>
              <a:tabLst>
                <a:tab pos="568325" algn="l"/>
              </a:tabLst>
            </a:pPr>
            <a:endParaRPr lang="zh-CN" altLang="en-US" sz="3600" dirty="0">
              <a:latin typeface="新宋体" panose="02010609030101010101" charset="-122"/>
              <a:cs typeface="新宋体" panose="02010609030101010101" charset="-122"/>
            </a:endParaRPr>
          </a:p>
        </p:txBody>
      </p:sp>
    </p:spTree>
    <p:extLst>
      <p:ext uri="{BB962C8B-B14F-4D97-AF65-F5344CB8AC3E}">
        <p14:creationId xmlns:p14="http://schemas.microsoft.com/office/powerpoint/2010/main" val="49174098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741045" y="3197275"/>
            <a:ext cx="9558655" cy="4013150"/>
          </a:xfrm>
          <a:prstGeom prst="rect">
            <a:avLst/>
          </a:prstGeom>
        </p:spPr>
        <p:txBody>
          <a:bodyPr vert="horz" wrap="square" lIns="0" tIns="0" rIns="0" bIns="0" rtlCol="0">
            <a:spAutoFit/>
          </a:bodyPr>
          <a:lstStyle/>
          <a:p>
            <a:pPr marL="12700" defTabSz="0">
              <a:lnSpc>
                <a:spcPct val="100000"/>
              </a:lnSpc>
              <a:tabLst>
                <a:tab pos="354965" algn="l"/>
              </a:tabLst>
            </a:pPr>
            <a:r>
              <a:rPr sz="2200" spc="745" dirty="0" smtClean="0">
                <a:solidFill>
                  <a:srgbClr val="EE2B0A"/>
                </a:solidFill>
                <a:latin typeface="Times New Roman" panose="02020603050405020304" pitchFamily="18" charset="0"/>
                <a:cs typeface="Times New Roman" panose="02020603050405020304" pitchFamily="18" charset="0"/>
              </a:rPr>
              <a:t>•</a:t>
            </a:r>
            <a:r>
              <a:rPr sz="2200" spc="745" dirty="0">
                <a:solidFill>
                  <a:srgbClr val="EE2B0A"/>
                </a:solidFill>
                <a:latin typeface="Times New Roman" panose="02020603050405020304" pitchFamily="18" charset="0"/>
                <a:cs typeface="Times New Roman" panose="02020603050405020304" pitchFamily="18" charset="0"/>
              </a:rPr>
              <a:t>	</a:t>
            </a:r>
            <a:r>
              <a:rPr sz="3200" spc="-5" dirty="0">
                <a:latin typeface="Times New Roman" panose="02020603050405020304" pitchFamily="18" charset="0"/>
                <a:cs typeface="Times New Roman" panose="02020603050405020304" pitchFamily="18" charset="0"/>
              </a:rPr>
              <a:t>灰度级：表示像素明暗程度的整数量</a:t>
            </a:r>
            <a:endParaRPr sz="3200" dirty="0">
              <a:latin typeface="Times New Roman" panose="02020603050405020304" pitchFamily="18" charset="0"/>
              <a:cs typeface="Times New Roman" panose="02020603050405020304" pitchFamily="18" charset="0"/>
            </a:endParaRPr>
          </a:p>
          <a:p>
            <a:pPr marL="354965" marR="166370" indent="62865">
              <a:lnSpc>
                <a:spcPct val="100000"/>
              </a:lnSpc>
              <a:spcBef>
                <a:spcPts val="830"/>
              </a:spcBef>
            </a:pPr>
            <a:r>
              <a:rPr sz="3200" spc="45" dirty="0">
                <a:latin typeface="Times New Roman" panose="02020603050405020304" pitchFamily="18" charset="0"/>
                <a:cs typeface="Times New Roman" panose="02020603050405020304" pitchFamily="18" charset="0"/>
              </a:rPr>
              <a:t>例如：像素的取值范围为</a:t>
            </a:r>
            <a:r>
              <a:rPr sz="3200" spc="-10" dirty="0">
                <a:latin typeface="Times New Roman" panose="02020603050405020304" pitchFamily="18" charset="0"/>
                <a:cs typeface="Times New Roman" panose="02020603050405020304" pitchFamily="18" charset="0"/>
              </a:rPr>
              <a:t>0</a:t>
            </a:r>
            <a:r>
              <a:rPr sz="3200" spc="-5" dirty="0">
                <a:latin typeface="Times New Roman" panose="02020603050405020304" pitchFamily="18" charset="0"/>
                <a:cs typeface="Times New Roman" panose="02020603050405020304" pitchFamily="18" charset="0"/>
              </a:rPr>
              <a:t>-25</a:t>
            </a:r>
            <a:r>
              <a:rPr sz="3200" spc="25" dirty="0">
                <a:latin typeface="Times New Roman" panose="02020603050405020304" pitchFamily="18" charset="0"/>
                <a:cs typeface="Times New Roman" panose="02020603050405020304" pitchFamily="18" charset="0"/>
              </a:rPr>
              <a:t>5，就称该 </a:t>
            </a:r>
            <a:r>
              <a:rPr sz="3200" spc="-5" dirty="0">
                <a:latin typeface="Times New Roman" panose="02020603050405020304" pitchFamily="18" charset="0"/>
                <a:cs typeface="Times New Roman" panose="02020603050405020304" pitchFamily="18" charset="0"/>
              </a:rPr>
              <a:t>图像为256个灰度级的图像</a:t>
            </a:r>
            <a:endParaRPr sz="3200" dirty="0">
              <a:latin typeface="Times New Roman" panose="02020603050405020304" pitchFamily="18" charset="0"/>
              <a:cs typeface="Times New Roman" panose="02020603050405020304" pitchFamily="18" charset="0"/>
            </a:endParaRPr>
          </a:p>
          <a:p>
            <a:pPr marL="355600" marR="159385" indent="-342900" defTabSz="0">
              <a:lnSpc>
                <a:spcPct val="100000"/>
              </a:lnSpc>
              <a:spcBef>
                <a:spcPts val="760"/>
              </a:spcBef>
              <a:tabLst>
                <a:tab pos="354965" algn="l"/>
                <a:tab pos="1332865" algn="l"/>
              </a:tabLst>
            </a:pPr>
            <a:r>
              <a:rPr sz="2200" spc="745" dirty="0">
                <a:solidFill>
                  <a:srgbClr val="EE2B0A"/>
                </a:solidFill>
                <a:latin typeface="Times New Roman" panose="02020603050405020304" pitchFamily="18" charset="0"/>
                <a:cs typeface="Times New Roman" panose="02020603050405020304" pitchFamily="18" charset="0"/>
              </a:rPr>
              <a:t>•	</a:t>
            </a:r>
            <a:r>
              <a:rPr sz="3200" spc="-5" dirty="0">
                <a:latin typeface="Times New Roman" panose="02020603050405020304" pitchFamily="18" charset="0"/>
                <a:cs typeface="Times New Roman" panose="02020603050405020304" pitchFamily="18" charset="0"/>
              </a:rPr>
              <a:t>层</a:t>
            </a:r>
            <a:r>
              <a:rPr sz="3200" spc="100" dirty="0">
                <a:latin typeface="Times New Roman" panose="02020603050405020304" pitchFamily="18" charset="0"/>
                <a:cs typeface="Times New Roman" panose="02020603050405020304" pitchFamily="18" charset="0"/>
              </a:rPr>
              <a:t>次：表示图像实际拥有的灰度级的</a:t>
            </a:r>
            <a:r>
              <a:rPr sz="3200" spc="-5" dirty="0">
                <a:latin typeface="Times New Roman" panose="02020603050405020304" pitchFamily="18" charset="0"/>
                <a:cs typeface="Times New Roman" panose="02020603050405020304" pitchFamily="18" charset="0"/>
              </a:rPr>
              <a:t>数量</a:t>
            </a:r>
            <a:endParaRPr sz="3200" dirty="0">
              <a:latin typeface="Times New Roman" panose="02020603050405020304" pitchFamily="18" charset="0"/>
              <a:cs typeface="Times New Roman" panose="02020603050405020304" pitchFamily="18" charset="0"/>
            </a:endParaRPr>
          </a:p>
          <a:p>
            <a:pPr marL="355600" marR="170815">
              <a:lnSpc>
                <a:spcPct val="102000"/>
              </a:lnSpc>
              <a:spcBef>
                <a:spcPts val="1200"/>
              </a:spcBef>
            </a:pPr>
            <a:r>
              <a:rPr sz="3200" spc="170" dirty="0">
                <a:latin typeface="Times New Roman" panose="02020603050405020304" pitchFamily="18" charset="0"/>
                <a:cs typeface="Times New Roman" panose="02020603050405020304" pitchFamily="18" charset="0"/>
              </a:rPr>
              <a:t>例如：具有</a:t>
            </a:r>
            <a:r>
              <a:rPr sz="3200" spc="-10" dirty="0">
                <a:latin typeface="Times New Roman" panose="02020603050405020304" pitchFamily="18" charset="0"/>
                <a:cs typeface="Times New Roman" panose="02020603050405020304" pitchFamily="18" charset="0"/>
              </a:rPr>
              <a:t>3</a:t>
            </a:r>
            <a:r>
              <a:rPr sz="3200" spc="170" dirty="0">
                <a:latin typeface="Times New Roman" panose="02020603050405020304" pitchFamily="18" charset="0"/>
                <a:cs typeface="Times New Roman" panose="02020603050405020304" pitchFamily="18" charset="0"/>
              </a:rPr>
              <a:t>2种不同取值的图像</a:t>
            </a:r>
            <a:r>
              <a:rPr sz="3200" spc="150" dirty="0">
                <a:latin typeface="Times New Roman" panose="02020603050405020304" pitchFamily="18" charset="0"/>
                <a:cs typeface="Times New Roman" panose="02020603050405020304" pitchFamily="18" charset="0"/>
              </a:rPr>
              <a:t>，可</a:t>
            </a:r>
            <a:r>
              <a:rPr sz="3200" spc="-5" dirty="0">
                <a:latin typeface="Times New Roman" panose="02020603050405020304" pitchFamily="18" charset="0"/>
                <a:cs typeface="Times New Roman" panose="02020603050405020304" pitchFamily="18" charset="0"/>
              </a:rPr>
              <a:t>称 该图像具有32个层次</a:t>
            </a:r>
            <a:endParaRPr sz="3200" dirty="0">
              <a:latin typeface="Times New Roman" panose="02020603050405020304" pitchFamily="18" charset="0"/>
              <a:cs typeface="Times New Roman" panose="02020603050405020304" pitchFamily="18" charset="0"/>
            </a:endParaRPr>
          </a:p>
          <a:p>
            <a:pPr marL="66675">
              <a:lnSpc>
                <a:spcPts val="3750"/>
              </a:lnSpc>
              <a:spcBef>
                <a:spcPts val="1520"/>
              </a:spcBef>
            </a:pPr>
            <a:r>
              <a:rPr sz="3200" spc="-5" dirty="0">
                <a:solidFill>
                  <a:srgbClr val="FF0000"/>
                </a:solidFill>
                <a:latin typeface="Times New Roman" panose="02020603050405020304" pitchFamily="18" charset="0"/>
                <a:cs typeface="Times New Roman" panose="02020603050405020304" pitchFamily="18" charset="0"/>
              </a:rPr>
              <a:t>图像数据的实际层次越多，视觉效果就越好</a:t>
            </a:r>
            <a:endParaRPr sz="3200" dirty="0">
              <a:latin typeface="Times New Roman" panose="02020603050405020304" pitchFamily="18" charset="0"/>
              <a:cs typeface="Times New Roman" panose="02020603050405020304" pitchFamily="18" charset="0"/>
            </a:endParaRPr>
          </a:p>
        </p:txBody>
      </p:sp>
      <p:sp>
        <p:nvSpPr>
          <p:cNvPr id="10" name="object 10"/>
          <p:cNvSpPr txBox="1">
            <a:spLocks noGrp="1"/>
          </p:cNvSpPr>
          <p:nvPr>
            <p:ph type="title"/>
          </p:nvPr>
        </p:nvSpPr>
        <p:spPr>
          <a:xfrm>
            <a:off x="793432" y="2437472"/>
            <a:ext cx="5265420" cy="584775"/>
          </a:xfrm>
          <a:prstGeom prst="rect">
            <a:avLst/>
          </a:prstGeom>
          <a:noFill/>
        </p:spPr>
        <p:txBody>
          <a:bodyPr vert="horz" wrap="square" lIns="91440" tIns="45720" rIns="91440" bIns="45720" rtlCol="0" anchor="t">
            <a:spAutoFit/>
          </a:bodyPr>
          <a:lstStyle/>
          <a:p>
            <a:pPr lvl="0" algn="l" defTabSz="914400" fontAlgn="auto"/>
            <a:r>
              <a:rPr sz="3200" b="1" spc="-15" dirty="0">
                <a:solidFill>
                  <a:schemeClr val="tx1"/>
                </a:solidFill>
                <a:latin typeface="Times New Roman" panose="02020603050405020304" charset="0"/>
                <a:ea typeface="+mn-ea"/>
                <a:cs typeface="新宋体" panose="02010609030101010101" charset="-122"/>
                <a:sym typeface="+mn-ea"/>
              </a:rPr>
              <a:t>图像的质量：1、层次</a:t>
            </a:r>
          </a:p>
        </p:txBody>
      </p:sp>
      <p:sp>
        <p:nvSpPr>
          <p:cNvPr id="3" name="灯片编号占位符 2"/>
          <p:cNvSpPr>
            <a:spLocks noGrp="1"/>
          </p:cNvSpPr>
          <p:nvPr>
            <p:ph type="sldNum" sz="quarter" idx="7"/>
          </p:nvPr>
        </p:nvSpPr>
        <p:spPr/>
        <p:txBody>
          <a:bodyPr/>
          <a:lstStyle/>
          <a:p>
            <a:fld id="{B6F15528-21DE-4FAA-801E-634DDDAF4B2B}" type="slidenum">
              <a:rPr/>
              <a:t>75</a:t>
            </a:fld>
            <a:endParaRPr/>
          </a:p>
        </p:txBody>
      </p:sp>
      <p:grpSp>
        <p:nvGrpSpPr>
          <p:cNvPr id="5" name="组合 4"/>
          <p:cNvGrpSpPr/>
          <p:nvPr/>
        </p:nvGrpSpPr>
        <p:grpSpPr>
          <a:xfrm>
            <a:off x="698501" y="580390"/>
            <a:ext cx="9704070" cy="1737360"/>
            <a:chOff x="698501" y="580390"/>
            <a:chExt cx="9704070" cy="1737360"/>
          </a:xfrm>
        </p:grpSpPr>
        <p:sp>
          <p:nvSpPr>
            <p:cNvPr id="6" name="文本框 5"/>
            <p:cNvSpPr txBox="1"/>
            <p:nvPr/>
          </p:nvSpPr>
          <p:spPr>
            <a:xfrm>
              <a:off x="774700" y="1677670"/>
              <a:ext cx="6324600" cy="640080"/>
            </a:xfrm>
            <a:prstGeom prst="rect">
              <a:avLst/>
            </a:prstGeom>
            <a:noFill/>
          </p:spPr>
          <p:txBody>
            <a:bodyPr wrap="square" rtlCol="0" anchor="t">
              <a:spAutoFit/>
            </a:bodyPr>
            <a:lstStyle/>
            <a:p>
              <a:pPr marL="571500" indent="-571500" algn="l">
                <a:buFont typeface="Arial" panose="020B0604020202020204" pitchFamily="34" charset="0"/>
                <a:buChar char="•"/>
              </a:pPr>
              <a:r>
                <a:rPr sz="3600" b="1" spc="-15" dirty="0" err="1" smtClean="0">
                  <a:solidFill>
                    <a:srgbClr val="FF0000"/>
                  </a:solidFill>
                  <a:latin typeface="新宋体" panose="02010609030101010101" charset="-122"/>
                  <a:cs typeface="新宋体" panose="02010609030101010101" charset="-122"/>
                  <a:sym typeface="+mn-ea"/>
                </a:rPr>
                <a:t>数字图像的</a:t>
              </a:r>
              <a:r>
                <a:rPr lang="zh-CN" altLang="en-US" sz="3600" b="1" spc="-15" dirty="0">
                  <a:solidFill>
                    <a:srgbClr val="FF0000"/>
                  </a:solidFill>
                  <a:latin typeface="新宋体" panose="02010609030101010101" charset="-122"/>
                  <a:cs typeface="新宋体" panose="02010609030101010101" charset="-122"/>
                  <a:sym typeface="+mn-ea"/>
                </a:rPr>
                <a:t>质量</a:t>
              </a:r>
            </a:p>
          </p:txBody>
        </p:sp>
        <p:sp>
          <p:nvSpPr>
            <p:cNvPr id="7" name="文本框 6"/>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5664339" y="4450019"/>
            <a:ext cx="3657600" cy="293065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854339" y="4450018"/>
            <a:ext cx="3657600" cy="29337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774700" y="3324225"/>
            <a:ext cx="9019540" cy="944880"/>
          </a:xfrm>
          <a:prstGeom prst="rect">
            <a:avLst/>
          </a:prstGeom>
          <a:noFill/>
          <a:ln w="9525">
            <a:noFill/>
          </a:ln>
        </p:spPr>
        <p:txBody>
          <a:bodyPr vert="horz" wrap="square" lIns="91440" tIns="45720" rIns="91440" bIns="45720" rtlCol="0" anchor="t">
            <a:spAutoFit/>
          </a:bodyPr>
          <a:lstStyle/>
          <a:p>
            <a:pPr lvl="0" algn="l"/>
            <a:r>
              <a:rPr sz="2800" b="1" spc="-15" dirty="0">
                <a:latin typeface="Times New Roman" panose="02020603050405020304" charset="0"/>
                <a:cs typeface="新宋体" panose="02010609030101010101" charset="-122"/>
                <a:sym typeface="+mn-ea"/>
              </a:rPr>
              <a:t>对比度：是指一幅图像中灰度反差的大小</a:t>
            </a:r>
          </a:p>
          <a:p>
            <a:pPr lvl="0" algn="l"/>
            <a:r>
              <a:rPr lang="en-US" sz="2800" b="1" spc="-15" dirty="0">
                <a:latin typeface="Times New Roman" panose="02020603050405020304" charset="0"/>
                <a:cs typeface="新宋体" panose="02010609030101010101" charset="-122"/>
                <a:sym typeface="+mn-ea"/>
              </a:rPr>
              <a:t>	      </a:t>
            </a:r>
            <a:r>
              <a:rPr sz="2800" b="1" spc="-15" dirty="0">
                <a:latin typeface="Times New Roman" panose="02020603050405020304" charset="0"/>
                <a:cs typeface="新宋体" panose="02010609030101010101" charset="-122"/>
                <a:sym typeface="+mn-ea"/>
              </a:rPr>
              <a:t>对比度 = 最大亮度 / 最小亮度</a:t>
            </a:r>
          </a:p>
        </p:txBody>
      </p:sp>
      <p:sp>
        <p:nvSpPr>
          <p:cNvPr id="3" name="灯片编号占位符 2"/>
          <p:cNvSpPr>
            <a:spLocks noGrp="1"/>
          </p:cNvSpPr>
          <p:nvPr>
            <p:ph type="sldNum" sz="quarter" idx="7"/>
          </p:nvPr>
        </p:nvSpPr>
        <p:spPr/>
        <p:txBody>
          <a:bodyPr/>
          <a:lstStyle/>
          <a:p>
            <a:fld id="{B6F15528-21DE-4FAA-801E-634DDDAF4B2B}" type="slidenum">
              <a:rPr/>
              <a:t>76</a:t>
            </a:fld>
            <a:endParaRPr/>
          </a:p>
        </p:txBody>
      </p:sp>
      <p:sp>
        <p:nvSpPr>
          <p:cNvPr id="10" name="object 10"/>
          <p:cNvSpPr txBox="1">
            <a:spLocks noGrp="1"/>
          </p:cNvSpPr>
          <p:nvPr>
            <p:ph type="title"/>
          </p:nvPr>
        </p:nvSpPr>
        <p:spPr>
          <a:xfrm>
            <a:off x="767080" y="2486025"/>
            <a:ext cx="5265420" cy="584775"/>
          </a:xfrm>
          <a:prstGeom prst="rect">
            <a:avLst/>
          </a:prstGeom>
          <a:noFill/>
        </p:spPr>
        <p:txBody>
          <a:bodyPr vert="horz" wrap="square" lIns="91440" tIns="45720" rIns="91440" bIns="45720" rtlCol="0" anchor="t">
            <a:spAutoFit/>
          </a:bodyPr>
          <a:lstStyle/>
          <a:p>
            <a:pPr lvl="0" algn="l" defTabSz="914400" fontAlgn="auto"/>
            <a:r>
              <a:rPr sz="3200" b="1" spc="-15" dirty="0">
                <a:solidFill>
                  <a:schemeClr val="tx1"/>
                </a:solidFill>
                <a:latin typeface="Times New Roman" panose="02020603050405020304" charset="0"/>
                <a:ea typeface="+mn-ea"/>
                <a:cs typeface="新宋体" panose="02010609030101010101" charset="-122"/>
                <a:sym typeface="+mn-ea"/>
              </a:rPr>
              <a:t>图像的质量：</a:t>
            </a:r>
            <a:r>
              <a:rPr lang="en-US" sz="3200" b="1" spc="-15" dirty="0">
                <a:solidFill>
                  <a:schemeClr val="tx1"/>
                </a:solidFill>
                <a:latin typeface="Times New Roman" panose="02020603050405020304" charset="0"/>
                <a:ea typeface="+mn-ea"/>
                <a:cs typeface="新宋体" panose="02010609030101010101" charset="-122"/>
                <a:sym typeface="+mn-ea"/>
              </a:rPr>
              <a:t>2</a:t>
            </a:r>
            <a:r>
              <a:rPr sz="3200" b="1" spc="-15" dirty="0">
                <a:solidFill>
                  <a:schemeClr val="tx1"/>
                </a:solidFill>
                <a:latin typeface="Times New Roman" panose="02020603050405020304" charset="0"/>
                <a:ea typeface="+mn-ea"/>
                <a:cs typeface="新宋体" panose="02010609030101010101" charset="-122"/>
                <a:sym typeface="+mn-ea"/>
              </a:rPr>
              <a:t>、</a:t>
            </a:r>
            <a:r>
              <a:rPr lang="zh-CN" sz="3200" b="1" spc="-15" dirty="0">
                <a:solidFill>
                  <a:schemeClr val="tx1"/>
                </a:solidFill>
                <a:latin typeface="Times New Roman" panose="02020603050405020304" charset="0"/>
                <a:ea typeface="+mn-ea"/>
                <a:cs typeface="新宋体" panose="02010609030101010101" charset="-122"/>
                <a:sym typeface="+mn-ea"/>
              </a:rPr>
              <a:t>对比度</a:t>
            </a:r>
          </a:p>
        </p:txBody>
      </p:sp>
      <p:grpSp>
        <p:nvGrpSpPr>
          <p:cNvPr id="7" name="组合 6"/>
          <p:cNvGrpSpPr/>
          <p:nvPr/>
        </p:nvGrpSpPr>
        <p:grpSpPr>
          <a:xfrm>
            <a:off x="698501" y="580390"/>
            <a:ext cx="9704070" cy="1737360"/>
            <a:chOff x="698501" y="580390"/>
            <a:chExt cx="9704070" cy="1737360"/>
          </a:xfrm>
        </p:grpSpPr>
        <p:sp>
          <p:nvSpPr>
            <p:cNvPr id="8" name="文本框 7"/>
            <p:cNvSpPr txBox="1"/>
            <p:nvPr/>
          </p:nvSpPr>
          <p:spPr>
            <a:xfrm>
              <a:off x="774700" y="1677670"/>
              <a:ext cx="6324600" cy="640080"/>
            </a:xfrm>
            <a:prstGeom prst="rect">
              <a:avLst/>
            </a:prstGeom>
            <a:noFill/>
          </p:spPr>
          <p:txBody>
            <a:bodyPr wrap="square" rtlCol="0" anchor="t">
              <a:spAutoFit/>
            </a:bodyPr>
            <a:lstStyle/>
            <a:p>
              <a:pPr marL="571500" indent="-571500">
                <a:buFont typeface="Arial" panose="020B0604020202020204" pitchFamily="34" charset="0"/>
                <a:buChar char="•"/>
              </a:pPr>
              <a:r>
                <a:rPr lang="zh-CN" altLang="en-US" sz="3600" b="1" spc="-15" dirty="0">
                  <a:solidFill>
                    <a:srgbClr val="FF0000"/>
                  </a:solidFill>
                  <a:latin typeface="新宋体" panose="02010609030101010101" charset="-122"/>
                  <a:cs typeface="新宋体" panose="02010609030101010101" charset="-122"/>
                  <a:sym typeface="+mn-ea"/>
                </a:rPr>
                <a:t>数字图像的质量</a:t>
              </a:r>
            </a:p>
          </p:txBody>
        </p:sp>
        <p:sp>
          <p:nvSpPr>
            <p:cNvPr id="9" name="文本框 8"/>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1142999" y="3039685"/>
            <a:ext cx="5956301" cy="2867452"/>
          </a:xfrm>
          <a:prstGeom prst="rect">
            <a:avLst/>
          </a:prstGeom>
        </p:spPr>
        <p:txBody>
          <a:bodyPr vert="horz" wrap="square" lIns="0" tIns="0" rIns="0" bIns="0" rtlCol="0">
            <a:spAutoFit/>
          </a:bodyPr>
          <a:lstStyle/>
          <a:p>
            <a:pPr marL="12700">
              <a:lnSpc>
                <a:spcPct val="100000"/>
              </a:lnSpc>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亮度</a:t>
            </a:r>
            <a:endParaRPr sz="3200" dirty="0">
              <a:latin typeface="新宋体" panose="02010609030101010101" charset="-122"/>
              <a:cs typeface="新宋体" panose="02010609030101010101" charset="-122"/>
            </a:endParaRPr>
          </a:p>
          <a:p>
            <a:pPr marL="12700">
              <a:lnSpc>
                <a:spcPct val="100000"/>
              </a:lnSpc>
              <a:spcBef>
                <a:spcPts val="760"/>
              </a:spcBef>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对比度</a:t>
            </a:r>
            <a:endParaRPr sz="3200" dirty="0">
              <a:latin typeface="新宋体" panose="02010609030101010101" charset="-122"/>
              <a:cs typeface="新宋体" panose="02010609030101010101" charset="-122"/>
            </a:endParaRPr>
          </a:p>
          <a:p>
            <a:pPr marL="12700">
              <a:lnSpc>
                <a:spcPct val="100000"/>
              </a:lnSpc>
              <a:spcBef>
                <a:spcPts val="760"/>
              </a:spcBef>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尺寸大小</a:t>
            </a:r>
            <a:endParaRPr sz="3200" dirty="0">
              <a:latin typeface="新宋体" panose="02010609030101010101" charset="-122"/>
              <a:cs typeface="新宋体" panose="02010609030101010101" charset="-122"/>
            </a:endParaRPr>
          </a:p>
          <a:p>
            <a:pPr marL="12700">
              <a:lnSpc>
                <a:spcPct val="100000"/>
              </a:lnSpc>
              <a:spcBef>
                <a:spcPts val="755"/>
              </a:spcBef>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细微层次</a:t>
            </a:r>
            <a:endParaRPr sz="3200" dirty="0">
              <a:latin typeface="新宋体" panose="02010609030101010101" charset="-122"/>
              <a:cs typeface="新宋体" panose="02010609030101010101" charset="-122"/>
            </a:endParaRPr>
          </a:p>
          <a:p>
            <a:pPr marL="12700">
              <a:lnSpc>
                <a:spcPts val="3750"/>
              </a:lnSpc>
              <a:spcBef>
                <a:spcPts val="760"/>
              </a:spcBef>
            </a:pPr>
            <a:r>
              <a:rPr sz="2200" spc="80" dirty="0">
                <a:solidFill>
                  <a:srgbClr val="FF0000"/>
                </a:solidFill>
                <a:latin typeface="Segoe UI Symbol" panose="020B0502040204020203"/>
                <a:cs typeface="Segoe UI Symbol" panose="020B0502040204020203"/>
              </a:rPr>
              <a:t>✓</a:t>
            </a:r>
            <a:r>
              <a:rPr sz="2200" spc="-85" dirty="0">
                <a:solidFill>
                  <a:srgbClr val="FF0000"/>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颜色饱和度</a:t>
            </a:r>
            <a:endParaRPr sz="3200" dirty="0">
              <a:latin typeface="新宋体" panose="02010609030101010101" charset="-122"/>
              <a:cs typeface="新宋体" panose="02010609030101010101" charset="-122"/>
            </a:endParaRPr>
          </a:p>
        </p:txBody>
      </p:sp>
      <p:sp>
        <p:nvSpPr>
          <p:cNvPr id="3" name="灯片编号占位符 2"/>
          <p:cNvSpPr>
            <a:spLocks noGrp="1"/>
          </p:cNvSpPr>
          <p:nvPr>
            <p:ph type="sldNum" sz="quarter" idx="12"/>
          </p:nvPr>
        </p:nvSpPr>
        <p:spPr/>
        <p:txBody>
          <a:bodyPr/>
          <a:lstStyle/>
          <a:p>
            <a:fld id="{B6F15528-21DE-4FAA-801E-634DDDAF4B2B}" type="slidenum">
              <a:rPr/>
              <a:t>77</a:t>
            </a:fld>
            <a:endParaRPr/>
          </a:p>
        </p:txBody>
      </p:sp>
      <p:sp>
        <p:nvSpPr>
          <p:cNvPr id="10" name="object 10"/>
          <p:cNvSpPr txBox="1">
            <a:spLocks noGrp="1"/>
          </p:cNvSpPr>
          <p:nvPr/>
        </p:nvSpPr>
        <p:spPr>
          <a:xfrm>
            <a:off x="774700" y="2454910"/>
            <a:ext cx="5265420" cy="584775"/>
          </a:xfrm>
          <a:prstGeom prst="rect">
            <a:avLst/>
          </a:prstGeom>
          <a:noFill/>
          <a:ln w="9525">
            <a:noFill/>
          </a:ln>
        </p:spPr>
        <p:txBody>
          <a:bodyPr vert="horz" wrap="square" lIns="91440" tIns="45720" rIns="91440" bIns="45720" rtlCol="0" anchor="t">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lvl="0" algn="l" defTabSz="914400" fontAlgn="auto"/>
            <a:r>
              <a:rPr sz="3200" b="1" spc="-15" dirty="0">
                <a:solidFill>
                  <a:schemeClr val="tx1"/>
                </a:solidFill>
                <a:latin typeface="Times New Roman" panose="02020603050405020304" charset="0"/>
                <a:ea typeface="+mn-ea"/>
                <a:cs typeface="新宋体" panose="02010609030101010101" charset="-122"/>
                <a:sym typeface="+mn-ea"/>
              </a:rPr>
              <a:t>图像的质量：</a:t>
            </a:r>
            <a:r>
              <a:rPr lang="en-US" sz="3200" b="1" spc="-15" dirty="0">
                <a:solidFill>
                  <a:schemeClr val="tx1"/>
                </a:solidFill>
                <a:latin typeface="Times New Roman" panose="02020603050405020304" charset="0"/>
                <a:ea typeface="+mn-ea"/>
                <a:cs typeface="新宋体" panose="02010609030101010101" charset="-122"/>
                <a:sym typeface="+mn-ea"/>
              </a:rPr>
              <a:t>3</a:t>
            </a:r>
            <a:r>
              <a:rPr sz="3200" b="1" spc="-15" dirty="0">
                <a:solidFill>
                  <a:schemeClr val="tx1"/>
                </a:solidFill>
                <a:latin typeface="Times New Roman" panose="02020603050405020304" charset="0"/>
                <a:ea typeface="+mn-ea"/>
                <a:cs typeface="新宋体" panose="02010609030101010101" charset="-122"/>
                <a:sym typeface="+mn-ea"/>
              </a:rPr>
              <a:t>、</a:t>
            </a:r>
            <a:r>
              <a:rPr lang="zh-CN" sz="3200" b="1" spc="-15" dirty="0">
                <a:solidFill>
                  <a:schemeClr val="tx1"/>
                </a:solidFill>
                <a:latin typeface="Times New Roman" panose="02020603050405020304" charset="0"/>
                <a:ea typeface="+mn-ea"/>
                <a:cs typeface="新宋体" panose="02010609030101010101" charset="-122"/>
                <a:sym typeface="+mn-ea"/>
              </a:rPr>
              <a:t>清晰度</a:t>
            </a:r>
          </a:p>
        </p:txBody>
      </p:sp>
      <p:grpSp>
        <p:nvGrpSpPr>
          <p:cNvPr id="8" name="组合 7"/>
          <p:cNvGrpSpPr/>
          <p:nvPr/>
        </p:nvGrpSpPr>
        <p:grpSpPr>
          <a:xfrm>
            <a:off x="698501" y="580390"/>
            <a:ext cx="9704070" cy="1737360"/>
            <a:chOff x="698501" y="580390"/>
            <a:chExt cx="9704070" cy="1737360"/>
          </a:xfrm>
        </p:grpSpPr>
        <p:sp>
          <p:nvSpPr>
            <p:cNvPr id="9" name="文本框 8"/>
            <p:cNvSpPr txBox="1"/>
            <p:nvPr/>
          </p:nvSpPr>
          <p:spPr>
            <a:xfrm>
              <a:off x="774700" y="1677670"/>
              <a:ext cx="6324600" cy="640080"/>
            </a:xfrm>
            <a:prstGeom prst="rect">
              <a:avLst/>
            </a:prstGeom>
            <a:noFill/>
          </p:spPr>
          <p:txBody>
            <a:bodyPr wrap="square" rtlCol="0" anchor="t">
              <a:spAutoFit/>
            </a:bodyPr>
            <a:lstStyle/>
            <a:p>
              <a:pPr marL="571500" indent="-571500">
                <a:buFont typeface="Arial" panose="020B0604020202020204" pitchFamily="34" charset="0"/>
                <a:buChar char="•"/>
              </a:pPr>
              <a:r>
                <a:rPr lang="zh-CN" altLang="en-US" sz="3600" b="1" spc="-15" dirty="0">
                  <a:solidFill>
                    <a:srgbClr val="FF0000"/>
                  </a:solidFill>
                  <a:latin typeface="新宋体" panose="02010609030101010101" charset="-122"/>
                  <a:cs typeface="新宋体" panose="02010609030101010101" charset="-122"/>
                  <a:sym typeface="+mn-ea"/>
                </a:rPr>
                <a:t>数字图像的质量</a:t>
              </a:r>
            </a:p>
          </p:txBody>
        </p:sp>
        <p:sp>
          <p:nvSpPr>
            <p:cNvPr id="11" name="文本框 10"/>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1249565" y="4254627"/>
            <a:ext cx="3598926" cy="287959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640971" y="4254627"/>
            <a:ext cx="3598926" cy="287959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615252" y="3607227"/>
            <a:ext cx="1650364" cy="369332"/>
          </a:xfrm>
          <a:prstGeom prst="rect">
            <a:avLst/>
          </a:prstGeom>
        </p:spPr>
        <p:txBody>
          <a:bodyPr vert="horz" wrap="square" lIns="0" tIns="0" rIns="0" bIns="0" rtlCol="0">
            <a:spAutoFit/>
          </a:bodyPr>
          <a:lstStyle/>
          <a:p>
            <a:pPr marL="12700">
              <a:lnSpc>
                <a:spcPct val="100000"/>
              </a:lnSpc>
            </a:pPr>
            <a:r>
              <a:rPr sz="2400" spc="-5" dirty="0">
                <a:solidFill>
                  <a:srgbClr val="EE2B0A"/>
                </a:solidFill>
                <a:latin typeface="PMingLiU"/>
                <a:cs typeface="PMingLiU"/>
              </a:rPr>
              <a:t>降低亮度</a:t>
            </a:r>
            <a:endParaRPr sz="2400">
              <a:latin typeface="PMingLiU"/>
              <a:cs typeface="PMingLiU"/>
            </a:endParaRPr>
          </a:p>
        </p:txBody>
      </p:sp>
      <p:sp>
        <p:nvSpPr>
          <p:cNvPr id="7" name="object 7"/>
          <p:cNvSpPr txBox="1">
            <a:spLocks noGrp="1"/>
          </p:cNvSpPr>
          <p:nvPr>
            <p:ph type="title"/>
          </p:nvPr>
        </p:nvSpPr>
        <p:spPr>
          <a:xfrm>
            <a:off x="792480" y="2422885"/>
            <a:ext cx="8821420" cy="584775"/>
          </a:xfrm>
          <a:prstGeom prst="rect">
            <a:avLst/>
          </a:prstGeom>
          <a:noFill/>
          <a:ln w="9525">
            <a:noFill/>
          </a:ln>
        </p:spPr>
        <p:txBody>
          <a:bodyPr vert="horz" wrap="square" lIns="91440" tIns="45720" rIns="91440" bIns="45720" rtlCol="0" anchor="t">
            <a:spAutoFit/>
          </a:bodyPr>
          <a:lstStyle/>
          <a:p>
            <a:pPr lvl="0" algn="l" defTabSz="914400" fontAlgn="auto"/>
            <a:r>
              <a:rPr spc="-15" dirty="0">
                <a:latin typeface="Times New Roman" panose="02020603050405020304" charset="0"/>
                <a:ea typeface="+mn-ea"/>
                <a:sym typeface="+mn-ea"/>
              </a:rPr>
              <a:t>影响清晰度因素—1</a:t>
            </a:r>
            <a:r>
              <a:rPr lang="en-US" spc="-15" dirty="0">
                <a:latin typeface="Times New Roman" panose="02020603050405020304" charset="0"/>
                <a:ea typeface="+mn-ea"/>
                <a:sym typeface="+mn-ea"/>
              </a:rPr>
              <a:t>)</a:t>
            </a:r>
            <a:r>
              <a:rPr spc="-15" dirty="0">
                <a:latin typeface="Times New Roman" panose="02020603050405020304" charset="0"/>
                <a:ea typeface="+mn-ea"/>
                <a:sym typeface="+mn-ea"/>
              </a:rPr>
              <a:t>亮度</a:t>
            </a:r>
          </a:p>
        </p:txBody>
      </p:sp>
      <p:sp>
        <p:nvSpPr>
          <p:cNvPr id="8" name="object 8"/>
          <p:cNvSpPr txBox="1"/>
          <p:nvPr/>
        </p:nvSpPr>
        <p:spPr>
          <a:xfrm>
            <a:off x="2417978" y="3487052"/>
            <a:ext cx="838200" cy="426079"/>
          </a:xfrm>
          <a:prstGeom prst="rect">
            <a:avLst/>
          </a:prstGeom>
        </p:spPr>
        <p:txBody>
          <a:bodyPr vert="horz" wrap="square" lIns="0" tIns="0" rIns="0" bIns="0" rtlCol="0">
            <a:spAutoFit/>
          </a:bodyPr>
          <a:lstStyle/>
          <a:p>
            <a:pPr marL="12700">
              <a:lnSpc>
                <a:spcPts val="3750"/>
              </a:lnSpc>
            </a:pPr>
            <a:r>
              <a:rPr sz="2400" spc="-5" dirty="0">
                <a:solidFill>
                  <a:srgbClr val="EE2B0A"/>
                </a:solidFill>
                <a:latin typeface="新宋体" panose="02010609030101010101" charset="-122"/>
                <a:cs typeface="新宋体" panose="02010609030101010101" charset="-122"/>
              </a:rPr>
              <a:t>原图</a:t>
            </a:r>
            <a:endParaRPr sz="2400">
              <a:latin typeface="新宋体" panose="02010609030101010101" charset="-122"/>
              <a:cs typeface="新宋体" panose="02010609030101010101" charset="-122"/>
            </a:endParaRPr>
          </a:p>
        </p:txBody>
      </p:sp>
      <p:sp>
        <p:nvSpPr>
          <p:cNvPr id="3" name="灯片编号占位符 2"/>
          <p:cNvSpPr>
            <a:spLocks noGrp="1"/>
          </p:cNvSpPr>
          <p:nvPr>
            <p:ph type="sldNum" sz="quarter" idx="7"/>
          </p:nvPr>
        </p:nvSpPr>
        <p:spPr/>
        <p:txBody>
          <a:bodyPr/>
          <a:lstStyle/>
          <a:p>
            <a:fld id="{B6F15528-21DE-4FAA-801E-634DDDAF4B2B}" type="slidenum">
              <a:rPr/>
              <a:t>78</a:t>
            </a:fld>
            <a:endParaRPr/>
          </a:p>
        </p:txBody>
      </p:sp>
      <p:grpSp>
        <p:nvGrpSpPr>
          <p:cNvPr id="9" name="组合 8"/>
          <p:cNvGrpSpPr/>
          <p:nvPr/>
        </p:nvGrpSpPr>
        <p:grpSpPr>
          <a:xfrm>
            <a:off x="698501" y="580390"/>
            <a:ext cx="9704070" cy="1737360"/>
            <a:chOff x="698501" y="580390"/>
            <a:chExt cx="9704070" cy="1737360"/>
          </a:xfrm>
        </p:grpSpPr>
        <p:sp>
          <p:nvSpPr>
            <p:cNvPr id="10" name="文本框 9"/>
            <p:cNvSpPr txBox="1"/>
            <p:nvPr/>
          </p:nvSpPr>
          <p:spPr>
            <a:xfrm>
              <a:off x="774700" y="1677670"/>
              <a:ext cx="6324600" cy="640080"/>
            </a:xfrm>
            <a:prstGeom prst="rect">
              <a:avLst/>
            </a:prstGeom>
            <a:noFill/>
          </p:spPr>
          <p:txBody>
            <a:bodyPr wrap="square" rtlCol="0" anchor="t">
              <a:spAutoFit/>
            </a:bodyPr>
            <a:lstStyle/>
            <a:p>
              <a:pPr marL="571500" indent="-571500" algn="l">
                <a:buFont typeface="Arial" panose="020B0604020202020204" pitchFamily="34" charset="0"/>
                <a:buChar char="•"/>
              </a:pPr>
              <a:r>
                <a:rPr sz="3600" b="1" spc="-15" dirty="0" err="1" smtClean="0">
                  <a:solidFill>
                    <a:srgbClr val="FF0000"/>
                  </a:solidFill>
                  <a:latin typeface="新宋体" panose="02010609030101010101" charset="-122"/>
                  <a:cs typeface="新宋体" panose="02010609030101010101" charset="-122"/>
                  <a:sym typeface="+mn-ea"/>
                </a:rPr>
                <a:t>数字图像的</a:t>
              </a:r>
              <a:r>
                <a:rPr lang="zh-CN" altLang="en-US" sz="3600" b="1" spc="-15" dirty="0" smtClean="0">
                  <a:solidFill>
                    <a:srgbClr val="FF0000"/>
                  </a:solidFill>
                  <a:latin typeface="新宋体" panose="02010609030101010101" charset="-122"/>
                  <a:cs typeface="新宋体" panose="02010609030101010101" charset="-122"/>
                  <a:sym typeface="+mn-ea"/>
                </a:rPr>
                <a:t>质量</a:t>
              </a:r>
              <a:endParaRPr lang="zh-CN" altLang="en-US" sz="3600" b="1" spc="-15" dirty="0">
                <a:solidFill>
                  <a:srgbClr val="FF0000"/>
                </a:solidFill>
                <a:latin typeface="新宋体" panose="02010609030101010101" charset="-122"/>
                <a:cs typeface="新宋体" panose="02010609030101010101" charset="-122"/>
                <a:sym typeface="+mn-ea"/>
              </a:endParaRPr>
            </a:p>
          </p:txBody>
        </p:sp>
        <p:sp>
          <p:nvSpPr>
            <p:cNvPr id="11" name="文本框 10"/>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gr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1191653" y="4407027"/>
            <a:ext cx="3598926" cy="287959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224157" y="4407027"/>
            <a:ext cx="3598926" cy="287959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224143" y="3498470"/>
            <a:ext cx="2056130" cy="426079"/>
          </a:xfrm>
          <a:prstGeom prst="rect">
            <a:avLst/>
          </a:prstGeom>
        </p:spPr>
        <p:txBody>
          <a:bodyPr vert="horz" wrap="square" lIns="0" tIns="0" rIns="0" bIns="0" rtlCol="0">
            <a:spAutoFit/>
          </a:bodyPr>
          <a:lstStyle/>
          <a:p>
            <a:pPr marL="12700">
              <a:lnSpc>
                <a:spcPts val="3750"/>
              </a:lnSpc>
            </a:pPr>
            <a:r>
              <a:rPr sz="2400" spc="-5" dirty="0">
                <a:solidFill>
                  <a:srgbClr val="EE2B0A"/>
                </a:solidFill>
                <a:latin typeface="新宋体" panose="02010609030101010101" charset="-122"/>
                <a:cs typeface="新宋体" panose="02010609030101010101" charset="-122"/>
              </a:rPr>
              <a:t>降低对比度</a:t>
            </a:r>
            <a:endParaRPr sz="2400">
              <a:latin typeface="新宋体" panose="02010609030101010101" charset="-122"/>
              <a:cs typeface="新宋体" panose="02010609030101010101" charset="-122"/>
            </a:endParaRPr>
          </a:p>
        </p:txBody>
      </p:sp>
      <p:sp>
        <p:nvSpPr>
          <p:cNvPr id="7" name="object 7"/>
          <p:cNvSpPr txBox="1"/>
          <p:nvPr/>
        </p:nvSpPr>
        <p:spPr>
          <a:xfrm>
            <a:off x="2288438" y="3495422"/>
            <a:ext cx="838200" cy="426079"/>
          </a:xfrm>
          <a:prstGeom prst="rect">
            <a:avLst/>
          </a:prstGeom>
        </p:spPr>
        <p:txBody>
          <a:bodyPr vert="horz" wrap="square" lIns="0" tIns="0" rIns="0" bIns="0" rtlCol="0">
            <a:spAutoFit/>
          </a:bodyPr>
          <a:lstStyle/>
          <a:p>
            <a:pPr marL="12700">
              <a:lnSpc>
                <a:spcPts val="3750"/>
              </a:lnSpc>
            </a:pPr>
            <a:r>
              <a:rPr sz="2400" spc="-5" dirty="0">
                <a:solidFill>
                  <a:srgbClr val="EE2B0A"/>
                </a:solidFill>
                <a:latin typeface="新宋体" panose="02010609030101010101" charset="-122"/>
                <a:cs typeface="新宋体" panose="02010609030101010101" charset="-122"/>
              </a:rPr>
              <a:t>原图</a:t>
            </a:r>
            <a:endParaRPr sz="2400" dirty="0">
              <a:latin typeface="新宋体" panose="02010609030101010101" charset="-122"/>
              <a:cs typeface="新宋体" panose="02010609030101010101" charset="-122"/>
            </a:endParaRPr>
          </a:p>
        </p:txBody>
      </p:sp>
      <p:sp>
        <p:nvSpPr>
          <p:cNvPr id="3" name="灯片编号占位符 2"/>
          <p:cNvSpPr>
            <a:spLocks noGrp="1"/>
          </p:cNvSpPr>
          <p:nvPr>
            <p:ph type="sldNum" sz="quarter" idx="7"/>
          </p:nvPr>
        </p:nvSpPr>
        <p:spPr/>
        <p:txBody>
          <a:bodyPr/>
          <a:lstStyle/>
          <a:p>
            <a:fld id="{B6F15528-21DE-4FAA-801E-634DDDAF4B2B}" type="slidenum">
              <a:rPr/>
              <a:t>79</a:t>
            </a:fld>
            <a:endParaRPr/>
          </a:p>
        </p:txBody>
      </p:sp>
      <p:grpSp>
        <p:nvGrpSpPr>
          <p:cNvPr id="9" name="组合 8"/>
          <p:cNvGrpSpPr/>
          <p:nvPr/>
        </p:nvGrpSpPr>
        <p:grpSpPr>
          <a:xfrm>
            <a:off x="698501" y="580390"/>
            <a:ext cx="9704070" cy="1737360"/>
            <a:chOff x="698501" y="580390"/>
            <a:chExt cx="9704070" cy="1737360"/>
          </a:xfrm>
        </p:grpSpPr>
        <p:sp>
          <p:nvSpPr>
            <p:cNvPr id="10" name="文本框 9"/>
            <p:cNvSpPr txBox="1"/>
            <p:nvPr/>
          </p:nvSpPr>
          <p:spPr>
            <a:xfrm>
              <a:off x="774700" y="1677670"/>
              <a:ext cx="6324600" cy="640080"/>
            </a:xfrm>
            <a:prstGeom prst="rect">
              <a:avLst/>
            </a:prstGeom>
            <a:noFill/>
          </p:spPr>
          <p:txBody>
            <a:bodyPr wrap="square" rtlCol="0" anchor="t">
              <a:spAutoFit/>
            </a:bodyPr>
            <a:lstStyle/>
            <a:p>
              <a:pPr marL="571500" indent="-571500" algn="l">
                <a:buFont typeface="Arial" panose="020B0604020202020204" pitchFamily="34" charset="0"/>
                <a:buChar char="•"/>
              </a:pPr>
              <a:r>
                <a:rPr sz="3600" b="1" spc="-15" dirty="0" err="1" smtClean="0">
                  <a:solidFill>
                    <a:srgbClr val="FF0000"/>
                  </a:solidFill>
                  <a:latin typeface="新宋体" panose="02010609030101010101" charset="-122"/>
                  <a:cs typeface="新宋体" panose="02010609030101010101" charset="-122"/>
                  <a:sym typeface="+mn-ea"/>
                </a:rPr>
                <a:t>数字图像的</a:t>
              </a:r>
              <a:r>
                <a:rPr lang="zh-CN" altLang="en-US" sz="3600" b="1" spc="-15" dirty="0" smtClean="0">
                  <a:solidFill>
                    <a:srgbClr val="FF0000"/>
                  </a:solidFill>
                  <a:latin typeface="新宋体" panose="02010609030101010101" charset="-122"/>
                  <a:cs typeface="新宋体" panose="02010609030101010101" charset="-122"/>
                  <a:sym typeface="+mn-ea"/>
                </a:rPr>
                <a:t>质量</a:t>
              </a:r>
              <a:endParaRPr lang="zh-CN" altLang="en-US" sz="3600" b="1" spc="-15" dirty="0">
                <a:solidFill>
                  <a:srgbClr val="FF0000"/>
                </a:solidFill>
                <a:latin typeface="新宋体" panose="02010609030101010101" charset="-122"/>
                <a:cs typeface="新宋体" panose="02010609030101010101" charset="-122"/>
                <a:sym typeface="+mn-ea"/>
              </a:endParaRPr>
            </a:p>
          </p:txBody>
        </p:sp>
        <p:sp>
          <p:nvSpPr>
            <p:cNvPr id="11" name="文本框 10"/>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grpSp>
      <p:sp>
        <p:nvSpPr>
          <p:cNvPr id="12" name="object 7"/>
          <p:cNvSpPr txBox="1">
            <a:spLocks/>
          </p:cNvSpPr>
          <p:nvPr/>
        </p:nvSpPr>
        <p:spPr>
          <a:xfrm>
            <a:off x="792480" y="2422885"/>
            <a:ext cx="8821420" cy="584775"/>
          </a:xfrm>
          <a:prstGeom prst="rect">
            <a:avLst/>
          </a:prstGeom>
          <a:noFill/>
          <a:ln w="9525">
            <a:noFill/>
          </a:ln>
        </p:spPr>
        <p:txBody>
          <a:bodyPr vert="horz" wrap="square" lIns="91440" tIns="45720" rIns="91440" bIns="45720" rtlCol="0" anchor="t">
            <a:spAutoFit/>
          </a:bodyPr>
          <a:lstStyle>
            <a:lvl1pPr marL="0" lvl="0" indent="0" algn="ctr" defTabSz="1008380" eaLnBrk="1" fontAlgn="base" latinLnBrk="0" hangingPunct="1">
              <a:lnSpc>
                <a:spcPct val="100000"/>
              </a:lnSpc>
              <a:spcBef>
                <a:spcPct val="0"/>
              </a:spcBef>
              <a:spcAft>
                <a:spcPct val="0"/>
              </a:spcAft>
              <a:buNone/>
              <a:defRPr sz="3200" b="1" i="0" u="none" kern="1200" baseline="0">
                <a:solidFill>
                  <a:schemeClr val="tx1"/>
                </a:solidFill>
                <a:latin typeface="新宋体" panose="02010609030101010101" charset="-122"/>
                <a:ea typeface="+mj-ea"/>
                <a:cs typeface="新宋体" panose="02010609030101010101" charset="-122"/>
              </a:defRPr>
            </a:lvl1pPr>
          </a:lstStyle>
          <a:p>
            <a:pPr algn="l" defTabSz="914400" fontAlgn="auto"/>
            <a:r>
              <a:rPr lang="zh-CN" altLang="en-US" spc="-15" dirty="0" smtClean="0">
                <a:latin typeface="Times New Roman" panose="02020603050405020304" charset="0"/>
                <a:ea typeface="+mn-ea"/>
                <a:sym typeface="+mn-ea"/>
              </a:rPr>
              <a:t>影响清晰度因素</a:t>
            </a:r>
            <a:r>
              <a:rPr lang="en-US" altLang="zh-CN" spc="-15" dirty="0" smtClean="0">
                <a:latin typeface="Times New Roman" panose="02020603050405020304" charset="0"/>
                <a:ea typeface="+mn-ea"/>
                <a:sym typeface="+mn-ea"/>
              </a:rPr>
              <a:t>—2)</a:t>
            </a:r>
            <a:r>
              <a:rPr lang="zh-CN" altLang="en-US" spc="-15" dirty="0" smtClean="0">
                <a:latin typeface="Times New Roman" panose="02020603050405020304" charset="0"/>
                <a:ea typeface="+mn-ea"/>
                <a:sym typeface="+mn-ea"/>
              </a:rPr>
              <a:t>对比度</a:t>
            </a:r>
            <a:endParaRPr lang="zh-CN" altLang="en-US" spc="-15" dirty="0">
              <a:latin typeface="Times New Roman" panose="02020603050405020304" charset="0"/>
              <a:ea typeface="+mn-ea"/>
              <a:sym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89798"/>
          <p:cNvPicPr>
            <a:picLocks noChangeAspect="1"/>
          </p:cNvPicPr>
          <p:nvPr/>
        </p:nvPicPr>
        <p:blipFill>
          <a:blip r:embed="rId2"/>
          <a:stretch>
            <a:fillRect/>
          </a:stretch>
        </p:blipFill>
        <p:spPr>
          <a:xfrm>
            <a:off x="3441700" y="1436688"/>
            <a:ext cx="5715000" cy="5762625"/>
          </a:xfrm>
          <a:prstGeom prst="rect">
            <a:avLst/>
          </a:prstGeom>
          <a:noFill/>
          <a:ln w="9525">
            <a:noFill/>
          </a:ln>
        </p:spPr>
      </p:pic>
      <p:grpSp>
        <p:nvGrpSpPr>
          <p:cNvPr id="4" name="组合 1"/>
          <p:cNvGrpSpPr/>
          <p:nvPr/>
        </p:nvGrpSpPr>
        <p:grpSpPr>
          <a:xfrm>
            <a:off x="852487" y="1754188"/>
            <a:ext cx="2520950" cy="1620837"/>
            <a:chOff x="699" y="2058"/>
            <a:chExt cx="3970" cy="2552"/>
          </a:xfrm>
        </p:grpSpPr>
        <p:sp>
          <p:nvSpPr>
            <p:cNvPr id="6" name="矩形 289797" descr="Rectangle: Click to edit Master text styles&#10;Second level&#10;Third level&#10;Fourth level&#10;Fifth level"/>
            <p:cNvSpPr/>
            <p:nvPr/>
          </p:nvSpPr>
          <p:spPr>
            <a:xfrm>
              <a:off x="699" y="2058"/>
              <a:ext cx="3737" cy="968"/>
            </a:xfrm>
            <a:prstGeom prst="rect">
              <a:avLst/>
            </a:prstGeom>
            <a:noFill/>
            <a:ln w="9525">
              <a:noFill/>
            </a:ln>
          </p:spPr>
          <p:txBody>
            <a:bodyPr anchor="t"/>
            <a:lstStyle/>
            <a:p>
              <a:pPr lvl="0" indent="0" algn="just">
                <a:spcBef>
                  <a:spcPct val="20000"/>
                </a:spcBef>
                <a:buClr>
                  <a:schemeClr val="folHlink"/>
                </a:buClr>
                <a:buSzPct val="60000"/>
                <a:buFont typeface="Wingdings" panose="05000000000000000000" pitchFamily="2" charset="2"/>
                <a:buNone/>
              </a:pPr>
              <a:r>
                <a:rPr lang="zh-CN" altLang="en-US" sz="2400" b="1" dirty="0">
                  <a:solidFill>
                    <a:srgbClr val="FF0000"/>
                  </a:solidFill>
                  <a:latin typeface="Times New Roman" panose="02020603050405020304" charset="0"/>
                  <a:ea typeface="黑体" panose="02010609060101010101" pitchFamily="2" charset="-122"/>
                </a:rPr>
                <a:t>紫外线成像</a:t>
              </a:r>
            </a:p>
          </p:txBody>
        </p:sp>
        <p:sp>
          <p:nvSpPr>
            <p:cNvPr id="7" name="文本框 289799"/>
            <p:cNvSpPr txBox="1"/>
            <p:nvPr/>
          </p:nvSpPr>
          <p:spPr>
            <a:xfrm>
              <a:off x="698" y="3025"/>
              <a:ext cx="3970" cy="1585"/>
            </a:xfrm>
            <a:prstGeom prst="rect">
              <a:avLst/>
            </a:prstGeom>
            <a:noFill/>
            <a:ln w="9525">
              <a:noFill/>
            </a:ln>
          </p:spPr>
          <p:txBody>
            <a:bodyPr wrap="none" anchor="t">
              <a:spAutoFit/>
            </a:bodyPr>
            <a:lstStyle/>
            <a:p>
              <a:pPr lvl="0" indent="0"/>
              <a:r>
                <a:rPr lang="en-US" altLang="zh-CN" sz="2000" b="1">
                  <a:latin typeface="Times New Roman" panose="02020603050405020304" charset="0"/>
                  <a:ea typeface="楷体_GB2312" pitchFamily="49" charset="-122"/>
                </a:rPr>
                <a:t>(1)</a:t>
              </a:r>
              <a:r>
                <a:rPr lang="zh-CN" altLang="en-US" sz="2000" b="1" dirty="0">
                  <a:latin typeface="Times New Roman" panose="02020603050405020304" charset="0"/>
                  <a:ea typeface="楷体_GB2312" pitchFamily="49" charset="-122"/>
                </a:rPr>
                <a:t>普通谷物</a:t>
              </a:r>
            </a:p>
            <a:p>
              <a:pPr lvl="0" indent="0"/>
              <a:r>
                <a:rPr lang="en-US" altLang="zh-CN" sz="2000" b="1">
                  <a:latin typeface="Times New Roman" panose="02020603050405020304" charset="0"/>
                  <a:ea typeface="楷体_GB2312" pitchFamily="49" charset="-122"/>
                </a:rPr>
                <a:t>(2)</a:t>
              </a:r>
              <a:r>
                <a:rPr lang="zh-CN" altLang="en-US" sz="2000" b="1" dirty="0">
                  <a:latin typeface="Times New Roman" panose="02020603050405020304" charset="0"/>
                  <a:ea typeface="楷体_GB2312" pitchFamily="49" charset="-122"/>
                </a:rPr>
                <a:t>被真菌感染的谷物</a:t>
              </a:r>
            </a:p>
            <a:p>
              <a:pPr lvl="0" indent="0"/>
              <a:r>
                <a:rPr lang="en-US" altLang="zh-CN" sz="2000" b="1">
                  <a:latin typeface="Times New Roman" panose="02020603050405020304" charset="0"/>
                  <a:ea typeface="楷体_GB2312" pitchFamily="49" charset="-122"/>
                </a:rPr>
                <a:t>(3)</a:t>
              </a:r>
              <a:r>
                <a:rPr lang="zh-CN" altLang="en-US" sz="2000" b="1" dirty="0">
                  <a:latin typeface="Times New Roman" panose="02020603050405020304" charset="0"/>
                  <a:ea typeface="楷体_GB2312" pitchFamily="49" charset="-122"/>
                </a:rPr>
                <a:t>天鹅星座环</a:t>
              </a:r>
            </a:p>
          </p:txBody>
        </p:sp>
      </p:grpSp>
      <p:sp>
        <p:nvSpPr>
          <p:cNvPr id="8" name="灯片编号占位符 7"/>
          <p:cNvSpPr>
            <a:spLocks noGrp="1"/>
          </p:cNvSpPr>
          <p:nvPr>
            <p:ph type="sldNum" sz="quarter" idx="12"/>
          </p:nvPr>
        </p:nvSpPr>
        <p:spPr/>
        <p:txBody>
          <a:bodyPr/>
          <a:lstStyle/>
          <a:p>
            <a:pPr lvl="0"/>
            <a:fld id="{9A0DB2DC-4C9A-4742-B13C-FB6460FD3503}" type="slidenum">
              <a:rPr lang="en-US" altLang="zh-CN"/>
              <a:t>8</a:t>
            </a:fld>
            <a:endParaRPr lang="zh-CN"/>
          </a:p>
        </p:txBody>
      </p:sp>
      <p:sp>
        <p:nvSpPr>
          <p:cNvPr id="9" name="object 4"/>
          <p:cNvSpPr txBox="1"/>
          <p:nvPr/>
        </p:nvSpPr>
        <p:spPr>
          <a:xfrm>
            <a:off x="933234" y="802482"/>
            <a:ext cx="7423150" cy="609600"/>
          </a:xfrm>
          <a:prstGeom prst="rect">
            <a:avLst/>
          </a:prstGeom>
        </p:spPr>
        <p:txBody>
          <a:bodyPr vert="horz" wrap="square" lIns="0" tIns="0" rIns="0" bIns="0" rtlCol="0">
            <a:spAutoFit/>
          </a:bodyPr>
          <a:lstStyle/>
          <a:p>
            <a:pPr marL="12700">
              <a:lnSpc>
                <a:spcPct val="100000"/>
              </a:lnSpc>
            </a:pPr>
            <a:r>
              <a:rPr lang="zh-CN" altLang="en-US" sz="4000" b="1" spc="-15" dirty="0">
                <a:latin typeface="Times New Roman" panose="02020603050405020304" charset="0"/>
                <a:cs typeface="新宋体" panose="02010609030101010101" charset="-122"/>
              </a:rPr>
              <a:t>光</a:t>
            </a:r>
            <a:r>
              <a:rPr lang="en-US" altLang="zh-CN" sz="4000" b="1" spc="-15" dirty="0">
                <a:latin typeface="Times New Roman" panose="02020603050405020304" charset="0"/>
                <a:cs typeface="新宋体" panose="02010609030101010101" charset="-122"/>
              </a:rPr>
              <a:t>—</a:t>
            </a:r>
            <a:r>
              <a:rPr lang="zh-CN" altLang="en-US" sz="4000" b="1" spc="-15" dirty="0">
                <a:latin typeface="Times New Roman" panose="02020603050405020304" charset="0"/>
                <a:cs typeface="新宋体" panose="02010609030101010101" charset="-122"/>
              </a:rPr>
              <a:t>产生视觉</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6617957" y="3409316"/>
            <a:ext cx="1650364" cy="426079"/>
          </a:xfrm>
          <a:prstGeom prst="rect">
            <a:avLst/>
          </a:prstGeom>
        </p:spPr>
        <p:txBody>
          <a:bodyPr vert="horz" wrap="square" lIns="0" tIns="0" rIns="0" bIns="0" rtlCol="0">
            <a:spAutoFit/>
          </a:bodyPr>
          <a:lstStyle/>
          <a:p>
            <a:pPr marL="12700">
              <a:lnSpc>
                <a:spcPts val="3750"/>
              </a:lnSpc>
            </a:pPr>
            <a:r>
              <a:rPr sz="2400" spc="-5" dirty="0">
                <a:solidFill>
                  <a:srgbClr val="EE2B0A"/>
                </a:solidFill>
                <a:latin typeface="新宋体" panose="02010609030101010101" charset="-122"/>
                <a:cs typeface="新宋体" panose="02010609030101010101" charset="-122"/>
              </a:rPr>
              <a:t>缩小尺寸</a:t>
            </a:r>
            <a:endParaRPr sz="2400">
              <a:latin typeface="新宋体" panose="02010609030101010101" charset="-122"/>
              <a:cs typeface="新宋体" panose="02010609030101010101" charset="-122"/>
            </a:endParaRPr>
          </a:p>
        </p:txBody>
      </p:sp>
      <p:sp>
        <p:nvSpPr>
          <p:cNvPr id="5" name="object 5"/>
          <p:cNvSpPr/>
          <p:nvPr/>
        </p:nvSpPr>
        <p:spPr>
          <a:xfrm>
            <a:off x="1308100" y="4391025"/>
            <a:ext cx="3598926" cy="2879598"/>
          </a:xfrm>
          <a:prstGeom prst="rect">
            <a:avLst/>
          </a:prstGeom>
          <a:blipFill>
            <a:blip r:embed="rId2" cstate="print"/>
            <a:stretch>
              <a:fillRect/>
            </a:stretch>
          </a:blipFill>
        </p:spPr>
        <p:txBody>
          <a:bodyPr wrap="square" lIns="0" tIns="0" rIns="0" bIns="0" rtlCol="0"/>
          <a:lstStyle/>
          <a:p>
            <a:endParaRPr sz="1400"/>
          </a:p>
        </p:txBody>
      </p:sp>
      <p:sp>
        <p:nvSpPr>
          <p:cNvPr id="6" name="object 6"/>
          <p:cNvSpPr/>
          <p:nvPr/>
        </p:nvSpPr>
        <p:spPr>
          <a:xfrm>
            <a:off x="6494260" y="4965574"/>
            <a:ext cx="1804301" cy="1295400"/>
          </a:xfrm>
          <a:prstGeom prst="rect">
            <a:avLst/>
          </a:prstGeom>
          <a:blipFill>
            <a:blip r:embed="rId3" cstate="print"/>
            <a:stretch>
              <a:fillRect/>
            </a:stretch>
          </a:blipFill>
        </p:spPr>
        <p:txBody>
          <a:bodyPr wrap="square" lIns="0" tIns="0" rIns="0" bIns="0" rtlCol="0"/>
          <a:lstStyle/>
          <a:p>
            <a:endParaRPr sz="1400"/>
          </a:p>
        </p:txBody>
      </p:sp>
      <p:sp>
        <p:nvSpPr>
          <p:cNvPr id="7" name="object 7"/>
          <p:cNvSpPr txBox="1"/>
          <p:nvPr/>
        </p:nvSpPr>
        <p:spPr>
          <a:xfrm>
            <a:off x="2407908" y="3406268"/>
            <a:ext cx="838200" cy="426079"/>
          </a:xfrm>
          <a:prstGeom prst="rect">
            <a:avLst/>
          </a:prstGeom>
        </p:spPr>
        <p:txBody>
          <a:bodyPr vert="horz" wrap="square" lIns="0" tIns="0" rIns="0" bIns="0" rtlCol="0">
            <a:spAutoFit/>
          </a:bodyPr>
          <a:lstStyle/>
          <a:p>
            <a:pPr marL="12700">
              <a:lnSpc>
                <a:spcPts val="3750"/>
              </a:lnSpc>
            </a:pPr>
            <a:r>
              <a:rPr sz="2400" spc="-5" dirty="0">
                <a:solidFill>
                  <a:srgbClr val="EE2B0A"/>
                </a:solidFill>
                <a:latin typeface="新宋体" panose="02010609030101010101" charset="-122"/>
                <a:cs typeface="新宋体" panose="02010609030101010101" charset="-122"/>
              </a:rPr>
              <a:t>原图</a:t>
            </a:r>
            <a:endParaRPr sz="2400">
              <a:latin typeface="新宋体" panose="02010609030101010101" charset="-122"/>
              <a:cs typeface="新宋体" panose="02010609030101010101" charset="-122"/>
            </a:endParaRPr>
          </a:p>
        </p:txBody>
      </p:sp>
      <p:sp>
        <p:nvSpPr>
          <p:cNvPr id="3" name="灯片编号占位符 2"/>
          <p:cNvSpPr>
            <a:spLocks noGrp="1"/>
          </p:cNvSpPr>
          <p:nvPr>
            <p:ph type="sldNum" sz="quarter" idx="7"/>
          </p:nvPr>
        </p:nvSpPr>
        <p:spPr/>
        <p:txBody>
          <a:bodyPr/>
          <a:lstStyle/>
          <a:p>
            <a:fld id="{B6F15528-21DE-4FAA-801E-634DDDAF4B2B}" type="slidenum">
              <a:rPr/>
              <a:t>80</a:t>
            </a:fld>
            <a:endParaRPr/>
          </a:p>
        </p:txBody>
      </p:sp>
      <p:grpSp>
        <p:nvGrpSpPr>
          <p:cNvPr id="13" name="组合 12"/>
          <p:cNvGrpSpPr/>
          <p:nvPr/>
        </p:nvGrpSpPr>
        <p:grpSpPr>
          <a:xfrm>
            <a:off x="698501" y="580390"/>
            <a:ext cx="9704070" cy="1737360"/>
            <a:chOff x="698501" y="580390"/>
            <a:chExt cx="9704070" cy="1737360"/>
          </a:xfrm>
        </p:grpSpPr>
        <p:sp>
          <p:nvSpPr>
            <p:cNvPr id="14" name="文本框 13"/>
            <p:cNvSpPr txBox="1"/>
            <p:nvPr/>
          </p:nvSpPr>
          <p:spPr>
            <a:xfrm>
              <a:off x="774700" y="1677670"/>
              <a:ext cx="6324600" cy="640080"/>
            </a:xfrm>
            <a:prstGeom prst="rect">
              <a:avLst/>
            </a:prstGeom>
            <a:noFill/>
          </p:spPr>
          <p:txBody>
            <a:bodyPr wrap="square" rtlCol="0" anchor="t">
              <a:spAutoFit/>
            </a:bodyPr>
            <a:lstStyle/>
            <a:p>
              <a:pPr marL="571500" indent="-571500" algn="l">
                <a:buFont typeface="Arial" panose="020B0604020202020204" pitchFamily="34" charset="0"/>
                <a:buChar char="•"/>
              </a:pPr>
              <a:r>
                <a:rPr sz="3600" b="1" spc="-15" dirty="0" err="1" smtClean="0">
                  <a:solidFill>
                    <a:srgbClr val="FF0000"/>
                  </a:solidFill>
                  <a:latin typeface="新宋体" panose="02010609030101010101" charset="-122"/>
                  <a:cs typeface="新宋体" panose="02010609030101010101" charset="-122"/>
                  <a:sym typeface="+mn-ea"/>
                </a:rPr>
                <a:t>数字图像的</a:t>
              </a:r>
              <a:r>
                <a:rPr lang="zh-CN" altLang="en-US" sz="3600" b="1" spc="-15" dirty="0" smtClean="0">
                  <a:solidFill>
                    <a:srgbClr val="FF0000"/>
                  </a:solidFill>
                  <a:latin typeface="新宋体" panose="02010609030101010101" charset="-122"/>
                  <a:cs typeface="新宋体" panose="02010609030101010101" charset="-122"/>
                  <a:sym typeface="+mn-ea"/>
                </a:rPr>
                <a:t>质量</a:t>
              </a:r>
              <a:endParaRPr lang="zh-CN" altLang="en-US" sz="3600" b="1" spc="-15" dirty="0">
                <a:solidFill>
                  <a:srgbClr val="FF0000"/>
                </a:solidFill>
                <a:latin typeface="新宋体" panose="02010609030101010101" charset="-122"/>
                <a:cs typeface="新宋体" panose="02010609030101010101" charset="-122"/>
                <a:sym typeface="+mn-ea"/>
              </a:endParaRPr>
            </a:p>
          </p:txBody>
        </p:sp>
        <p:sp>
          <p:nvSpPr>
            <p:cNvPr id="15" name="文本框 14"/>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grpSp>
      <p:sp>
        <p:nvSpPr>
          <p:cNvPr id="16" name="object 7"/>
          <p:cNvSpPr txBox="1">
            <a:spLocks/>
          </p:cNvSpPr>
          <p:nvPr/>
        </p:nvSpPr>
        <p:spPr>
          <a:xfrm>
            <a:off x="792480" y="2422885"/>
            <a:ext cx="8821420" cy="584775"/>
          </a:xfrm>
          <a:prstGeom prst="rect">
            <a:avLst/>
          </a:prstGeom>
          <a:noFill/>
          <a:ln w="9525">
            <a:noFill/>
          </a:ln>
        </p:spPr>
        <p:txBody>
          <a:bodyPr vert="horz" wrap="square" lIns="91440" tIns="45720" rIns="91440" bIns="45720" rtlCol="0" anchor="t">
            <a:spAutoFit/>
          </a:bodyPr>
          <a:lstStyle>
            <a:lvl1pPr marL="0" lvl="0" indent="0" algn="ctr" defTabSz="1008380" eaLnBrk="1" fontAlgn="base" latinLnBrk="0" hangingPunct="1">
              <a:lnSpc>
                <a:spcPct val="100000"/>
              </a:lnSpc>
              <a:spcBef>
                <a:spcPct val="0"/>
              </a:spcBef>
              <a:spcAft>
                <a:spcPct val="0"/>
              </a:spcAft>
              <a:buNone/>
              <a:defRPr sz="3200" b="1" i="0" u="none" kern="1200" baseline="0">
                <a:solidFill>
                  <a:schemeClr val="tx1"/>
                </a:solidFill>
                <a:latin typeface="新宋体" panose="02010609030101010101" charset="-122"/>
                <a:ea typeface="+mj-ea"/>
                <a:cs typeface="新宋体" panose="02010609030101010101" charset="-122"/>
              </a:defRPr>
            </a:lvl1pPr>
          </a:lstStyle>
          <a:p>
            <a:pPr algn="l" defTabSz="914400" fontAlgn="auto"/>
            <a:r>
              <a:rPr lang="zh-CN" altLang="en-US" spc="-15" dirty="0" smtClean="0">
                <a:latin typeface="Times New Roman" panose="02020603050405020304" charset="0"/>
                <a:ea typeface="+mn-ea"/>
                <a:sym typeface="+mn-ea"/>
              </a:rPr>
              <a:t>影响清晰度因素</a:t>
            </a:r>
            <a:r>
              <a:rPr lang="en-US" altLang="zh-CN" spc="-15" dirty="0" smtClean="0">
                <a:latin typeface="Times New Roman" panose="02020603050405020304" charset="0"/>
                <a:ea typeface="+mn-ea"/>
                <a:sym typeface="+mn-ea"/>
              </a:rPr>
              <a:t>—3)</a:t>
            </a:r>
            <a:r>
              <a:rPr lang="zh-CN" altLang="en-US" spc="-15" dirty="0" smtClean="0">
                <a:latin typeface="Times New Roman" panose="02020603050405020304" charset="0"/>
                <a:ea typeface="+mn-ea"/>
                <a:sym typeface="+mn-ea"/>
              </a:rPr>
              <a:t>尺寸</a:t>
            </a:r>
            <a:endParaRPr lang="zh-CN" altLang="en-US" spc="-15" dirty="0">
              <a:latin typeface="Times New Roman" panose="02020603050405020304" charset="0"/>
              <a:ea typeface="+mn-ea"/>
              <a:sym typeface="+mn-ea"/>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1157224" y="4007878"/>
            <a:ext cx="3598926" cy="2879598"/>
          </a:xfrm>
          <a:prstGeom prst="rect">
            <a:avLst/>
          </a:prstGeom>
          <a:blipFill>
            <a:blip r:embed="rId2" cstate="print"/>
            <a:stretch>
              <a:fillRect/>
            </a:stretch>
          </a:blipFill>
        </p:spPr>
        <p:txBody>
          <a:bodyPr wrap="square" lIns="0" tIns="0" rIns="0" bIns="0" rtlCol="0"/>
          <a:lstStyle/>
          <a:p>
            <a:endParaRPr sz="1400"/>
          </a:p>
        </p:txBody>
      </p:sp>
      <p:sp>
        <p:nvSpPr>
          <p:cNvPr id="5" name="object 5"/>
          <p:cNvSpPr/>
          <p:nvPr/>
        </p:nvSpPr>
        <p:spPr>
          <a:xfrm>
            <a:off x="5118100" y="4009402"/>
            <a:ext cx="3598926" cy="2879598"/>
          </a:xfrm>
          <a:prstGeom prst="rect">
            <a:avLst/>
          </a:prstGeom>
          <a:blipFill>
            <a:blip r:embed="rId3" cstate="print"/>
            <a:stretch>
              <a:fillRect/>
            </a:stretch>
          </a:blipFill>
        </p:spPr>
        <p:txBody>
          <a:bodyPr wrap="square" lIns="0" tIns="0" rIns="0" bIns="0" rtlCol="0"/>
          <a:lstStyle/>
          <a:p>
            <a:endParaRPr sz="1400"/>
          </a:p>
        </p:txBody>
      </p:sp>
      <p:sp>
        <p:nvSpPr>
          <p:cNvPr id="6" name="object 6"/>
          <p:cNvSpPr txBox="1"/>
          <p:nvPr/>
        </p:nvSpPr>
        <p:spPr>
          <a:xfrm>
            <a:off x="6254496" y="3414564"/>
            <a:ext cx="2462530" cy="426079"/>
          </a:xfrm>
          <a:prstGeom prst="rect">
            <a:avLst/>
          </a:prstGeom>
        </p:spPr>
        <p:txBody>
          <a:bodyPr vert="horz" wrap="square" lIns="0" tIns="0" rIns="0" bIns="0" rtlCol="0">
            <a:spAutoFit/>
          </a:bodyPr>
          <a:lstStyle/>
          <a:p>
            <a:pPr marL="12700">
              <a:lnSpc>
                <a:spcPts val="3750"/>
              </a:lnSpc>
            </a:pPr>
            <a:r>
              <a:rPr sz="2400" spc="-5" dirty="0">
                <a:solidFill>
                  <a:srgbClr val="EE2B0A"/>
                </a:solidFill>
                <a:latin typeface="新宋体" panose="02010609030101010101" charset="-122"/>
                <a:cs typeface="新宋体" panose="02010609030101010101" charset="-122"/>
              </a:rPr>
              <a:t>减少细微层次</a:t>
            </a:r>
            <a:endParaRPr sz="2400">
              <a:latin typeface="新宋体" panose="02010609030101010101" charset="-122"/>
              <a:cs typeface="新宋体" panose="02010609030101010101" charset="-122"/>
            </a:endParaRPr>
          </a:p>
        </p:txBody>
      </p:sp>
      <p:sp>
        <p:nvSpPr>
          <p:cNvPr id="7" name="object 7"/>
          <p:cNvSpPr txBox="1"/>
          <p:nvPr/>
        </p:nvSpPr>
        <p:spPr>
          <a:xfrm>
            <a:off x="2374900" y="3415368"/>
            <a:ext cx="838200" cy="426079"/>
          </a:xfrm>
          <a:prstGeom prst="rect">
            <a:avLst/>
          </a:prstGeom>
        </p:spPr>
        <p:txBody>
          <a:bodyPr vert="horz" wrap="square" lIns="0" tIns="0" rIns="0" bIns="0" rtlCol="0">
            <a:spAutoFit/>
          </a:bodyPr>
          <a:lstStyle/>
          <a:p>
            <a:pPr marL="12700">
              <a:lnSpc>
                <a:spcPts val="3750"/>
              </a:lnSpc>
            </a:pPr>
            <a:r>
              <a:rPr sz="2400" spc="-5" dirty="0">
                <a:solidFill>
                  <a:srgbClr val="EE2B0A"/>
                </a:solidFill>
                <a:latin typeface="新宋体" panose="02010609030101010101" charset="-122"/>
                <a:cs typeface="新宋体" panose="02010609030101010101" charset="-122"/>
              </a:rPr>
              <a:t>原图</a:t>
            </a:r>
            <a:endParaRPr sz="2400">
              <a:latin typeface="新宋体" panose="02010609030101010101" charset="-122"/>
              <a:cs typeface="新宋体" panose="02010609030101010101" charset="-122"/>
            </a:endParaRPr>
          </a:p>
        </p:txBody>
      </p:sp>
      <p:sp>
        <p:nvSpPr>
          <p:cNvPr id="3" name="灯片编号占位符 2"/>
          <p:cNvSpPr>
            <a:spLocks noGrp="1"/>
          </p:cNvSpPr>
          <p:nvPr>
            <p:ph type="sldNum" sz="quarter" idx="7"/>
          </p:nvPr>
        </p:nvSpPr>
        <p:spPr/>
        <p:txBody>
          <a:bodyPr/>
          <a:lstStyle/>
          <a:p>
            <a:fld id="{B6F15528-21DE-4FAA-801E-634DDDAF4B2B}" type="slidenum">
              <a:rPr/>
              <a:t>81</a:t>
            </a:fld>
            <a:endParaRPr/>
          </a:p>
        </p:txBody>
      </p:sp>
      <p:grpSp>
        <p:nvGrpSpPr>
          <p:cNvPr id="14" name="组合 13"/>
          <p:cNvGrpSpPr/>
          <p:nvPr/>
        </p:nvGrpSpPr>
        <p:grpSpPr>
          <a:xfrm>
            <a:off x="698501" y="580390"/>
            <a:ext cx="9704070" cy="1737360"/>
            <a:chOff x="698501" y="580390"/>
            <a:chExt cx="9704070" cy="1737360"/>
          </a:xfrm>
        </p:grpSpPr>
        <p:sp>
          <p:nvSpPr>
            <p:cNvPr id="15" name="文本框 14"/>
            <p:cNvSpPr txBox="1"/>
            <p:nvPr/>
          </p:nvSpPr>
          <p:spPr>
            <a:xfrm>
              <a:off x="774700" y="1677670"/>
              <a:ext cx="6324600" cy="640080"/>
            </a:xfrm>
            <a:prstGeom prst="rect">
              <a:avLst/>
            </a:prstGeom>
            <a:noFill/>
          </p:spPr>
          <p:txBody>
            <a:bodyPr wrap="square" rtlCol="0" anchor="t">
              <a:spAutoFit/>
            </a:bodyPr>
            <a:lstStyle/>
            <a:p>
              <a:pPr marL="571500" indent="-571500" algn="l">
                <a:buFont typeface="Arial" panose="020B0604020202020204" pitchFamily="34" charset="0"/>
                <a:buChar char="•"/>
              </a:pPr>
              <a:r>
                <a:rPr sz="3600" b="1" spc="-15" dirty="0" err="1" smtClean="0">
                  <a:solidFill>
                    <a:srgbClr val="FF0000"/>
                  </a:solidFill>
                  <a:latin typeface="新宋体" panose="02010609030101010101" charset="-122"/>
                  <a:cs typeface="新宋体" panose="02010609030101010101" charset="-122"/>
                  <a:sym typeface="+mn-ea"/>
                </a:rPr>
                <a:t>数字图像的</a:t>
              </a:r>
              <a:r>
                <a:rPr lang="zh-CN" altLang="en-US" sz="3600" b="1" spc="-15" dirty="0" smtClean="0">
                  <a:solidFill>
                    <a:srgbClr val="FF0000"/>
                  </a:solidFill>
                  <a:latin typeface="新宋体" panose="02010609030101010101" charset="-122"/>
                  <a:cs typeface="新宋体" panose="02010609030101010101" charset="-122"/>
                  <a:sym typeface="+mn-ea"/>
                </a:rPr>
                <a:t>质量</a:t>
              </a:r>
              <a:endParaRPr lang="zh-CN" altLang="en-US" sz="3600" b="1" spc="-15" dirty="0">
                <a:solidFill>
                  <a:srgbClr val="FF0000"/>
                </a:solidFill>
                <a:latin typeface="新宋体" panose="02010609030101010101" charset="-122"/>
                <a:cs typeface="新宋体" panose="02010609030101010101" charset="-122"/>
                <a:sym typeface="+mn-ea"/>
              </a:endParaRPr>
            </a:p>
          </p:txBody>
        </p:sp>
        <p:sp>
          <p:nvSpPr>
            <p:cNvPr id="16" name="文本框 15"/>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grpSp>
      <p:sp>
        <p:nvSpPr>
          <p:cNvPr id="17" name="object 7"/>
          <p:cNvSpPr txBox="1">
            <a:spLocks/>
          </p:cNvSpPr>
          <p:nvPr/>
        </p:nvSpPr>
        <p:spPr>
          <a:xfrm>
            <a:off x="774700" y="2411195"/>
            <a:ext cx="8821420" cy="584775"/>
          </a:xfrm>
          <a:prstGeom prst="rect">
            <a:avLst/>
          </a:prstGeom>
          <a:noFill/>
          <a:ln w="9525">
            <a:noFill/>
          </a:ln>
        </p:spPr>
        <p:txBody>
          <a:bodyPr vert="horz" wrap="square" lIns="91440" tIns="45720" rIns="91440" bIns="45720" rtlCol="0" anchor="t">
            <a:spAutoFit/>
          </a:bodyPr>
          <a:lstStyle>
            <a:lvl1pPr marL="0" lvl="0" indent="0" algn="ctr" defTabSz="1008380" eaLnBrk="1" fontAlgn="base" latinLnBrk="0" hangingPunct="1">
              <a:lnSpc>
                <a:spcPct val="100000"/>
              </a:lnSpc>
              <a:spcBef>
                <a:spcPct val="0"/>
              </a:spcBef>
              <a:spcAft>
                <a:spcPct val="0"/>
              </a:spcAft>
              <a:buNone/>
              <a:defRPr sz="3200" b="1" i="0" u="none" kern="1200" baseline="0">
                <a:solidFill>
                  <a:schemeClr val="tx1"/>
                </a:solidFill>
                <a:latin typeface="新宋体" panose="02010609030101010101" charset="-122"/>
                <a:ea typeface="+mj-ea"/>
                <a:cs typeface="新宋体" panose="02010609030101010101" charset="-122"/>
              </a:defRPr>
            </a:lvl1pPr>
          </a:lstStyle>
          <a:p>
            <a:pPr algn="l" defTabSz="914400" fontAlgn="auto"/>
            <a:r>
              <a:rPr lang="zh-CN" altLang="en-US" spc="-15" dirty="0" smtClean="0">
                <a:latin typeface="Times New Roman" panose="02020603050405020304" charset="0"/>
                <a:ea typeface="+mn-ea"/>
                <a:sym typeface="+mn-ea"/>
              </a:rPr>
              <a:t>影响清晰度因素</a:t>
            </a:r>
            <a:r>
              <a:rPr lang="en-US" altLang="zh-CN" spc="-15" dirty="0" smtClean="0">
                <a:latin typeface="Times New Roman" panose="02020603050405020304" charset="0"/>
                <a:ea typeface="+mn-ea"/>
                <a:sym typeface="+mn-ea"/>
              </a:rPr>
              <a:t>—4)</a:t>
            </a:r>
            <a:r>
              <a:rPr lang="zh-CN" altLang="en-US" spc="-15" dirty="0" smtClean="0">
                <a:latin typeface="Times New Roman" panose="02020603050405020304" charset="0"/>
                <a:ea typeface="+mn-ea"/>
                <a:sym typeface="+mn-ea"/>
              </a:rPr>
              <a:t>细微层次</a:t>
            </a:r>
            <a:endParaRPr lang="zh-CN" altLang="en-US" spc="-15" dirty="0">
              <a:latin typeface="Times New Roman" panose="02020603050405020304" charset="0"/>
              <a:ea typeface="+mn-ea"/>
              <a:sym typeface="+mn-ea"/>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1231900" y="4178427"/>
            <a:ext cx="3598926" cy="287959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408422" y="4176903"/>
            <a:ext cx="3598926" cy="287959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772138" y="3736346"/>
            <a:ext cx="2868930" cy="426079"/>
          </a:xfrm>
          <a:prstGeom prst="rect">
            <a:avLst/>
          </a:prstGeom>
        </p:spPr>
        <p:txBody>
          <a:bodyPr vert="horz" wrap="square" lIns="0" tIns="0" rIns="0" bIns="0" rtlCol="0">
            <a:spAutoFit/>
          </a:bodyPr>
          <a:lstStyle/>
          <a:p>
            <a:pPr marL="12700">
              <a:lnSpc>
                <a:spcPts val="3750"/>
              </a:lnSpc>
            </a:pPr>
            <a:r>
              <a:rPr sz="2400" spc="-5" dirty="0">
                <a:solidFill>
                  <a:srgbClr val="EE2B0A"/>
                </a:solidFill>
                <a:latin typeface="新宋体" panose="02010609030101010101" charset="-122"/>
                <a:cs typeface="新宋体" panose="02010609030101010101" charset="-122"/>
              </a:rPr>
              <a:t>降低颜色饱和度</a:t>
            </a:r>
            <a:endParaRPr sz="2400">
              <a:latin typeface="新宋体" panose="02010609030101010101" charset="-122"/>
              <a:cs typeface="新宋体" panose="02010609030101010101" charset="-122"/>
            </a:endParaRPr>
          </a:p>
        </p:txBody>
      </p:sp>
      <p:sp>
        <p:nvSpPr>
          <p:cNvPr id="7" name="object 7"/>
          <p:cNvSpPr txBox="1"/>
          <p:nvPr/>
        </p:nvSpPr>
        <p:spPr>
          <a:xfrm>
            <a:off x="2544687" y="3733298"/>
            <a:ext cx="838200" cy="426079"/>
          </a:xfrm>
          <a:prstGeom prst="rect">
            <a:avLst/>
          </a:prstGeom>
        </p:spPr>
        <p:txBody>
          <a:bodyPr vert="horz" wrap="square" lIns="0" tIns="0" rIns="0" bIns="0" rtlCol="0">
            <a:spAutoFit/>
          </a:bodyPr>
          <a:lstStyle/>
          <a:p>
            <a:pPr marL="12700">
              <a:lnSpc>
                <a:spcPts val="3750"/>
              </a:lnSpc>
            </a:pPr>
            <a:r>
              <a:rPr sz="2400" spc="-5" dirty="0">
                <a:solidFill>
                  <a:srgbClr val="EE2B0A"/>
                </a:solidFill>
                <a:latin typeface="新宋体" panose="02010609030101010101" charset="-122"/>
                <a:cs typeface="新宋体" panose="02010609030101010101" charset="-122"/>
              </a:rPr>
              <a:t>原图</a:t>
            </a:r>
            <a:endParaRPr sz="2400" dirty="0">
              <a:latin typeface="新宋体" panose="02010609030101010101" charset="-122"/>
              <a:cs typeface="新宋体" panose="02010609030101010101" charset="-122"/>
            </a:endParaRPr>
          </a:p>
        </p:txBody>
      </p:sp>
      <p:sp>
        <p:nvSpPr>
          <p:cNvPr id="3" name="灯片编号占位符 2"/>
          <p:cNvSpPr>
            <a:spLocks noGrp="1"/>
          </p:cNvSpPr>
          <p:nvPr>
            <p:ph type="sldNum" sz="quarter" idx="7"/>
          </p:nvPr>
        </p:nvSpPr>
        <p:spPr/>
        <p:txBody>
          <a:bodyPr/>
          <a:lstStyle/>
          <a:p>
            <a:fld id="{B6F15528-21DE-4FAA-801E-634DDDAF4B2B}" type="slidenum">
              <a:rPr/>
              <a:t>82</a:t>
            </a:fld>
            <a:endParaRPr/>
          </a:p>
        </p:txBody>
      </p:sp>
      <p:grpSp>
        <p:nvGrpSpPr>
          <p:cNvPr id="9" name="组合 8"/>
          <p:cNvGrpSpPr/>
          <p:nvPr/>
        </p:nvGrpSpPr>
        <p:grpSpPr>
          <a:xfrm>
            <a:off x="698501" y="580390"/>
            <a:ext cx="9704070" cy="1737360"/>
            <a:chOff x="698501" y="580390"/>
            <a:chExt cx="9704070" cy="1737360"/>
          </a:xfrm>
        </p:grpSpPr>
        <p:sp>
          <p:nvSpPr>
            <p:cNvPr id="10" name="文本框 9"/>
            <p:cNvSpPr txBox="1"/>
            <p:nvPr/>
          </p:nvSpPr>
          <p:spPr>
            <a:xfrm>
              <a:off x="774700" y="1677670"/>
              <a:ext cx="6324600" cy="640080"/>
            </a:xfrm>
            <a:prstGeom prst="rect">
              <a:avLst/>
            </a:prstGeom>
            <a:noFill/>
          </p:spPr>
          <p:txBody>
            <a:bodyPr wrap="square" rtlCol="0" anchor="t">
              <a:spAutoFit/>
            </a:bodyPr>
            <a:lstStyle/>
            <a:p>
              <a:pPr marL="571500" indent="-571500" algn="l">
                <a:buFont typeface="Arial" panose="020B0604020202020204" pitchFamily="34" charset="0"/>
                <a:buChar char="•"/>
              </a:pPr>
              <a:r>
                <a:rPr sz="3600" b="1" spc="-15" dirty="0" err="1" smtClean="0">
                  <a:solidFill>
                    <a:srgbClr val="FF0000"/>
                  </a:solidFill>
                  <a:latin typeface="新宋体" panose="02010609030101010101" charset="-122"/>
                  <a:cs typeface="新宋体" panose="02010609030101010101" charset="-122"/>
                  <a:sym typeface="+mn-ea"/>
                </a:rPr>
                <a:t>数字图像的</a:t>
              </a:r>
              <a:r>
                <a:rPr lang="zh-CN" altLang="en-US" sz="3600" b="1" spc="-15" dirty="0" smtClean="0">
                  <a:solidFill>
                    <a:srgbClr val="FF0000"/>
                  </a:solidFill>
                  <a:latin typeface="新宋体" panose="02010609030101010101" charset="-122"/>
                  <a:cs typeface="新宋体" panose="02010609030101010101" charset="-122"/>
                  <a:sym typeface="+mn-ea"/>
                </a:rPr>
                <a:t>质量</a:t>
              </a:r>
              <a:endParaRPr lang="zh-CN" altLang="en-US" sz="3600" b="1" spc="-15" dirty="0">
                <a:solidFill>
                  <a:srgbClr val="FF0000"/>
                </a:solidFill>
                <a:latin typeface="新宋体" panose="02010609030101010101" charset="-122"/>
                <a:cs typeface="新宋体" panose="02010609030101010101" charset="-122"/>
                <a:sym typeface="+mn-ea"/>
              </a:endParaRPr>
            </a:p>
          </p:txBody>
        </p:sp>
        <p:sp>
          <p:nvSpPr>
            <p:cNvPr id="11" name="文本框 10"/>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grpSp>
      <p:sp>
        <p:nvSpPr>
          <p:cNvPr id="12" name="object 7"/>
          <p:cNvSpPr txBox="1">
            <a:spLocks/>
          </p:cNvSpPr>
          <p:nvPr/>
        </p:nvSpPr>
        <p:spPr>
          <a:xfrm>
            <a:off x="774700" y="2411195"/>
            <a:ext cx="8821420" cy="584775"/>
          </a:xfrm>
          <a:prstGeom prst="rect">
            <a:avLst/>
          </a:prstGeom>
          <a:noFill/>
          <a:ln w="9525">
            <a:noFill/>
          </a:ln>
        </p:spPr>
        <p:txBody>
          <a:bodyPr vert="horz" wrap="square" lIns="91440" tIns="45720" rIns="91440" bIns="45720" rtlCol="0" anchor="t">
            <a:spAutoFit/>
          </a:bodyPr>
          <a:lstStyle>
            <a:lvl1pPr marL="0" lvl="0" indent="0" algn="ctr" defTabSz="1008380" eaLnBrk="1" fontAlgn="base" latinLnBrk="0" hangingPunct="1">
              <a:lnSpc>
                <a:spcPct val="100000"/>
              </a:lnSpc>
              <a:spcBef>
                <a:spcPct val="0"/>
              </a:spcBef>
              <a:spcAft>
                <a:spcPct val="0"/>
              </a:spcAft>
              <a:buNone/>
              <a:defRPr sz="3200" b="1" i="0" u="none" kern="1200" baseline="0">
                <a:solidFill>
                  <a:schemeClr val="tx1"/>
                </a:solidFill>
                <a:latin typeface="新宋体" panose="02010609030101010101" charset="-122"/>
                <a:ea typeface="+mj-ea"/>
                <a:cs typeface="新宋体" panose="02010609030101010101" charset="-122"/>
              </a:defRPr>
            </a:lvl1pPr>
          </a:lstStyle>
          <a:p>
            <a:pPr algn="l" defTabSz="914400" fontAlgn="auto"/>
            <a:r>
              <a:rPr lang="zh-CN" altLang="en-US" spc="-15" dirty="0" smtClean="0">
                <a:latin typeface="Times New Roman" panose="02020603050405020304" charset="0"/>
                <a:ea typeface="+mn-ea"/>
                <a:sym typeface="+mn-ea"/>
              </a:rPr>
              <a:t>影响清晰度因素</a:t>
            </a:r>
            <a:r>
              <a:rPr lang="en-US" altLang="zh-CN" spc="-15" dirty="0" smtClean="0">
                <a:latin typeface="Times New Roman" panose="02020603050405020304" charset="0"/>
                <a:ea typeface="+mn-ea"/>
                <a:sym typeface="+mn-ea"/>
              </a:rPr>
              <a:t>—5)</a:t>
            </a:r>
            <a:r>
              <a:rPr lang="zh-CN" altLang="en-US" spc="-15" dirty="0" smtClean="0">
                <a:latin typeface="Times New Roman" panose="02020603050405020304" charset="0"/>
                <a:ea typeface="+mn-ea"/>
                <a:sym typeface="+mn-ea"/>
              </a:rPr>
              <a:t>颜色饱和度</a:t>
            </a:r>
            <a:endParaRPr lang="zh-CN" altLang="en-US" spc="-15" dirty="0">
              <a:latin typeface="Times New Roman" panose="02020603050405020304" charset="0"/>
              <a:ea typeface="+mn-ea"/>
              <a:sym typeface="+mn-ea"/>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5" name="灯片编号占位符 4"/>
          <p:cNvSpPr>
            <a:spLocks noGrp="1"/>
          </p:cNvSpPr>
          <p:nvPr>
            <p:ph type="sldNum" sz="quarter" idx="7"/>
          </p:nvPr>
        </p:nvSpPr>
        <p:spPr/>
        <p:txBody>
          <a:bodyPr/>
          <a:lstStyle/>
          <a:p>
            <a:fld id="{B6F15528-21DE-4FAA-801E-634DDDAF4B2B}" type="slidenum">
              <a:rPr/>
              <a:t>83</a:t>
            </a:fld>
            <a:endParaRPr/>
          </a:p>
        </p:txBody>
      </p:sp>
      <p:sp>
        <p:nvSpPr>
          <p:cNvPr id="6" name="矩形 5"/>
          <p:cNvSpPr/>
          <p:nvPr/>
        </p:nvSpPr>
        <p:spPr>
          <a:xfrm>
            <a:off x="680720" y="1679575"/>
            <a:ext cx="8933179" cy="5142433"/>
          </a:xfrm>
          <a:prstGeom prst="rect">
            <a:avLst/>
          </a:prstGeom>
        </p:spPr>
        <p:txBody>
          <a:bodyPr wrap="square">
            <a:spAutoFit/>
          </a:bodyPr>
          <a:lstStyle/>
          <a:p>
            <a:pPr defTabSz="0">
              <a:lnSpc>
                <a:spcPct val="150000"/>
              </a:lnSpc>
              <a:spcBef>
                <a:spcPts val="55"/>
              </a:spcBef>
              <a:tabLst>
                <a:tab pos="568325" algn="l"/>
              </a:tabLst>
            </a:pPr>
            <a:r>
              <a:rPr lang="en-US" altLang="zh-CN" sz="3600" b="1" spc="745" dirty="0">
                <a:latin typeface="Segoe UI Symbol" panose="020B0502040204020203"/>
                <a:cs typeface="Segoe UI Symbol" panose="020B0502040204020203"/>
              </a:rPr>
              <a:t>•	</a:t>
            </a:r>
            <a:r>
              <a:rPr lang="zh-CN" altLang="en-US" sz="3600" b="1" spc="745" dirty="0">
                <a:latin typeface="Segoe UI Symbol" panose="020B0502040204020203"/>
                <a:cs typeface="Segoe UI Symbol" panose="020B0502040204020203"/>
              </a:rPr>
              <a:t>视觉感知</a:t>
            </a:r>
            <a:endParaRPr lang="en-US" altLang="zh-CN" sz="3600" b="1" spc="745" dirty="0">
              <a:latin typeface="Segoe UI Symbol" panose="020B0502040204020203"/>
              <a:cs typeface="Segoe UI Symbol" panose="020B0502040204020203"/>
            </a:endParaRPr>
          </a:p>
          <a:p>
            <a:pPr defTabSz="0">
              <a:lnSpc>
                <a:spcPct val="150000"/>
              </a:lnSpc>
              <a:spcBef>
                <a:spcPts val="55"/>
              </a:spcBef>
              <a:tabLst>
                <a:tab pos="568325" algn="l"/>
              </a:tabLst>
            </a:pPr>
            <a:r>
              <a:rPr lang="en-US" altLang="zh-CN" sz="3600" b="1" spc="745" dirty="0">
                <a:latin typeface="Segoe UI Symbol" panose="020B0502040204020203"/>
                <a:cs typeface="Segoe UI Symbol" panose="020B0502040204020203"/>
              </a:rPr>
              <a:t>•	</a:t>
            </a:r>
            <a:r>
              <a:rPr lang="zh-CN" altLang="en-US" sz="3600" b="1" spc="745" dirty="0">
                <a:latin typeface="Segoe UI Symbol" panose="020B0502040204020203"/>
                <a:cs typeface="Segoe UI Symbol" panose="020B0502040204020203"/>
              </a:rPr>
              <a:t>图像的采样和量化</a:t>
            </a:r>
            <a:endParaRPr lang="en-US" altLang="zh-CN" sz="3600" b="1" spc="745" dirty="0">
              <a:latin typeface="Segoe UI Symbol" panose="020B0502040204020203"/>
              <a:cs typeface="Segoe UI Symbol" panose="020B0502040204020203"/>
            </a:endParaRPr>
          </a:p>
          <a:p>
            <a:pPr defTabSz="0">
              <a:lnSpc>
                <a:spcPct val="150000"/>
              </a:lnSpc>
              <a:spcBef>
                <a:spcPts val="55"/>
              </a:spcBef>
              <a:tabLst>
                <a:tab pos="568325" algn="l"/>
              </a:tabLst>
            </a:pPr>
            <a:r>
              <a:rPr lang="en-US" altLang="zh-CN" sz="3600" b="1" spc="745" dirty="0">
                <a:latin typeface="Segoe UI Symbol" panose="020B0502040204020203"/>
                <a:cs typeface="Segoe UI Symbol" panose="020B0502040204020203"/>
              </a:rPr>
              <a:t>•	</a:t>
            </a:r>
            <a:r>
              <a:rPr lang="zh-CN" altLang="en-US" sz="3600" b="1" spc="745" dirty="0">
                <a:latin typeface="Segoe UI Symbol" panose="020B0502040204020203"/>
                <a:cs typeface="Segoe UI Symbol" panose="020B0502040204020203"/>
              </a:rPr>
              <a:t>数字图像的表示</a:t>
            </a:r>
            <a:endParaRPr lang="en-US" altLang="zh-CN" sz="3600" b="1" spc="745" dirty="0">
              <a:latin typeface="Segoe UI Symbol" panose="020B0502040204020203"/>
              <a:cs typeface="Segoe UI Symbol" panose="020B0502040204020203"/>
            </a:endParaRPr>
          </a:p>
          <a:p>
            <a:pPr defTabSz="0">
              <a:lnSpc>
                <a:spcPct val="150000"/>
              </a:lnSpc>
              <a:spcBef>
                <a:spcPts val="55"/>
              </a:spcBef>
              <a:tabLst>
                <a:tab pos="568325" algn="l"/>
              </a:tabLst>
            </a:pPr>
            <a:r>
              <a:rPr lang="en-US" altLang="zh-CN" sz="3600" spc="745" dirty="0" smtClean="0">
                <a:solidFill>
                  <a:srgbClr val="EE2B0A"/>
                </a:solidFill>
                <a:latin typeface="Segoe UI Symbol" panose="020B0502040204020203"/>
                <a:cs typeface="Segoe UI Symbol" panose="020B0502040204020203"/>
              </a:rPr>
              <a:t>•</a:t>
            </a:r>
            <a:r>
              <a:rPr lang="en-US" altLang="zh-CN" sz="3600" spc="745" dirty="0">
                <a:solidFill>
                  <a:srgbClr val="EE2B0A"/>
                </a:solidFill>
                <a:latin typeface="Segoe UI Symbol" panose="020B0502040204020203"/>
                <a:cs typeface="Segoe UI Symbol" panose="020B0502040204020203"/>
              </a:rPr>
              <a:t>	</a:t>
            </a:r>
            <a:r>
              <a:rPr lang="zh-CN" altLang="en-US" sz="3600" b="1" spc="-15" dirty="0">
                <a:latin typeface="新宋体" panose="02010609030101010101" charset="-122"/>
                <a:cs typeface="新宋体" panose="02010609030101010101" charset="-122"/>
              </a:rPr>
              <a:t>数字图像的质</a:t>
            </a:r>
            <a:r>
              <a:rPr lang="zh-CN" altLang="en-US" sz="3600" b="1" spc="-15" dirty="0" smtClean="0">
                <a:latin typeface="新宋体" panose="02010609030101010101" charset="-122"/>
                <a:cs typeface="新宋体" panose="02010609030101010101" charset="-122"/>
              </a:rPr>
              <a:t>量</a:t>
            </a:r>
            <a:endParaRPr lang="en-US" altLang="zh-CN" sz="3600" b="1" spc="-15" dirty="0" smtClean="0">
              <a:latin typeface="新宋体" panose="02010609030101010101" charset="-122"/>
              <a:cs typeface="新宋体" panose="02010609030101010101" charset="-122"/>
            </a:endParaRPr>
          </a:p>
          <a:p>
            <a:pPr defTabSz="0">
              <a:lnSpc>
                <a:spcPct val="150000"/>
              </a:lnSpc>
              <a:spcBef>
                <a:spcPts val="55"/>
              </a:spcBef>
              <a:tabLst>
                <a:tab pos="568325" algn="l"/>
              </a:tabLst>
            </a:pPr>
            <a:r>
              <a:rPr lang="en-US" altLang="zh-CN" sz="3600" spc="745" dirty="0" smtClean="0">
                <a:solidFill>
                  <a:srgbClr val="FF0000"/>
                </a:solidFill>
                <a:latin typeface="Segoe UI Symbol" panose="020B0502040204020203"/>
                <a:cs typeface="Segoe UI Symbol" panose="020B0502040204020203"/>
              </a:rPr>
              <a:t>•</a:t>
            </a:r>
            <a:r>
              <a:rPr lang="en-US" altLang="zh-CN" sz="3600" spc="745" dirty="0">
                <a:solidFill>
                  <a:srgbClr val="FF0000"/>
                </a:solidFill>
                <a:latin typeface="Segoe UI Symbol" panose="020B0502040204020203"/>
                <a:cs typeface="Segoe UI Symbol" panose="020B0502040204020203"/>
              </a:rPr>
              <a:t>		</a:t>
            </a:r>
            <a:r>
              <a:rPr lang="zh-CN" altLang="en-US" sz="3600" b="1" spc="-15" dirty="0">
                <a:solidFill>
                  <a:srgbClr val="FF0000"/>
                </a:solidFill>
                <a:latin typeface="新宋体" panose="02010609030101010101" charset="-122"/>
                <a:cs typeface="新宋体" panose="02010609030101010101" charset="-122"/>
              </a:rPr>
              <a:t>像素间</a:t>
            </a:r>
            <a:r>
              <a:rPr lang="zh-CN" altLang="en-US" sz="3600" b="1" spc="-15" dirty="0" smtClean="0">
                <a:solidFill>
                  <a:srgbClr val="FF0000"/>
                </a:solidFill>
                <a:latin typeface="新宋体" panose="02010609030101010101" charset="-122"/>
                <a:cs typeface="新宋体" panose="02010609030101010101" charset="-122"/>
              </a:rPr>
              <a:t>的基</a:t>
            </a:r>
            <a:r>
              <a:rPr lang="zh-CN" altLang="en-US" sz="3600" b="1" spc="-15" dirty="0">
                <a:solidFill>
                  <a:srgbClr val="FF0000"/>
                </a:solidFill>
                <a:latin typeface="新宋体" panose="02010609030101010101" charset="-122"/>
                <a:cs typeface="新宋体" panose="02010609030101010101" charset="-122"/>
              </a:rPr>
              <a:t>本关</a:t>
            </a:r>
            <a:r>
              <a:rPr lang="zh-CN" altLang="en-US" sz="3600" b="1" spc="-15" dirty="0" smtClean="0">
                <a:solidFill>
                  <a:srgbClr val="FF0000"/>
                </a:solidFill>
                <a:latin typeface="新宋体" panose="02010609030101010101" charset="-122"/>
                <a:cs typeface="新宋体" panose="02010609030101010101" charset="-122"/>
              </a:rPr>
              <a:t>系</a:t>
            </a:r>
            <a:endParaRPr lang="en-US" altLang="zh-CN" sz="3600" b="1" spc="-15" dirty="0" smtClean="0">
              <a:solidFill>
                <a:srgbClr val="FF0000"/>
              </a:solidFill>
              <a:latin typeface="新宋体" panose="02010609030101010101" charset="-122"/>
              <a:cs typeface="新宋体" panose="02010609030101010101" charset="-122"/>
            </a:endParaRPr>
          </a:p>
          <a:p>
            <a:pPr defTabSz="0">
              <a:lnSpc>
                <a:spcPct val="150000"/>
              </a:lnSpc>
              <a:spcBef>
                <a:spcPts val="55"/>
              </a:spcBef>
              <a:tabLst>
                <a:tab pos="568325" algn="l"/>
              </a:tabLst>
            </a:pPr>
            <a:endParaRPr lang="zh-CN" altLang="en-US" sz="3600" dirty="0">
              <a:latin typeface="新宋体" panose="02010609030101010101" charset="-122"/>
              <a:cs typeface="新宋体" panose="02010609030101010101" charset="-122"/>
            </a:endParaRPr>
          </a:p>
        </p:txBody>
      </p:sp>
    </p:spTree>
    <p:extLst>
      <p:ext uri="{BB962C8B-B14F-4D97-AF65-F5344CB8AC3E}">
        <p14:creationId xmlns:p14="http://schemas.microsoft.com/office/powerpoint/2010/main" val="252097183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1155700" y="2380349"/>
            <a:ext cx="7543800" cy="5027017"/>
          </a:xfrm>
          <a:prstGeom prst="rect">
            <a:avLst/>
          </a:prstGeom>
        </p:spPr>
        <p:txBody>
          <a:bodyPr vert="horz" wrap="square" lIns="0" tIns="0" rIns="0" bIns="0" rtlCol="0">
            <a:spAutoFit/>
          </a:bodyPr>
          <a:lstStyle/>
          <a:p>
            <a:pPr marL="12700" defTabSz="0">
              <a:lnSpc>
                <a:spcPts val="3000"/>
              </a:lnSpc>
              <a:tabLst>
                <a:tab pos="469265" algn="l"/>
              </a:tabLst>
            </a:pPr>
            <a:r>
              <a:rPr sz="2800" spc="745" dirty="0">
                <a:solidFill>
                  <a:srgbClr val="EE2B0A"/>
                </a:solidFill>
                <a:latin typeface="Times New Roman" panose="02020603050405020304" charset="0"/>
                <a:cs typeface="Segoe UI Symbol" panose="020B0502040204020203"/>
              </a:rPr>
              <a:t>•	</a:t>
            </a:r>
            <a:r>
              <a:rPr sz="2800" spc="-5" dirty="0">
                <a:latin typeface="Times New Roman" panose="02020603050405020304" charset="0"/>
                <a:cs typeface="新宋体" panose="02010609030101010101" charset="-122"/>
              </a:rPr>
              <a:t>相邻像素：</a:t>
            </a:r>
            <a:endParaRPr sz="2800" dirty="0">
              <a:latin typeface="Times New Roman" panose="02020603050405020304" charset="0"/>
              <a:cs typeface="新宋体" panose="02010609030101010101" charset="-122"/>
            </a:endParaRPr>
          </a:p>
          <a:p>
            <a:pPr marL="469900" defTabSz="0">
              <a:lnSpc>
                <a:spcPts val="3000"/>
              </a:lnSpc>
              <a:spcBef>
                <a:spcPts val="1405"/>
              </a:spcBef>
              <a:tabLst>
                <a:tab pos="926465" algn="l"/>
              </a:tabLst>
            </a:pPr>
            <a:r>
              <a:rPr sz="2800" spc="55" dirty="0">
                <a:solidFill>
                  <a:srgbClr val="EE2B0A"/>
                </a:solidFill>
                <a:latin typeface="Times New Roman" panose="02020603050405020304" charset="0"/>
                <a:cs typeface="Segoe UI Symbol" panose="020B0502040204020203"/>
              </a:rPr>
              <a:t>✓	</a:t>
            </a:r>
            <a:r>
              <a:rPr sz="2800" spc="55" dirty="0">
                <a:latin typeface="Times New Roman" panose="02020603050405020304" charset="0"/>
                <a:cs typeface="新宋体" panose="02010609030101010101" charset="-122"/>
              </a:rPr>
              <a:t>4邻域</a:t>
            </a:r>
            <a:endParaRPr sz="2800" dirty="0">
              <a:latin typeface="Times New Roman" panose="02020603050405020304" charset="0"/>
              <a:cs typeface="新宋体" panose="02010609030101010101" charset="-122"/>
            </a:endParaRPr>
          </a:p>
          <a:p>
            <a:pPr marL="469900" defTabSz="0">
              <a:lnSpc>
                <a:spcPts val="3000"/>
              </a:lnSpc>
              <a:spcBef>
                <a:spcPts val="1430"/>
              </a:spcBef>
              <a:tabLst>
                <a:tab pos="926465" algn="l"/>
              </a:tabLst>
            </a:pPr>
            <a:r>
              <a:rPr sz="2800" spc="55" dirty="0">
                <a:solidFill>
                  <a:srgbClr val="EE2B0A"/>
                </a:solidFill>
                <a:latin typeface="Times New Roman" panose="02020603050405020304" charset="0"/>
                <a:cs typeface="Segoe UI Symbol" panose="020B0502040204020203"/>
              </a:rPr>
              <a:t>✓	</a:t>
            </a:r>
            <a:r>
              <a:rPr sz="2800" spc="55" dirty="0">
                <a:latin typeface="Times New Roman" panose="02020603050405020304" charset="0"/>
                <a:cs typeface="新宋体" panose="02010609030101010101" charset="-122"/>
              </a:rPr>
              <a:t>D邻域</a:t>
            </a:r>
            <a:endParaRPr sz="2800" dirty="0">
              <a:latin typeface="Times New Roman" panose="02020603050405020304" charset="0"/>
              <a:cs typeface="新宋体" panose="02010609030101010101" charset="-122"/>
            </a:endParaRPr>
          </a:p>
          <a:p>
            <a:pPr marL="469900" defTabSz="0">
              <a:lnSpc>
                <a:spcPts val="3000"/>
              </a:lnSpc>
              <a:spcBef>
                <a:spcPts val="1435"/>
              </a:spcBef>
              <a:tabLst>
                <a:tab pos="926465" algn="l"/>
              </a:tabLst>
            </a:pPr>
            <a:r>
              <a:rPr sz="2800" spc="55" dirty="0">
                <a:solidFill>
                  <a:srgbClr val="EE2B0A"/>
                </a:solidFill>
                <a:latin typeface="Times New Roman" panose="02020603050405020304" charset="0"/>
                <a:cs typeface="Segoe UI Symbol" panose="020B0502040204020203"/>
              </a:rPr>
              <a:t>✓	</a:t>
            </a:r>
            <a:r>
              <a:rPr sz="2800" spc="55" dirty="0">
                <a:latin typeface="Times New Roman" panose="02020603050405020304" charset="0"/>
                <a:cs typeface="新宋体" panose="02010609030101010101" charset="-122"/>
              </a:rPr>
              <a:t>8邻域</a:t>
            </a:r>
            <a:endParaRPr sz="2800" dirty="0">
              <a:latin typeface="Times New Roman" panose="02020603050405020304" charset="0"/>
              <a:cs typeface="新宋体" panose="02010609030101010101" charset="-122"/>
            </a:endParaRPr>
          </a:p>
          <a:p>
            <a:pPr marL="12700" defTabSz="0">
              <a:lnSpc>
                <a:spcPts val="3000"/>
              </a:lnSpc>
              <a:spcBef>
                <a:spcPts val="1940"/>
              </a:spcBef>
              <a:tabLst>
                <a:tab pos="469265" algn="l"/>
              </a:tabLst>
            </a:pPr>
            <a:r>
              <a:rPr sz="2800" spc="745" dirty="0">
                <a:solidFill>
                  <a:srgbClr val="EE2B0A"/>
                </a:solidFill>
                <a:latin typeface="Times New Roman" panose="02020603050405020304" charset="0"/>
                <a:cs typeface="Segoe UI Symbol" panose="020B0502040204020203"/>
              </a:rPr>
              <a:t>•	</a:t>
            </a:r>
            <a:r>
              <a:rPr sz="2800" spc="-5" dirty="0">
                <a:latin typeface="Times New Roman" panose="02020603050405020304" charset="0"/>
                <a:cs typeface="新宋体" panose="02010609030101010101" charset="-122"/>
              </a:rPr>
              <a:t>连通性</a:t>
            </a:r>
            <a:endParaRPr sz="2800" dirty="0">
              <a:latin typeface="Times New Roman" panose="02020603050405020304" charset="0"/>
              <a:cs typeface="新宋体" panose="02010609030101010101" charset="-122"/>
            </a:endParaRPr>
          </a:p>
          <a:p>
            <a:pPr marL="469900" defTabSz="0">
              <a:lnSpc>
                <a:spcPts val="3000"/>
              </a:lnSpc>
              <a:spcBef>
                <a:spcPts val="1410"/>
              </a:spcBef>
              <a:tabLst>
                <a:tab pos="926465" algn="l"/>
              </a:tabLst>
            </a:pPr>
            <a:r>
              <a:rPr sz="2800" spc="55" dirty="0">
                <a:solidFill>
                  <a:srgbClr val="EE2B0A"/>
                </a:solidFill>
                <a:latin typeface="Times New Roman" panose="02020603050405020304" charset="0"/>
                <a:cs typeface="Segoe UI Symbol" panose="020B0502040204020203"/>
              </a:rPr>
              <a:t>✓	</a:t>
            </a:r>
            <a:r>
              <a:rPr sz="2800" spc="55" dirty="0">
                <a:latin typeface="Times New Roman" panose="02020603050405020304" charset="0"/>
                <a:cs typeface="新宋体" panose="02010609030101010101" charset="-122"/>
              </a:rPr>
              <a:t>4连通</a:t>
            </a:r>
            <a:endParaRPr sz="2800" dirty="0">
              <a:latin typeface="Times New Roman" panose="02020603050405020304" charset="0"/>
              <a:cs typeface="新宋体" panose="02010609030101010101" charset="-122"/>
            </a:endParaRPr>
          </a:p>
          <a:p>
            <a:pPr marL="469900" defTabSz="0">
              <a:lnSpc>
                <a:spcPts val="3000"/>
              </a:lnSpc>
              <a:spcBef>
                <a:spcPts val="1430"/>
              </a:spcBef>
              <a:tabLst>
                <a:tab pos="926465" algn="l"/>
              </a:tabLst>
            </a:pPr>
            <a:r>
              <a:rPr sz="2800" spc="55" dirty="0">
                <a:solidFill>
                  <a:srgbClr val="EE2B0A"/>
                </a:solidFill>
                <a:latin typeface="Times New Roman" panose="02020603050405020304" charset="0"/>
                <a:cs typeface="Segoe UI Symbol" panose="020B0502040204020203"/>
              </a:rPr>
              <a:t>✓	</a:t>
            </a:r>
            <a:r>
              <a:rPr sz="2800" spc="55" dirty="0">
                <a:latin typeface="Times New Roman" panose="02020603050405020304" charset="0"/>
                <a:cs typeface="新宋体" panose="02010609030101010101" charset="-122"/>
              </a:rPr>
              <a:t>8连通</a:t>
            </a:r>
            <a:endParaRPr sz="2800" dirty="0">
              <a:latin typeface="Times New Roman" panose="02020603050405020304" charset="0"/>
              <a:cs typeface="新宋体" panose="02010609030101010101" charset="-122"/>
            </a:endParaRPr>
          </a:p>
          <a:p>
            <a:pPr marL="469900" defTabSz="0">
              <a:lnSpc>
                <a:spcPts val="3000"/>
              </a:lnSpc>
              <a:spcBef>
                <a:spcPts val="1430"/>
              </a:spcBef>
              <a:tabLst>
                <a:tab pos="926465" algn="l"/>
              </a:tabLst>
            </a:pPr>
            <a:r>
              <a:rPr sz="2800" spc="55" dirty="0">
                <a:solidFill>
                  <a:srgbClr val="EE2B0A"/>
                </a:solidFill>
                <a:latin typeface="Times New Roman" panose="02020603050405020304" charset="0"/>
                <a:cs typeface="Segoe UI Symbol" panose="020B0502040204020203"/>
              </a:rPr>
              <a:t>✓	</a:t>
            </a:r>
            <a:r>
              <a:rPr sz="2800" spc="55" dirty="0">
                <a:latin typeface="Times New Roman" panose="02020603050405020304" charset="0"/>
                <a:cs typeface="新宋体" panose="02010609030101010101" charset="-122"/>
              </a:rPr>
              <a:t>m连通</a:t>
            </a:r>
            <a:endParaRPr sz="2800" dirty="0">
              <a:latin typeface="Times New Roman" panose="02020603050405020304" charset="0"/>
              <a:cs typeface="新宋体" panose="02010609030101010101" charset="-122"/>
            </a:endParaRPr>
          </a:p>
          <a:p>
            <a:pPr marL="12700" defTabSz="0">
              <a:lnSpc>
                <a:spcPts val="3000"/>
              </a:lnSpc>
              <a:spcBef>
                <a:spcPts val="1940"/>
              </a:spcBef>
              <a:tabLst>
                <a:tab pos="469265" algn="l"/>
              </a:tabLst>
            </a:pPr>
            <a:r>
              <a:rPr sz="2800" spc="745" dirty="0">
                <a:solidFill>
                  <a:srgbClr val="EE2B0A"/>
                </a:solidFill>
                <a:latin typeface="Times New Roman" panose="02020603050405020304" charset="0"/>
                <a:cs typeface="Segoe UI Symbol" panose="020B0502040204020203"/>
              </a:rPr>
              <a:t>•	</a:t>
            </a:r>
            <a:r>
              <a:rPr sz="2800" spc="-5" dirty="0">
                <a:latin typeface="Times New Roman" panose="02020603050405020304" charset="0"/>
                <a:cs typeface="新宋体" panose="02010609030101010101" charset="-122"/>
              </a:rPr>
              <a:t>距离</a:t>
            </a:r>
            <a:endParaRPr sz="2800" dirty="0">
              <a:latin typeface="Times New Roman" panose="02020603050405020304" charset="0"/>
              <a:cs typeface="新宋体" panose="02010609030101010101" charset="-122"/>
            </a:endParaRPr>
          </a:p>
        </p:txBody>
      </p:sp>
      <p:sp>
        <p:nvSpPr>
          <p:cNvPr id="3" name="灯片编号占位符 2"/>
          <p:cNvSpPr>
            <a:spLocks noGrp="1"/>
          </p:cNvSpPr>
          <p:nvPr>
            <p:ph type="sldNum" sz="quarter" idx="12"/>
          </p:nvPr>
        </p:nvSpPr>
        <p:spPr/>
        <p:txBody>
          <a:bodyPr/>
          <a:lstStyle/>
          <a:p>
            <a:fld id="{B6F15528-21DE-4FAA-801E-634DDDAF4B2B}" type="slidenum">
              <a:rPr/>
              <a:t>84</a:t>
            </a:fld>
            <a:endParaRPr/>
          </a:p>
        </p:txBody>
      </p:sp>
      <p:grpSp>
        <p:nvGrpSpPr>
          <p:cNvPr id="7" name="组合 6"/>
          <p:cNvGrpSpPr/>
          <p:nvPr/>
        </p:nvGrpSpPr>
        <p:grpSpPr>
          <a:xfrm>
            <a:off x="493637" y="580390"/>
            <a:ext cx="9908934" cy="1648351"/>
            <a:chOff x="493637" y="580390"/>
            <a:chExt cx="9908934" cy="1648351"/>
          </a:xfrm>
        </p:grpSpPr>
        <p:sp>
          <p:nvSpPr>
            <p:cNvPr id="6" name="文本框 5"/>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2" name="矩形 1"/>
            <p:cNvSpPr/>
            <p:nvPr/>
          </p:nvSpPr>
          <p:spPr>
            <a:xfrm>
              <a:off x="493637" y="1649095"/>
              <a:ext cx="5996063"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dirty="0">
                  <a:solidFill>
                    <a:srgbClr val="FF0000"/>
                  </a:solidFill>
                  <a:latin typeface="新宋体" panose="02010609030101010101" charset="-122"/>
                  <a:cs typeface="新宋体" panose="02010609030101010101" charset="-122"/>
                </a:rPr>
                <a:t>像素间基本关系</a:t>
              </a:r>
            </a:p>
          </p:txBody>
        </p:sp>
      </p:gr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4448314" y="5756885"/>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EE2B0A"/>
          </a:solidFill>
        </p:spPr>
        <p:txBody>
          <a:bodyPr wrap="square" lIns="0" tIns="0" rIns="0" bIns="0" rtlCol="0"/>
          <a:lstStyle/>
          <a:p>
            <a:endParaRPr>
              <a:latin typeface="Times New Roman" panose="02020603050405020304" charset="0"/>
            </a:endParaRPr>
          </a:p>
        </p:txBody>
      </p:sp>
      <p:sp>
        <p:nvSpPr>
          <p:cNvPr id="5" name="object 5"/>
          <p:cNvSpPr/>
          <p:nvPr/>
        </p:nvSpPr>
        <p:spPr>
          <a:xfrm>
            <a:off x="4448314" y="5756885"/>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latin typeface="Times New Roman" panose="02020603050405020304" charset="0"/>
            </a:endParaRPr>
          </a:p>
        </p:txBody>
      </p:sp>
      <p:sp>
        <p:nvSpPr>
          <p:cNvPr id="6" name="object 6"/>
          <p:cNvSpPr/>
          <p:nvPr/>
        </p:nvSpPr>
        <p:spPr>
          <a:xfrm>
            <a:off x="4448314" y="6442685"/>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FFFF00"/>
          </a:solidFill>
        </p:spPr>
        <p:txBody>
          <a:bodyPr wrap="square" lIns="0" tIns="0" rIns="0" bIns="0" rtlCol="0"/>
          <a:lstStyle/>
          <a:p>
            <a:endParaRPr>
              <a:latin typeface="Times New Roman" panose="02020603050405020304" charset="0"/>
            </a:endParaRPr>
          </a:p>
        </p:txBody>
      </p:sp>
      <p:sp>
        <p:nvSpPr>
          <p:cNvPr id="7" name="object 7"/>
          <p:cNvSpPr/>
          <p:nvPr/>
        </p:nvSpPr>
        <p:spPr>
          <a:xfrm>
            <a:off x="4448314" y="6442685"/>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latin typeface="Times New Roman" panose="02020603050405020304" charset="0"/>
            </a:endParaRPr>
          </a:p>
        </p:txBody>
      </p:sp>
      <p:sp>
        <p:nvSpPr>
          <p:cNvPr id="8" name="object 8"/>
          <p:cNvSpPr/>
          <p:nvPr/>
        </p:nvSpPr>
        <p:spPr>
          <a:xfrm>
            <a:off x="5134114" y="5756885"/>
            <a:ext cx="685800" cy="685800"/>
          </a:xfrm>
          <a:custGeom>
            <a:avLst/>
            <a:gdLst/>
            <a:ahLst/>
            <a:cxnLst/>
            <a:rect l="l" t="t" r="r" b="b"/>
            <a:pathLst>
              <a:path w="685800" h="685800">
                <a:moveTo>
                  <a:pt x="0" y="0"/>
                </a:moveTo>
                <a:lnTo>
                  <a:pt x="0" y="685800"/>
                </a:lnTo>
                <a:lnTo>
                  <a:pt x="685799" y="685800"/>
                </a:lnTo>
                <a:lnTo>
                  <a:pt x="685799" y="0"/>
                </a:lnTo>
                <a:lnTo>
                  <a:pt x="0" y="0"/>
                </a:lnTo>
                <a:close/>
              </a:path>
            </a:pathLst>
          </a:custGeom>
          <a:solidFill>
            <a:srgbClr val="FFFF00"/>
          </a:solidFill>
        </p:spPr>
        <p:txBody>
          <a:bodyPr wrap="square" lIns="0" tIns="0" rIns="0" bIns="0" rtlCol="0"/>
          <a:lstStyle/>
          <a:p>
            <a:endParaRPr>
              <a:latin typeface="Times New Roman" panose="02020603050405020304" charset="0"/>
            </a:endParaRPr>
          </a:p>
        </p:txBody>
      </p:sp>
      <p:sp>
        <p:nvSpPr>
          <p:cNvPr id="9" name="object 9"/>
          <p:cNvSpPr/>
          <p:nvPr/>
        </p:nvSpPr>
        <p:spPr>
          <a:xfrm>
            <a:off x="5134114" y="5756885"/>
            <a:ext cx="685800" cy="685800"/>
          </a:xfrm>
          <a:custGeom>
            <a:avLst/>
            <a:gdLst/>
            <a:ahLst/>
            <a:cxnLst/>
            <a:rect l="l" t="t" r="r" b="b"/>
            <a:pathLst>
              <a:path w="685800" h="685800">
                <a:moveTo>
                  <a:pt x="0" y="0"/>
                </a:moveTo>
                <a:lnTo>
                  <a:pt x="0" y="685800"/>
                </a:lnTo>
                <a:lnTo>
                  <a:pt x="685799" y="685800"/>
                </a:lnTo>
                <a:lnTo>
                  <a:pt x="685799" y="0"/>
                </a:lnTo>
                <a:lnTo>
                  <a:pt x="0" y="0"/>
                </a:lnTo>
                <a:close/>
              </a:path>
            </a:pathLst>
          </a:custGeom>
          <a:ln w="9524">
            <a:solidFill>
              <a:srgbClr val="000000"/>
            </a:solidFill>
          </a:ln>
        </p:spPr>
        <p:txBody>
          <a:bodyPr wrap="square" lIns="0" tIns="0" rIns="0" bIns="0" rtlCol="0"/>
          <a:lstStyle/>
          <a:p>
            <a:endParaRPr>
              <a:latin typeface="Times New Roman" panose="02020603050405020304" charset="0"/>
            </a:endParaRPr>
          </a:p>
        </p:txBody>
      </p:sp>
      <p:sp>
        <p:nvSpPr>
          <p:cNvPr id="10" name="object 10"/>
          <p:cNvSpPr/>
          <p:nvPr/>
        </p:nvSpPr>
        <p:spPr>
          <a:xfrm>
            <a:off x="4448314" y="5071085"/>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FFFF00"/>
          </a:solidFill>
        </p:spPr>
        <p:txBody>
          <a:bodyPr wrap="square" lIns="0" tIns="0" rIns="0" bIns="0" rtlCol="0"/>
          <a:lstStyle/>
          <a:p>
            <a:endParaRPr>
              <a:latin typeface="Times New Roman" panose="02020603050405020304" charset="0"/>
            </a:endParaRPr>
          </a:p>
        </p:txBody>
      </p:sp>
      <p:sp>
        <p:nvSpPr>
          <p:cNvPr id="11" name="object 11"/>
          <p:cNvSpPr/>
          <p:nvPr/>
        </p:nvSpPr>
        <p:spPr>
          <a:xfrm>
            <a:off x="4448314" y="5071085"/>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latin typeface="Times New Roman" panose="02020603050405020304" charset="0"/>
            </a:endParaRPr>
          </a:p>
        </p:txBody>
      </p:sp>
      <p:sp>
        <p:nvSpPr>
          <p:cNvPr id="12" name="object 12"/>
          <p:cNvSpPr/>
          <p:nvPr/>
        </p:nvSpPr>
        <p:spPr>
          <a:xfrm>
            <a:off x="3762514" y="5756885"/>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solidFill>
            <a:srgbClr val="FFFF00"/>
          </a:solidFill>
        </p:spPr>
        <p:txBody>
          <a:bodyPr wrap="square" lIns="0" tIns="0" rIns="0" bIns="0" rtlCol="0"/>
          <a:lstStyle/>
          <a:p>
            <a:endParaRPr>
              <a:latin typeface="Times New Roman" panose="02020603050405020304" charset="0"/>
            </a:endParaRPr>
          </a:p>
        </p:txBody>
      </p:sp>
      <p:sp>
        <p:nvSpPr>
          <p:cNvPr id="13" name="object 13"/>
          <p:cNvSpPr/>
          <p:nvPr/>
        </p:nvSpPr>
        <p:spPr>
          <a:xfrm>
            <a:off x="3762514" y="5756885"/>
            <a:ext cx="685800" cy="685800"/>
          </a:xfrm>
          <a:custGeom>
            <a:avLst/>
            <a:gdLst/>
            <a:ahLst/>
            <a:cxnLst/>
            <a:rect l="l" t="t" r="r" b="b"/>
            <a:pathLst>
              <a:path w="685800" h="685800">
                <a:moveTo>
                  <a:pt x="0" y="0"/>
                </a:moveTo>
                <a:lnTo>
                  <a:pt x="0" y="685800"/>
                </a:lnTo>
                <a:lnTo>
                  <a:pt x="685800" y="685800"/>
                </a:lnTo>
                <a:lnTo>
                  <a:pt x="685800" y="0"/>
                </a:lnTo>
                <a:lnTo>
                  <a:pt x="0" y="0"/>
                </a:lnTo>
                <a:close/>
              </a:path>
            </a:pathLst>
          </a:custGeom>
          <a:ln w="9525">
            <a:solidFill>
              <a:srgbClr val="000000"/>
            </a:solidFill>
          </a:ln>
        </p:spPr>
        <p:txBody>
          <a:bodyPr wrap="square" lIns="0" tIns="0" rIns="0" bIns="0" rtlCol="0"/>
          <a:lstStyle/>
          <a:p>
            <a:endParaRPr>
              <a:latin typeface="Times New Roman" panose="02020603050405020304" charset="0"/>
            </a:endParaRPr>
          </a:p>
        </p:txBody>
      </p:sp>
      <p:sp>
        <p:nvSpPr>
          <p:cNvPr id="14" name="object 14"/>
          <p:cNvSpPr txBox="1"/>
          <p:nvPr/>
        </p:nvSpPr>
        <p:spPr>
          <a:xfrm>
            <a:off x="2230373" y="5858484"/>
            <a:ext cx="1270000" cy="418465"/>
          </a:xfrm>
          <a:prstGeom prst="rect">
            <a:avLst/>
          </a:prstGeom>
        </p:spPr>
        <p:txBody>
          <a:bodyPr vert="horz" wrap="square" lIns="0" tIns="0" rIns="0" bIns="0" rtlCol="0">
            <a:spAutoFit/>
          </a:bodyPr>
          <a:lstStyle/>
          <a:p>
            <a:pPr marL="12700">
              <a:lnSpc>
                <a:spcPts val="3295"/>
              </a:lnSpc>
            </a:pPr>
            <a:r>
              <a:rPr sz="2800" spc="-5" dirty="0">
                <a:latin typeface="Times New Roman" panose="02020603050405020304" charset="0"/>
                <a:cs typeface="新宋体" panose="02010609030101010101" charset="-122"/>
              </a:rPr>
              <a:t>(x-1,y)</a:t>
            </a:r>
          </a:p>
        </p:txBody>
      </p:sp>
      <p:sp>
        <p:nvSpPr>
          <p:cNvPr id="15" name="object 15"/>
          <p:cNvSpPr txBox="1"/>
          <p:nvPr/>
        </p:nvSpPr>
        <p:spPr>
          <a:xfrm>
            <a:off x="4604003" y="5788127"/>
            <a:ext cx="304800" cy="430887"/>
          </a:xfrm>
          <a:prstGeom prst="rect">
            <a:avLst/>
          </a:prstGeom>
        </p:spPr>
        <p:txBody>
          <a:bodyPr vert="horz" wrap="square" lIns="0" tIns="0" rIns="0" bIns="0" rtlCol="0">
            <a:spAutoFit/>
          </a:bodyPr>
          <a:lstStyle/>
          <a:p>
            <a:pPr marL="12700">
              <a:lnSpc>
                <a:spcPct val="100000"/>
              </a:lnSpc>
            </a:pPr>
            <a:r>
              <a:rPr sz="2800" b="1" dirty="0">
                <a:latin typeface="Times New Roman" panose="02020603050405020304" charset="0"/>
                <a:cs typeface="Times New Roman" panose="02020603050405020304"/>
              </a:rPr>
              <a:t>P</a:t>
            </a:r>
          </a:p>
        </p:txBody>
      </p:sp>
      <p:sp>
        <p:nvSpPr>
          <p:cNvPr id="16" name="object 16"/>
          <p:cNvSpPr txBox="1"/>
          <p:nvPr/>
        </p:nvSpPr>
        <p:spPr>
          <a:xfrm>
            <a:off x="6076962" y="5834862"/>
            <a:ext cx="1270000" cy="418465"/>
          </a:xfrm>
          <a:prstGeom prst="rect">
            <a:avLst/>
          </a:prstGeom>
        </p:spPr>
        <p:txBody>
          <a:bodyPr vert="horz" wrap="square" lIns="0" tIns="0" rIns="0" bIns="0" rtlCol="0">
            <a:spAutoFit/>
          </a:bodyPr>
          <a:lstStyle/>
          <a:p>
            <a:pPr marL="12700">
              <a:lnSpc>
                <a:spcPts val="3295"/>
              </a:lnSpc>
            </a:pPr>
            <a:r>
              <a:rPr sz="2800" spc="-5" dirty="0">
                <a:latin typeface="Times New Roman" panose="02020603050405020304" charset="0"/>
                <a:cs typeface="新宋体" panose="02010609030101010101" charset="-122"/>
              </a:rPr>
              <a:t>(x+1,y)</a:t>
            </a:r>
          </a:p>
        </p:txBody>
      </p:sp>
      <p:sp>
        <p:nvSpPr>
          <p:cNvPr id="17" name="object 17"/>
          <p:cNvSpPr txBox="1"/>
          <p:nvPr/>
        </p:nvSpPr>
        <p:spPr>
          <a:xfrm>
            <a:off x="698501" y="2627069"/>
            <a:ext cx="9704070" cy="2045688"/>
          </a:xfrm>
          <a:prstGeom prst="rect">
            <a:avLst/>
          </a:prstGeom>
        </p:spPr>
        <p:txBody>
          <a:bodyPr vert="horz" wrap="square" lIns="0" tIns="0" rIns="0" bIns="0" rtlCol="0">
            <a:spAutoFit/>
          </a:bodyPr>
          <a:lstStyle/>
          <a:p>
            <a:pPr marL="825500" marR="5080" indent="-813435" defTabSz="0">
              <a:lnSpc>
                <a:spcPct val="110000"/>
              </a:lnSpc>
              <a:tabLst>
                <a:tab pos="354965" algn="l"/>
              </a:tabLst>
            </a:pPr>
            <a:r>
              <a:rPr sz="2800" spc="-5" dirty="0" smtClean="0">
                <a:latin typeface="Times New Roman" panose="02020603050405020304" charset="0"/>
                <a:cs typeface="新宋体" panose="02010609030101010101" charset="-122"/>
              </a:rPr>
              <a:t>4</a:t>
            </a:r>
            <a:r>
              <a:rPr sz="2800" spc="-5" dirty="0">
                <a:latin typeface="Times New Roman" panose="02020603050405020304" charset="0"/>
                <a:cs typeface="新宋体" panose="02010609030101010101" charset="-122"/>
              </a:rPr>
              <a:t>邻域：像素p(x,y)的4邻域是： (x+1,y</a:t>
            </a:r>
            <a:r>
              <a:rPr sz="2800" spc="-5" dirty="0" smtClean="0">
                <a:latin typeface="Times New Roman" panose="02020603050405020304" charset="0"/>
                <a:cs typeface="新宋体" panose="02010609030101010101" charset="-122"/>
              </a:rPr>
              <a:t>)</a:t>
            </a:r>
            <a:r>
              <a:rPr lang="en-US" sz="2800" spc="-5" dirty="0" smtClean="0">
                <a:latin typeface="Times New Roman" panose="02020603050405020304" charset="0"/>
                <a:cs typeface="新宋体" panose="02010609030101010101" charset="-122"/>
              </a:rPr>
              <a:t>,</a:t>
            </a:r>
            <a:r>
              <a:rPr sz="2800" spc="-5" dirty="0" smtClean="0">
                <a:latin typeface="Times New Roman" panose="02020603050405020304" charset="0"/>
                <a:cs typeface="新宋体" panose="02010609030101010101" charset="-122"/>
              </a:rPr>
              <a:t>(</a:t>
            </a:r>
            <a:r>
              <a:rPr sz="2800" spc="-5" dirty="0">
                <a:latin typeface="Times New Roman" panose="02020603050405020304" charset="0"/>
                <a:cs typeface="新宋体" panose="02010609030101010101" charset="-122"/>
              </a:rPr>
              <a:t>x-1,y</a:t>
            </a:r>
            <a:r>
              <a:rPr sz="2800" spc="-5" dirty="0" smtClean="0">
                <a:latin typeface="Times New Roman" panose="02020603050405020304" charset="0"/>
                <a:cs typeface="新宋体" panose="02010609030101010101" charset="-122"/>
              </a:rPr>
              <a:t>)</a:t>
            </a:r>
            <a:r>
              <a:rPr lang="en-US" sz="2800" spc="-5" dirty="0" smtClean="0">
                <a:latin typeface="Times New Roman" panose="02020603050405020304" charset="0"/>
                <a:cs typeface="新宋体" panose="02010609030101010101" charset="-122"/>
              </a:rPr>
              <a:t>,</a:t>
            </a:r>
            <a:r>
              <a:rPr sz="2800" spc="-5" dirty="0" smtClean="0">
                <a:latin typeface="Times New Roman" panose="02020603050405020304" charset="0"/>
                <a:cs typeface="新宋体" panose="02010609030101010101" charset="-122"/>
              </a:rPr>
              <a:t>(</a:t>
            </a:r>
            <a:r>
              <a:rPr sz="2800" spc="-5" dirty="0">
                <a:latin typeface="Times New Roman" panose="02020603050405020304" charset="0"/>
                <a:cs typeface="新宋体" panose="02010609030101010101" charset="-122"/>
              </a:rPr>
              <a:t>x,y+1</a:t>
            </a:r>
            <a:r>
              <a:rPr sz="2800" spc="-5" dirty="0" smtClean="0">
                <a:latin typeface="Times New Roman" panose="02020603050405020304" charset="0"/>
                <a:cs typeface="新宋体" panose="02010609030101010101" charset="-122"/>
              </a:rPr>
              <a:t>)</a:t>
            </a:r>
            <a:r>
              <a:rPr lang="en-US" sz="2800" spc="-5" dirty="0" smtClean="0">
                <a:latin typeface="Times New Roman" panose="02020603050405020304" charset="0"/>
                <a:cs typeface="新宋体" panose="02010609030101010101" charset="-122"/>
              </a:rPr>
              <a:t>,</a:t>
            </a:r>
            <a:r>
              <a:rPr sz="2800" spc="-5" dirty="0" smtClean="0">
                <a:latin typeface="Times New Roman" panose="02020603050405020304" charset="0"/>
                <a:cs typeface="新宋体" panose="02010609030101010101" charset="-122"/>
              </a:rPr>
              <a:t>(</a:t>
            </a:r>
            <a:r>
              <a:rPr sz="2800" spc="-5" dirty="0">
                <a:latin typeface="Times New Roman" panose="02020603050405020304" charset="0"/>
                <a:cs typeface="新宋体" panose="02010609030101010101" charset="-122"/>
              </a:rPr>
              <a:t>x,y-1</a:t>
            </a:r>
            <a:r>
              <a:rPr sz="2800" spc="-5" dirty="0" smtClean="0">
                <a:latin typeface="Times New Roman" panose="02020603050405020304" charset="0"/>
                <a:cs typeface="新宋体" panose="02010609030101010101" charset="-122"/>
              </a:rPr>
              <a:t>)</a:t>
            </a:r>
            <a:endParaRPr lang="en-US" sz="2800" spc="-5" dirty="0" smtClean="0">
              <a:latin typeface="Times New Roman" panose="02020603050405020304" charset="0"/>
              <a:cs typeface="新宋体" panose="02010609030101010101" charset="-122"/>
            </a:endParaRPr>
          </a:p>
          <a:p>
            <a:pPr marL="825500" marR="5080" indent="-813435" defTabSz="0">
              <a:lnSpc>
                <a:spcPct val="110000"/>
              </a:lnSpc>
              <a:tabLst>
                <a:tab pos="354965" algn="l"/>
              </a:tabLst>
            </a:pPr>
            <a:endParaRPr sz="2800" dirty="0">
              <a:latin typeface="Times New Roman" panose="02020603050405020304" charset="0"/>
              <a:cs typeface="新宋体" panose="02010609030101010101" charset="-122"/>
            </a:endParaRPr>
          </a:p>
          <a:p>
            <a:pPr marL="12700" defTabSz="0">
              <a:lnSpc>
                <a:spcPct val="100000"/>
              </a:lnSpc>
              <a:tabLst>
                <a:tab pos="354965" algn="l"/>
              </a:tabLst>
            </a:pPr>
            <a:r>
              <a:rPr sz="2800" dirty="0" smtClean="0">
                <a:latin typeface="Times New Roman" panose="02020603050405020304" charset="0"/>
                <a:cs typeface="新宋体" panose="02010609030101010101" charset="-122"/>
              </a:rPr>
              <a:t>用</a:t>
            </a:r>
            <a:r>
              <a:rPr sz="2800" spc="-5" dirty="0">
                <a:latin typeface="Times New Roman" panose="02020603050405020304" charset="0"/>
                <a:cs typeface="新宋体" panose="02010609030101010101" charset="-122"/>
              </a:rPr>
              <a:t>N</a:t>
            </a:r>
            <a:r>
              <a:rPr sz="2800" spc="-15" baseline="-21000" dirty="0">
                <a:latin typeface="Times New Roman" panose="02020603050405020304" charset="0"/>
                <a:cs typeface="新宋体" panose="02010609030101010101" charset="-122"/>
              </a:rPr>
              <a:t>4</a:t>
            </a:r>
            <a:r>
              <a:rPr sz="2800" spc="-5" dirty="0">
                <a:latin typeface="Times New Roman" panose="02020603050405020304" charset="0"/>
                <a:cs typeface="新宋体" panose="02010609030101010101" charset="-122"/>
              </a:rPr>
              <a:t>(p)表示像素p的4邻域</a:t>
            </a:r>
            <a:endParaRPr sz="2800" dirty="0">
              <a:latin typeface="Times New Roman" panose="02020603050405020304" charset="0"/>
              <a:cs typeface="新宋体" panose="02010609030101010101" charset="-122"/>
            </a:endParaRPr>
          </a:p>
          <a:p>
            <a:pPr marL="302895" algn="ctr">
              <a:lnSpc>
                <a:spcPts val="3295"/>
              </a:lnSpc>
              <a:spcBef>
                <a:spcPts val="1855"/>
              </a:spcBef>
            </a:pPr>
            <a:r>
              <a:rPr sz="2800" spc="-5" dirty="0">
                <a:latin typeface="Times New Roman" panose="02020603050405020304" charset="0"/>
                <a:cs typeface="新宋体" panose="02010609030101010101" charset="-122"/>
              </a:rPr>
              <a:t>(x,y+1)</a:t>
            </a:r>
            <a:endParaRPr sz="2800" dirty="0">
              <a:latin typeface="Times New Roman" panose="02020603050405020304" charset="0"/>
              <a:cs typeface="新宋体" panose="02010609030101010101" charset="-122"/>
            </a:endParaRPr>
          </a:p>
        </p:txBody>
      </p:sp>
      <p:sp>
        <p:nvSpPr>
          <p:cNvPr id="18" name="object 18"/>
          <p:cNvSpPr txBox="1"/>
          <p:nvPr/>
        </p:nvSpPr>
        <p:spPr>
          <a:xfrm>
            <a:off x="4165879" y="7096760"/>
            <a:ext cx="1270000" cy="418465"/>
          </a:xfrm>
          <a:prstGeom prst="rect">
            <a:avLst/>
          </a:prstGeom>
        </p:spPr>
        <p:txBody>
          <a:bodyPr vert="horz" wrap="square" lIns="0" tIns="0" rIns="0" bIns="0" rtlCol="0">
            <a:spAutoFit/>
          </a:bodyPr>
          <a:lstStyle/>
          <a:p>
            <a:pPr marL="12700">
              <a:lnSpc>
                <a:spcPts val="3295"/>
              </a:lnSpc>
            </a:pPr>
            <a:r>
              <a:rPr sz="2800" spc="-5" dirty="0">
                <a:latin typeface="Times New Roman" panose="02020603050405020304" charset="0"/>
                <a:cs typeface="新宋体" panose="02010609030101010101" charset="-122"/>
              </a:rPr>
              <a:t>(x,y-1)</a:t>
            </a:r>
          </a:p>
        </p:txBody>
      </p:sp>
      <p:sp>
        <p:nvSpPr>
          <p:cNvPr id="3" name="灯片编号占位符 2"/>
          <p:cNvSpPr>
            <a:spLocks noGrp="1"/>
          </p:cNvSpPr>
          <p:nvPr>
            <p:ph type="sldNum" sz="quarter" idx="12"/>
          </p:nvPr>
        </p:nvSpPr>
        <p:spPr/>
        <p:txBody>
          <a:bodyPr/>
          <a:lstStyle/>
          <a:p>
            <a:fld id="{B6F15528-21DE-4FAA-801E-634DDDAF4B2B}" type="slidenum">
              <a:rPr/>
              <a:t>85</a:t>
            </a:fld>
            <a:endParaRPr/>
          </a:p>
        </p:txBody>
      </p:sp>
      <p:grpSp>
        <p:nvGrpSpPr>
          <p:cNvPr id="23" name="组合 22"/>
          <p:cNvGrpSpPr/>
          <p:nvPr/>
        </p:nvGrpSpPr>
        <p:grpSpPr>
          <a:xfrm>
            <a:off x="493637" y="580390"/>
            <a:ext cx="9908934" cy="1648351"/>
            <a:chOff x="493637" y="580390"/>
            <a:chExt cx="9908934" cy="1648351"/>
          </a:xfrm>
        </p:grpSpPr>
        <p:sp>
          <p:nvSpPr>
            <p:cNvPr id="24" name="文本框 23"/>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25" name="矩形 24"/>
            <p:cNvSpPr/>
            <p:nvPr/>
          </p:nvSpPr>
          <p:spPr>
            <a:xfrm>
              <a:off x="493637" y="1649095"/>
              <a:ext cx="5996063"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dirty="0">
                  <a:solidFill>
                    <a:srgbClr val="FF0000"/>
                  </a:solidFill>
                  <a:latin typeface="新宋体" panose="02010609030101010101" charset="-122"/>
                  <a:cs typeface="新宋体" panose="02010609030101010101" charset="-122"/>
                </a:rPr>
                <a:t>像素间基本关系</a:t>
              </a:r>
            </a:p>
          </p:txBody>
        </p:sp>
      </p:gr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body" idx="1"/>
          </p:nvPr>
        </p:nvSpPr>
        <p:spPr>
          <a:xfrm>
            <a:off x="444436" y="2506371"/>
            <a:ext cx="10051415" cy="2344744"/>
          </a:xfrm>
          <a:prstGeom prst="rect">
            <a:avLst/>
          </a:prstGeom>
        </p:spPr>
        <p:txBody>
          <a:bodyPr vert="horz" wrap="square" lIns="0" tIns="71628" rIns="0" bIns="0" rtlCol="0">
            <a:spAutoFit/>
          </a:bodyPr>
          <a:lstStyle/>
          <a:p>
            <a:pPr marL="728980">
              <a:lnSpc>
                <a:spcPct val="100000"/>
              </a:lnSpc>
            </a:pPr>
            <a:r>
              <a:rPr sz="2800" spc="-5" dirty="0">
                <a:latin typeface="Times New Roman" panose="02020603050405020304" charset="0"/>
                <a:cs typeface="新宋体" panose="02010609030101010101" charset="-122"/>
              </a:rPr>
              <a:t>D邻域定义：像素p(x,y)的D邻域是：对角上的点 (x+1,y+1)；(x+1,y-1)；(x-1,y+1)；(x-1,y-1)</a:t>
            </a:r>
            <a:endParaRPr sz="2800" dirty="0">
              <a:latin typeface="Times New Roman" panose="02020603050405020304" charset="0"/>
              <a:cs typeface="新宋体" panose="02010609030101010101" charset="-122"/>
            </a:endParaRPr>
          </a:p>
          <a:p>
            <a:pPr marL="351790" indent="0">
              <a:lnSpc>
                <a:spcPct val="100000"/>
              </a:lnSpc>
              <a:spcBef>
                <a:spcPts val="1925"/>
              </a:spcBef>
              <a:buNone/>
            </a:pPr>
            <a:endParaRPr sz="2800" dirty="0">
              <a:latin typeface="Times New Roman" panose="02020603050405020304" charset="0"/>
              <a:cs typeface="新宋体" panose="02010609030101010101" charset="-122"/>
            </a:endParaRPr>
          </a:p>
          <a:p>
            <a:pPr marL="351790" indent="0">
              <a:lnSpc>
                <a:spcPct val="100000"/>
              </a:lnSpc>
              <a:spcBef>
                <a:spcPts val="1925"/>
              </a:spcBef>
              <a:buNone/>
            </a:pPr>
            <a:r>
              <a:rPr sz="2800" dirty="0">
                <a:latin typeface="Times New Roman" panose="02020603050405020304" charset="0"/>
                <a:cs typeface="新宋体" panose="02010609030101010101" charset="-122"/>
              </a:rPr>
              <a:t>用</a:t>
            </a:r>
            <a:r>
              <a:rPr sz="2800" spc="-5" dirty="0">
                <a:latin typeface="Times New Roman" panose="02020603050405020304" charset="0"/>
                <a:cs typeface="新宋体" panose="02010609030101010101" charset="-122"/>
              </a:rPr>
              <a:t>N</a:t>
            </a:r>
            <a:r>
              <a:rPr sz="2800" spc="-15" baseline="-21000" dirty="0">
                <a:latin typeface="Times New Roman" panose="02020603050405020304" charset="0"/>
                <a:cs typeface="新宋体" panose="02010609030101010101" charset="-122"/>
              </a:rPr>
              <a:t>D</a:t>
            </a:r>
            <a:r>
              <a:rPr sz="2800" spc="-5" dirty="0">
                <a:latin typeface="Times New Roman" panose="02020603050405020304" charset="0"/>
                <a:cs typeface="新宋体" panose="02010609030101010101" charset="-122"/>
              </a:rPr>
              <a:t>(p)表示像素p的D邻域</a:t>
            </a:r>
            <a:endParaRPr sz="2800" dirty="0">
              <a:latin typeface="Times New Roman" panose="02020603050405020304" charset="0"/>
              <a:cs typeface="新宋体" panose="02010609030101010101" charset="-122"/>
            </a:endParaRPr>
          </a:p>
        </p:txBody>
      </p:sp>
      <p:sp>
        <p:nvSpPr>
          <p:cNvPr id="7" name="object 7"/>
          <p:cNvSpPr txBox="1"/>
          <p:nvPr/>
        </p:nvSpPr>
        <p:spPr>
          <a:xfrm>
            <a:off x="3845179" y="4889246"/>
            <a:ext cx="1624965" cy="418465"/>
          </a:xfrm>
          <a:prstGeom prst="rect">
            <a:avLst/>
          </a:prstGeom>
        </p:spPr>
        <p:txBody>
          <a:bodyPr vert="horz" wrap="square" lIns="0" tIns="0" rIns="0" bIns="0" rtlCol="0">
            <a:spAutoFit/>
          </a:bodyPr>
          <a:lstStyle/>
          <a:p>
            <a:pPr marL="12700">
              <a:lnSpc>
                <a:spcPts val="3295"/>
              </a:lnSpc>
            </a:pPr>
            <a:r>
              <a:rPr sz="2800" spc="-5" dirty="0">
                <a:latin typeface="Times New Roman" panose="02020603050405020304" charset="0"/>
                <a:cs typeface="新宋体" panose="02010609030101010101" charset="-122"/>
              </a:rPr>
              <a:t>(x-1,y+1)</a:t>
            </a:r>
          </a:p>
        </p:txBody>
      </p:sp>
      <p:sp>
        <p:nvSpPr>
          <p:cNvPr id="8" name="object 8"/>
          <p:cNvSpPr txBox="1"/>
          <p:nvPr/>
        </p:nvSpPr>
        <p:spPr>
          <a:xfrm>
            <a:off x="7661287" y="4817617"/>
            <a:ext cx="1624965" cy="418465"/>
          </a:xfrm>
          <a:prstGeom prst="rect">
            <a:avLst/>
          </a:prstGeom>
        </p:spPr>
        <p:txBody>
          <a:bodyPr vert="horz" wrap="square" lIns="0" tIns="0" rIns="0" bIns="0" rtlCol="0">
            <a:spAutoFit/>
          </a:bodyPr>
          <a:lstStyle/>
          <a:p>
            <a:pPr marL="12700">
              <a:lnSpc>
                <a:spcPts val="3295"/>
              </a:lnSpc>
            </a:pPr>
            <a:r>
              <a:rPr sz="2800" spc="-5" dirty="0">
                <a:latin typeface="Times New Roman" panose="02020603050405020304" charset="0"/>
                <a:cs typeface="新宋体" panose="02010609030101010101" charset="-122"/>
              </a:rPr>
              <a:t>(x+1,y+1)</a:t>
            </a:r>
          </a:p>
        </p:txBody>
      </p:sp>
      <p:sp>
        <p:nvSpPr>
          <p:cNvPr id="9" name="object 9"/>
          <p:cNvSpPr txBox="1"/>
          <p:nvPr/>
        </p:nvSpPr>
        <p:spPr>
          <a:xfrm>
            <a:off x="3829202" y="6271526"/>
            <a:ext cx="1624965" cy="418465"/>
          </a:xfrm>
          <a:prstGeom prst="rect">
            <a:avLst/>
          </a:prstGeom>
        </p:spPr>
        <p:txBody>
          <a:bodyPr vert="horz" wrap="square" lIns="0" tIns="0" rIns="0" bIns="0" rtlCol="0">
            <a:spAutoFit/>
          </a:bodyPr>
          <a:lstStyle/>
          <a:p>
            <a:pPr marL="12700">
              <a:lnSpc>
                <a:spcPts val="3295"/>
              </a:lnSpc>
            </a:pPr>
            <a:r>
              <a:rPr sz="2800" spc="-5" dirty="0">
                <a:latin typeface="Times New Roman" panose="02020603050405020304" charset="0"/>
                <a:cs typeface="新宋体" panose="02010609030101010101" charset="-122"/>
              </a:rPr>
              <a:t>(x-1,y-1)</a:t>
            </a:r>
          </a:p>
        </p:txBody>
      </p:sp>
      <p:sp>
        <p:nvSpPr>
          <p:cNvPr id="10" name="object 10"/>
          <p:cNvSpPr txBox="1"/>
          <p:nvPr/>
        </p:nvSpPr>
        <p:spPr>
          <a:xfrm>
            <a:off x="7661287" y="6257823"/>
            <a:ext cx="1624965" cy="418465"/>
          </a:xfrm>
          <a:prstGeom prst="rect">
            <a:avLst/>
          </a:prstGeom>
        </p:spPr>
        <p:txBody>
          <a:bodyPr vert="horz" wrap="square" lIns="0" tIns="0" rIns="0" bIns="0" rtlCol="0">
            <a:spAutoFit/>
          </a:bodyPr>
          <a:lstStyle/>
          <a:p>
            <a:pPr marL="12700">
              <a:lnSpc>
                <a:spcPts val="3295"/>
              </a:lnSpc>
            </a:pPr>
            <a:r>
              <a:rPr sz="2800" spc="-5" dirty="0">
                <a:latin typeface="Times New Roman" panose="02020603050405020304" charset="0"/>
                <a:cs typeface="新宋体" panose="02010609030101010101" charset="-122"/>
              </a:rPr>
              <a:t>(x+1,y-1)</a:t>
            </a:r>
          </a:p>
        </p:txBody>
      </p:sp>
      <p:graphicFrame>
        <p:nvGraphicFramePr>
          <p:cNvPr id="4" name="object 4"/>
          <p:cNvGraphicFramePr>
            <a:graphicFrameLocks noGrp="1"/>
          </p:cNvGraphicFramePr>
          <p:nvPr/>
        </p:nvGraphicFramePr>
        <p:xfrm>
          <a:off x="5494477" y="4752403"/>
          <a:ext cx="2057400" cy="205740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685800">
                <a:tc>
                  <a:txBody>
                    <a:bodyPr/>
                    <a:lstStyle/>
                    <a:p>
                      <a:endParaRPr>
                        <a:latin typeface="Times New Roman" panose="02020603050405020304" charset="0"/>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a:latin typeface="Times New Roman" panose="02020603050405020304" charset="0"/>
                      </a:endParaRPr>
                    </a:p>
                  </a:txBody>
                  <a:tcPr marL="0" marR="0" marT="0" marB="0">
                    <a:lnL w="9525">
                      <a:solidFill>
                        <a:srgbClr val="000000"/>
                      </a:solidFill>
                      <a:prstDash val="solid"/>
                    </a:lnL>
                    <a:lnR w="9525">
                      <a:solidFill>
                        <a:srgbClr val="000000"/>
                      </a:solidFill>
                      <a:prstDash val="solid"/>
                    </a:lnR>
                    <a:lnB w="9525">
                      <a:solidFill>
                        <a:srgbClr val="000000"/>
                      </a:solidFill>
                      <a:prstDash val="solid"/>
                    </a:lnB>
                  </a:tcPr>
                </a:tc>
                <a:tc>
                  <a:txBody>
                    <a:bodyPr/>
                    <a:lstStyle/>
                    <a:p>
                      <a:endParaRPr>
                        <a:latin typeface="Times New Roman" panose="02020603050405020304" charset="0"/>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a16="http://schemas.microsoft.com/office/drawing/2014/main" val="10000"/>
                  </a:ext>
                </a:extLst>
              </a:tr>
              <a:tr h="685800">
                <a:tc>
                  <a:txBody>
                    <a:bodyPr/>
                    <a:lstStyle/>
                    <a:p>
                      <a:endParaRPr>
                        <a:latin typeface="Times New Roman" panose="02020603050405020304" charset="0"/>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63195">
                        <a:lnSpc>
                          <a:spcPct val="100000"/>
                        </a:lnSpc>
                        <a:spcBef>
                          <a:spcPts val="205"/>
                        </a:spcBef>
                      </a:pPr>
                      <a:r>
                        <a:rPr sz="3600" b="1" dirty="0">
                          <a:latin typeface="Times New Roman" panose="02020603050405020304" charset="0"/>
                          <a:cs typeface="Times New Roman" panose="02020603050405020304"/>
                        </a:rPr>
                        <a:t>P</a:t>
                      </a: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endParaRPr sz="3600">
                        <a:latin typeface="Times New Roman" panose="02020603050405020304" charset="0"/>
                        <a:cs typeface="Times New Roman" panose="02020603050405020304"/>
                      </a:endParaRPr>
                    </a:p>
                  </a:txBody>
                  <a:tcPr marL="0" marR="0" marT="0" marB="0">
                    <a:lnL w="9525">
                      <a:solidFill>
                        <a:srgbClr val="000000"/>
                      </a:solidFill>
                      <a:prstDash val="solid"/>
                    </a:lnL>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5800">
                <a:tc>
                  <a:txBody>
                    <a:bodyPr/>
                    <a:lstStyle/>
                    <a:p>
                      <a:endParaRPr sz="3600">
                        <a:latin typeface="Times New Roman" panose="02020603050405020304" charset="0"/>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3600">
                        <a:latin typeface="Times New Roman" panose="02020603050405020304" charset="0"/>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tcPr>
                </a:tc>
                <a:tc>
                  <a:txBody>
                    <a:bodyPr/>
                    <a:lstStyle/>
                    <a:p>
                      <a:endParaRPr sz="3600">
                        <a:latin typeface="Times New Roman" panose="02020603050405020304" charset="0"/>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a16="http://schemas.microsoft.com/office/drawing/2014/main" val="10002"/>
                  </a:ext>
                </a:extLst>
              </a:tr>
            </a:tbl>
          </a:graphicData>
        </a:graphic>
      </p:graphicFrame>
      <p:sp>
        <p:nvSpPr>
          <p:cNvPr id="3" name="灯片编号占位符 2"/>
          <p:cNvSpPr>
            <a:spLocks noGrp="1"/>
          </p:cNvSpPr>
          <p:nvPr>
            <p:ph type="sldNum" sz="quarter" idx="12"/>
          </p:nvPr>
        </p:nvSpPr>
        <p:spPr/>
        <p:txBody>
          <a:bodyPr/>
          <a:lstStyle/>
          <a:p>
            <a:fld id="{B6F15528-21DE-4FAA-801E-634DDDAF4B2B}" type="slidenum">
              <a:rPr/>
              <a:t>86</a:t>
            </a:fld>
            <a:endParaRPr/>
          </a:p>
        </p:txBody>
      </p:sp>
      <p:grpSp>
        <p:nvGrpSpPr>
          <p:cNvPr id="14" name="组合 13"/>
          <p:cNvGrpSpPr/>
          <p:nvPr/>
        </p:nvGrpSpPr>
        <p:grpSpPr>
          <a:xfrm>
            <a:off x="493637" y="580390"/>
            <a:ext cx="9908934" cy="1648351"/>
            <a:chOff x="493637" y="580390"/>
            <a:chExt cx="9908934" cy="1648351"/>
          </a:xfrm>
        </p:grpSpPr>
        <p:sp>
          <p:nvSpPr>
            <p:cNvPr id="15" name="文本框 14"/>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16" name="矩形 15"/>
            <p:cNvSpPr/>
            <p:nvPr/>
          </p:nvSpPr>
          <p:spPr>
            <a:xfrm>
              <a:off x="493637" y="1649095"/>
              <a:ext cx="5996063"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dirty="0">
                  <a:solidFill>
                    <a:srgbClr val="FF0000"/>
                  </a:solidFill>
                  <a:latin typeface="新宋体" panose="02010609030101010101" charset="-122"/>
                  <a:cs typeface="新宋体" panose="02010609030101010101" charset="-122"/>
                </a:rPr>
                <a:t>像素间基本关系</a:t>
              </a:r>
            </a:p>
          </p:txBody>
        </p:sp>
      </p:gr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779780" y="2567702"/>
            <a:ext cx="9378950" cy="2437590"/>
          </a:xfrm>
          <a:prstGeom prst="rect">
            <a:avLst/>
          </a:prstGeom>
        </p:spPr>
        <p:txBody>
          <a:bodyPr vert="horz" wrap="square" lIns="0" tIns="0" rIns="0" bIns="0" rtlCol="0">
            <a:spAutoFit/>
          </a:bodyPr>
          <a:lstStyle/>
          <a:p>
            <a:pPr marL="1435100" marR="5080" indent="-1423035" defTabSz="0">
              <a:lnSpc>
                <a:spcPct val="120000"/>
              </a:lnSpc>
              <a:tabLst>
                <a:tab pos="354965" algn="l"/>
              </a:tabLst>
            </a:pPr>
            <a:r>
              <a:rPr sz="2800" spc="745" dirty="0" smtClean="0">
                <a:solidFill>
                  <a:srgbClr val="EE2B0A"/>
                </a:solidFill>
                <a:latin typeface="Times New Roman" panose="02020603050405020304" charset="0"/>
                <a:cs typeface="Segoe UI Symbol" panose="020B0502040204020203"/>
              </a:rPr>
              <a:t>•</a:t>
            </a:r>
            <a:r>
              <a:rPr sz="2800" spc="745" dirty="0">
                <a:solidFill>
                  <a:srgbClr val="EE2B0A"/>
                </a:solidFill>
                <a:latin typeface="Times New Roman" panose="02020603050405020304" charset="0"/>
                <a:cs typeface="Segoe UI Symbol" panose="020B0502040204020203"/>
              </a:rPr>
              <a:t>	</a:t>
            </a:r>
            <a:r>
              <a:rPr sz="2800" spc="-5" dirty="0">
                <a:latin typeface="Times New Roman" panose="02020603050405020304" charset="0"/>
                <a:cs typeface="新宋体" panose="02010609030101010101" charset="-122"/>
              </a:rPr>
              <a:t>8邻域定义：像素p(x,y)的8邻域是： </a:t>
            </a:r>
          </a:p>
          <a:p>
            <a:pPr marL="1435100" marR="5080" indent="-1423035" defTabSz="0">
              <a:lnSpc>
                <a:spcPct val="120000"/>
              </a:lnSpc>
              <a:tabLst>
                <a:tab pos="354965" algn="l"/>
              </a:tabLst>
            </a:pPr>
            <a:r>
              <a:rPr lang="en-US" sz="2800" spc="-5" dirty="0">
                <a:latin typeface="Times New Roman" panose="02020603050405020304" charset="0"/>
                <a:cs typeface="新宋体" panose="02010609030101010101" charset="-122"/>
              </a:rPr>
              <a:t>							</a:t>
            </a:r>
            <a:r>
              <a:rPr sz="2800" spc="-10" dirty="0">
                <a:latin typeface="Times New Roman" panose="02020603050405020304" charset="0"/>
                <a:cs typeface="新宋体" panose="02010609030101010101" charset="-122"/>
              </a:rPr>
              <a:t>4邻域的</a:t>
            </a:r>
            <a:r>
              <a:rPr sz="2800" spc="-5" dirty="0">
                <a:latin typeface="Times New Roman" panose="02020603050405020304" charset="0"/>
                <a:cs typeface="新宋体" panose="02010609030101010101" charset="-122"/>
              </a:rPr>
              <a:t>点</a:t>
            </a:r>
            <a:r>
              <a:rPr sz="2800" dirty="0">
                <a:latin typeface="Times New Roman" panose="02020603050405020304" charset="0"/>
                <a:cs typeface="新宋体" panose="02010609030101010101" charset="-122"/>
              </a:rPr>
              <a:t> </a:t>
            </a:r>
            <a:r>
              <a:rPr sz="2800" spc="-5" dirty="0">
                <a:latin typeface="Times New Roman" panose="02020603050405020304" charset="0"/>
                <a:cs typeface="新宋体" panose="02010609030101010101" charset="-122"/>
              </a:rPr>
              <a:t>＋</a:t>
            </a:r>
            <a:r>
              <a:rPr sz="2800" dirty="0">
                <a:latin typeface="Times New Roman" panose="02020603050405020304" charset="0"/>
                <a:cs typeface="新宋体" panose="02010609030101010101" charset="-122"/>
              </a:rPr>
              <a:t> </a:t>
            </a:r>
            <a:r>
              <a:rPr sz="2800" spc="-5" dirty="0">
                <a:latin typeface="Times New Roman" panose="02020603050405020304" charset="0"/>
                <a:cs typeface="新宋体" panose="02010609030101010101" charset="-122"/>
              </a:rPr>
              <a:t>D</a:t>
            </a:r>
            <a:r>
              <a:rPr sz="2800" spc="-10" dirty="0">
                <a:latin typeface="Times New Roman" panose="02020603050405020304" charset="0"/>
                <a:cs typeface="新宋体" panose="02010609030101010101" charset="-122"/>
              </a:rPr>
              <a:t>邻域的点</a:t>
            </a:r>
          </a:p>
          <a:p>
            <a:pPr marL="1435100" marR="5080" indent="-1423035" defTabSz="0">
              <a:lnSpc>
                <a:spcPct val="120000"/>
              </a:lnSpc>
              <a:tabLst>
                <a:tab pos="354965" algn="l"/>
              </a:tabLst>
            </a:pPr>
            <a:endParaRPr sz="1600" spc="-10" dirty="0">
              <a:solidFill>
                <a:srgbClr val="EE2B0A"/>
              </a:solidFill>
              <a:latin typeface="Times New Roman" panose="02020603050405020304" charset="0"/>
              <a:cs typeface="新宋体" panose="02010609030101010101" charset="-122"/>
            </a:endParaRPr>
          </a:p>
          <a:p>
            <a:pPr marL="1435100" marR="5080" indent="-1423035" defTabSz="0">
              <a:lnSpc>
                <a:spcPct val="120000"/>
              </a:lnSpc>
              <a:tabLst>
                <a:tab pos="354965" algn="l"/>
              </a:tabLst>
            </a:pPr>
            <a:r>
              <a:rPr sz="2800" spc="745" dirty="0">
                <a:solidFill>
                  <a:srgbClr val="EE2B0A"/>
                </a:solidFill>
                <a:latin typeface="Times New Roman" panose="02020603050405020304" charset="0"/>
                <a:cs typeface="Segoe UI Symbol" panose="020B0502040204020203"/>
              </a:rPr>
              <a:t>•	</a:t>
            </a:r>
            <a:r>
              <a:rPr sz="2800" dirty="0">
                <a:latin typeface="Times New Roman" panose="02020603050405020304" charset="0"/>
                <a:cs typeface="新宋体" panose="02010609030101010101" charset="-122"/>
              </a:rPr>
              <a:t>用</a:t>
            </a:r>
            <a:r>
              <a:rPr sz="2800" spc="-5" dirty="0">
                <a:latin typeface="Times New Roman" panose="02020603050405020304" charset="0"/>
                <a:cs typeface="新宋体" panose="02010609030101010101" charset="-122"/>
              </a:rPr>
              <a:t>N</a:t>
            </a:r>
            <a:r>
              <a:rPr sz="2800" spc="-15" baseline="-21000" dirty="0">
                <a:latin typeface="Times New Roman" panose="02020603050405020304" charset="0"/>
                <a:cs typeface="新宋体" panose="02010609030101010101" charset="-122"/>
              </a:rPr>
              <a:t>8</a:t>
            </a:r>
            <a:r>
              <a:rPr sz="2800" spc="-5" dirty="0">
                <a:latin typeface="Times New Roman" panose="02020603050405020304" charset="0"/>
                <a:cs typeface="新宋体" panose="02010609030101010101" charset="-122"/>
              </a:rPr>
              <a:t>(p)表示像素p的8邻域。 </a:t>
            </a:r>
          </a:p>
          <a:p>
            <a:pPr marL="1435100" marR="5080" indent="-1423035" defTabSz="0">
              <a:lnSpc>
                <a:spcPct val="120000"/>
              </a:lnSpc>
              <a:tabLst>
                <a:tab pos="354965" algn="l"/>
              </a:tabLst>
            </a:pPr>
            <a:r>
              <a:rPr lang="en-US" sz="2800" spc="-5" dirty="0">
                <a:latin typeface="Times New Roman" panose="02020603050405020304" charset="0"/>
                <a:cs typeface="新宋体" panose="02010609030101010101" charset="-122"/>
              </a:rPr>
              <a:t>			</a:t>
            </a:r>
            <a:r>
              <a:rPr sz="2800" spc="-5" dirty="0">
                <a:latin typeface="Times New Roman" panose="02020603050405020304" charset="0"/>
                <a:cs typeface="新宋体" panose="02010609030101010101" charset="-122"/>
              </a:rPr>
              <a:t>N</a:t>
            </a:r>
            <a:r>
              <a:rPr sz="2800" baseline="-21000" dirty="0">
                <a:latin typeface="Times New Roman" panose="02020603050405020304" charset="0"/>
                <a:cs typeface="新宋体" panose="02010609030101010101" charset="-122"/>
              </a:rPr>
              <a:t>8</a:t>
            </a:r>
            <a:r>
              <a:rPr sz="2800" spc="-5" dirty="0">
                <a:latin typeface="Times New Roman" panose="02020603050405020304" charset="0"/>
                <a:cs typeface="新宋体" panose="02010609030101010101" charset="-122"/>
              </a:rPr>
              <a:t>(p)</a:t>
            </a:r>
            <a:r>
              <a:rPr sz="2800" dirty="0">
                <a:latin typeface="Times New Roman" panose="02020603050405020304" charset="0"/>
                <a:cs typeface="新宋体" panose="02010609030101010101" charset="-122"/>
              </a:rPr>
              <a:t> </a:t>
            </a:r>
            <a:r>
              <a:rPr sz="2800" spc="-5" dirty="0">
                <a:latin typeface="Times New Roman" panose="02020603050405020304" charset="0"/>
                <a:cs typeface="新宋体" panose="02010609030101010101" charset="-122"/>
              </a:rPr>
              <a:t>=</a:t>
            </a:r>
            <a:r>
              <a:rPr sz="2800" dirty="0">
                <a:latin typeface="Times New Roman" panose="02020603050405020304" charset="0"/>
                <a:cs typeface="新宋体" panose="02010609030101010101" charset="-122"/>
              </a:rPr>
              <a:t> </a:t>
            </a:r>
            <a:r>
              <a:rPr sz="2800" spc="-5" dirty="0">
                <a:latin typeface="Times New Roman" panose="02020603050405020304" charset="0"/>
                <a:cs typeface="新宋体" panose="02010609030101010101" charset="-122"/>
              </a:rPr>
              <a:t>N</a:t>
            </a:r>
            <a:r>
              <a:rPr sz="2800" spc="-15" baseline="-21000" dirty="0">
                <a:latin typeface="Times New Roman" panose="02020603050405020304" charset="0"/>
                <a:cs typeface="新宋体" panose="02010609030101010101" charset="-122"/>
              </a:rPr>
              <a:t>4</a:t>
            </a:r>
            <a:r>
              <a:rPr sz="2800" spc="-5" dirty="0">
                <a:latin typeface="Times New Roman" panose="02020603050405020304" charset="0"/>
                <a:cs typeface="新宋体" panose="02010609030101010101" charset="-122"/>
              </a:rPr>
              <a:t>(p)</a:t>
            </a:r>
            <a:r>
              <a:rPr sz="2800" dirty="0">
                <a:latin typeface="Times New Roman" panose="02020603050405020304" charset="0"/>
                <a:cs typeface="新宋体" panose="02010609030101010101" charset="-122"/>
              </a:rPr>
              <a:t> </a:t>
            </a:r>
            <a:r>
              <a:rPr sz="2800" spc="-5" dirty="0">
                <a:latin typeface="Times New Roman" panose="02020603050405020304" charset="0"/>
                <a:cs typeface="新宋体" panose="02010609030101010101" charset="-122"/>
              </a:rPr>
              <a:t>+</a:t>
            </a:r>
            <a:r>
              <a:rPr sz="2800" dirty="0">
                <a:latin typeface="Times New Roman" panose="02020603050405020304" charset="0"/>
                <a:cs typeface="新宋体" panose="02010609030101010101" charset="-122"/>
              </a:rPr>
              <a:t> </a:t>
            </a:r>
            <a:r>
              <a:rPr sz="2800" spc="-5" dirty="0">
                <a:latin typeface="Times New Roman" panose="02020603050405020304" charset="0"/>
                <a:cs typeface="新宋体" panose="02010609030101010101" charset="-122"/>
              </a:rPr>
              <a:t>N</a:t>
            </a:r>
            <a:r>
              <a:rPr sz="2800" baseline="-21000" dirty="0">
                <a:latin typeface="Times New Roman" panose="02020603050405020304" charset="0"/>
                <a:cs typeface="新宋体" panose="02010609030101010101" charset="-122"/>
              </a:rPr>
              <a:t>D</a:t>
            </a:r>
            <a:r>
              <a:rPr sz="2800" spc="-5" dirty="0">
                <a:latin typeface="Times New Roman" panose="02020603050405020304" charset="0"/>
                <a:cs typeface="新宋体" panose="02010609030101010101" charset="-122"/>
              </a:rPr>
              <a:t>(p)</a:t>
            </a:r>
            <a:endParaRPr sz="2800" dirty="0">
              <a:latin typeface="Times New Roman" panose="02020603050405020304" charset="0"/>
              <a:cs typeface="新宋体" panose="02010609030101010101" charset="-122"/>
            </a:endParaRPr>
          </a:p>
        </p:txBody>
      </p:sp>
      <p:graphicFrame>
        <p:nvGraphicFramePr>
          <p:cNvPr id="4" name="object 4"/>
          <p:cNvGraphicFramePr>
            <a:graphicFrameLocks noGrp="1"/>
          </p:cNvGraphicFramePr>
          <p:nvPr/>
        </p:nvGraphicFramePr>
        <p:xfrm>
          <a:off x="4503877" y="5068633"/>
          <a:ext cx="2057399" cy="205740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799">
                  <a:extLst>
                    <a:ext uri="{9D8B030D-6E8A-4147-A177-3AD203B41FA5}">
                      <a16:colId xmlns:a16="http://schemas.microsoft.com/office/drawing/2014/main" val="20002"/>
                    </a:ext>
                  </a:extLst>
                </a:gridCol>
              </a:tblGrid>
              <a:tr h="685800">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4">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F00"/>
                    </a:solidFill>
                  </a:tcPr>
                </a:tc>
                <a:extLst>
                  <a:ext uri="{0D108BD9-81ED-4DB2-BD59-A6C34878D82A}">
                    <a16:rowId xmlns:a16="http://schemas.microsoft.com/office/drawing/2014/main" val="10000"/>
                  </a:ext>
                </a:extLst>
              </a:tr>
              <a:tr h="685800">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163195">
                        <a:lnSpc>
                          <a:spcPct val="100000"/>
                        </a:lnSpc>
                        <a:spcBef>
                          <a:spcPts val="205"/>
                        </a:spcBef>
                      </a:pPr>
                      <a:r>
                        <a:rPr sz="3600" b="1" dirty="0">
                          <a:latin typeface="Times New Roman" panose="02020603050405020304"/>
                          <a:cs typeface="Times New Roman" panose="02020603050405020304"/>
                        </a:rPr>
                        <a:t>P</a:t>
                      </a:r>
                      <a:endParaRPr sz="3600">
                        <a:latin typeface="Times New Roman" panose="02020603050405020304"/>
                        <a:cs typeface="Times New Roman" panose="02020603050405020304"/>
                      </a:endParaRPr>
                    </a:p>
                  </a:txBody>
                  <a:tcPr marL="0" marR="0" marT="0" marB="0">
                    <a:lnL w="9525">
                      <a:solidFill>
                        <a:srgbClr val="000000"/>
                      </a:solidFill>
                      <a:prstDash val="solid"/>
                    </a:lnL>
                    <a:lnR w="9524">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endParaRPr sz="3600">
                        <a:latin typeface="Times New Roman" panose="02020603050405020304"/>
                        <a:cs typeface="Times New Roman" panose="020206030504050203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F00"/>
                    </a:solidFill>
                  </a:tcPr>
                </a:tc>
                <a:extLst>
                  <a:ext uri="{0D108BD9-81ED-4DB2-BD59-A6C34878D82A}">
                    <a16:rowId xmlns:a16="http://schemas.microsoft.com/office/drawing/2014/main" val="10001"/>
                  </a:ext>
                </a:extLst>
              </a:tr>
              <a:tr h="685800">
                <a:tc>
                  <a:txBody>
                    <a:bodyPr/>
                    <a:lstStyle/>
                    <a:p>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3600">
                        <a:latin typeface="Times New Roman" panose="02020603050405020304"/>
                        <a:cs typeface="Times New Roman" panose="02020603050405020304"/>
                      </a:endParaRPr>
                    </a:p>
                  </a:txBody>
                  <a:tcPr marL="0" marR="0" marT="0" marB="0">
                    <a:lnL w="9525">
                      <a:solidFill>
                        <a:srgbClr val="000000"/>
                      </a:solidFill>
                      <a:prstDash val="solid"/>
                    </a:lnL>
                    <a:lnR w="9524">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3600">
                        <a:latin typeface="Times New Roman" panose="02020603050405020304"/>
                        <a:cs typeface="Times New Roman" panose="020206030504050203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F00"/>
                    </a:solidFill>
                  </a:tcPr>
                </a:tc>
                <a:extLst>
                  <a:ext uri="{0D108BD9-81ED-4DB2-BD59-A6C34878D82A}">
                    <a16:rowId xmlns:a16="http://schemas.microsoft.com/office/drawing/2014/main" val="10002"/>
                  </a:ext>
                </a:extLst>
              </a:tr>
            </a:tbl>
          </a:graphicData>
        </a:graphic>
      </p:graphicFrame>
      <p:sp>
        <p:nvSpPr>
          <p:cNvPr id="3" name="灯片编号占位符 2"/>
          <p:cNvSpPr>
            <a:spLocks noGrp="1"/>
          </p:cNvSpPr>
          <p:nvPr>
            <p:ph type="sldNum" sz="quarter" idx="7"/>
          </p:nvPr>
        </p:nvSpPr>
        <p:spPr/>
        <p:txBody>
          <a:bodyPr/>
          <a:lstStyle/>
          <a:p>
            <a:fld id="{B6F15528-21DE-4FAA-801E-634DDDAF4B2B}" type="slidenum">
              <a:rPr/>
              <a:t>87</a:t>
            </a:fld>
            <a:endParaRPr/>
          </a:p>
        </p:txBody>
      </p:sp>
      <p:grpSp>
        <p:nvGrpSpPr>
          <p:cNvPr id="6" name="组合 5"/>
          <p:cNvGrpSpPr/>
          <p:nvPr/>
        </p:nvGrpSpPr>
        <p:grpSpPr>
          <a:xfrm>
            <a:off x="493637" y="580390"/>
            <a:ext cx="9908934" cy="1648351"/>
            <a:chOff x="493637" y="580390"/>
            <a:chExt cx="9908934" cy="1648351"/>
          </a:xfrm>
        </p:grpSpPr>
        <p:sp>
          <p:nvSpPr>
            <p:cNvPr id="7" name="文本框 6"/>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8" name="矩形 7"/>
            <p:cNvSpPr/>
            <p:nvPr/>
          </p:nvSpPr>
          <p:spPr>
            <a:xfrm>
              <a:off x="493637" y="1649095"/>
              <a:ext cx="5996063"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dirty="0">
                  <a:solidFill>
                    <a:srgbClr val="FF0000"/>
                  </a:solidFill>
                  <a:latin typeface="新宋体" panose="02010609030101010101" charset="-122"/>
                  <a:cs typeface="新宋体" panose="02010609030101010101" charset="-122"/>
                </a:rPr>
                <a:t>像素间基本关系</a:t>
              </a:r>
            </a:p>
          </p:txBody>
        </p:sp>
      </p:gr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98501" y="3103054"/>
            <a:ext cx="9829799" cy="965457"/>
          </a:xfrm>
          <a:prstGeom prst="rect">
            <a:avLst/>
          </a:prstGeom>
        </p:spPr>
        <p:txBody>
          <a:bodyPr vert="horz" wrap="square" lIns="0" tIns="0" rIns="0" bIns="0" rtlCol="0">
            <a:spAutoFit/>
          </a:bodyPr>
          <a:lstStyle/>
          <a:p>
            <a:pPr marL="0" marR="5080" indent="19685" algn="l">
              <a:lnSpc>
                <a:spcPct val="120000"/>
              </a:lnSpc>
            </a:pPr>
            <a:r>
              <a:rPr sz="2800" b="0" dirty="0" err="1" smtClean="0">
                <a:latin typeface="新宋体" panose="02010609030101010101" charset="-122"/>
                <a:cs typeface="新宋体" panose="02010609030101010101" charset="-122"/>
              </a:rPr>
              <a:t>连通性是描述区域和边界的重要概念</a:t>
            </a:r>
            <a:r>
              <a:rPr lang="en-US" sz="2800" b="0" dirty="0" err="1" smtClean="0">
                <a:latin typeface="新宋体" panose="02010609030101010101" charset="-122"/>
                <a:cs typeface="新宋体" panose="02010609030101010101" charset="-122"/>
              </a:rPr>
              <a:t>,</a:t>
            </a:r>
            <a:r>
              <a:rPr sz="2800" b="0" dirty="0" err="1" smtClean="0">
                <a:latin typeface="新宋体" panose="02010609030101010101" charset="-122"/>
                <a:cs typeface="新宋体" panose="02010609030101010101" charset="-122"/>
              </a:rPr>
              <a:t>两个像素连通的两个必要条件是</a:t>
            </a:r>
            <a:r>
              <a:rPr sz="2800" b="0" dirty="0" smtClean="0">
                <a:latin typeface="新宋体" panose="02010609030101010101" charset="-122"/>
                <a:cs typeface="新宋体" panose="02010609030101010101" charset="-122"/>
              </a:rPr>
              <a:t>：</a:t>
            </a:r>
            <a:endParaRPr sz="2800" dirty="0">
              <a:latin typeface="新宋体" panose="02010609030101010101" charset="-122"/>
              <a:cs typeface="新宋体" panose="02010609030101010101" charset="-122"/>
            </a:endParaRPr>
          </a:p>
        </p:txBody>
      </p:sp>
      <p:sp>
        <p:nvSpPr>
          <p:cNvPr id="5" name="object 5"/>
          <p:cNvSpPr txBox="1"/>
          <p:nvPr/>
        </p:nvSpPr>
        <p:spPr>
          <a:xfrm>
            <a:off x="698501" y="4068511"/>
            <a:ext cx="8462010" cy="2923877"/>
          </a:xfrm>
          <a:prstGeom prst="rect">
            <a:avLst/>
          </a:prstGeom>
        </p:spPr>
        <p:txBody>
          <a:bodyPr vert="horz" wrap="square" lIns="0" tIns="0" rIns="0" bIns="0" rtlCol="0">
            <a:spAutoFit/>
          </a:bodyPr>
          <a:lstStyle/>
          <a:p>
            <a:pPr marL="469900">
              <a:lnSpc>
                <a:spcPct val="150000"/>
              </a:lnSpc>
            </a:pPr>
            <a:r>
              <a:rPr sz="2000" spc="80" dirty="0">
                <a:solidFill>
                  <a:srgbClr val="FF0000"/>
                </a:solidFill>
                <a:latin typeface="Times New Roman" panose="02020603050405020304" charset="0"/>
                <a:cs typeface="Segoe UI Symbol" panose="020B0502040204020203"/>
              </a:rPr>
              <a:t>✓</a:t>
            </a:r>
            <a:r>
              <a:rPr sz="2000" spc="-85" dirty="0">
                <a:solidFill>
                  <a:srgbClr val="FF0000"/>
                </a:solidFill>
                <a:latin typeface="Times New Roman" panose="02020603050405020304" charset="0"/>
                <a:cs typeface="Segoe UI Symbol" panose="020B0502040204020203"/>
              </a:rPr>
              <a:t> </a:t>
            </a:r>
            <a:r>
              <a:rPr sz="2800" spc="-5" dirty="0">
                <a:latin typeface="Times New Roman" panose="02020603050405020304" charset="0"/>
                <a:cs typeface="新宋体" panose="02010609030101010101" charset="-122"/>
              </a:rPr>
              <a:t>两个像素的位置是否相邻</a:t>
            </a:r>
            <a:endParaRPr sz="2800" dirty="0">
              <a:latin typeface="Times New Roman" panose="02020603050405020304" charset="0"/>
              <a:cs typeface="新宋体" panose="02010609030101010101" charset="-122"/>
            </a:endParaRPr>
          </a:p>
          <a:p>
            <a:pPr marL="755650" marR="5080" indent="-285750">
              <a:lnSpc>
                <a:spcPct val="150000"/>
              </a:lnSpc>
              <a:spcBef>
                <a:spcPts val="810"/>
              </a:spcBef>
            </a:pPr>
            <a:r>
              <a:rPr sz="2000" spc="80" dirty="0">
                <a:solidFill>
                  <a:srgbClr val="FF0000"/>
                </a:solidFill>
                <a:latin typeface="Times New Roman" panose="02020603050405020304" charset="0"/>
                <a:cs typeface="Segoe UI Symbol" panose="020B0502040204020203"/>
              </a:rPr>
              <a:t>✓</a:t>
            </a:r>
            <a:r>
              <a:rPr sz="2000" spc="-85" dirty="0">
                <a:solidFill>
                  <a:srgbClr val="FF0000"/>
                </a:solidFill>
                <a:latin typeface="Times New Roman" panose="02020603050405020304" charset="0"/>
                <a:cs typeface="Segoe UI Symbol" panose="020B0502040204020203"/>
              </a:rPr>
              <a:t> </a:t>
            </a:r>
            <a:r>
              <a:rPr sz="2800" spc="-5" dirty="0">
                <a:latin typeface="Times New Roman" panose="02020603050405020304" charset="0"/>
                <a:cs typeface="新宋体" panose="02010609030101010101" charset="-122"/>
              </a:rPr>
              <a:t>两个像素的灰度值是否满足特定的相 似性准则(或者是否相等)</a:t>
            </a:r>
            <a:endParaRPr sz="2800" dirty="0">
              <a:latin typeface="Times New Roman" panose="02020603050405020304" charset="0"/>
              <a:cs typeface="新宋体" panose="02010609030101010101" charset="-122"/>
            </a:endParaRPr>
          </a:p>
          <a:p>
            <a:pPr marL="12700">
              <a:lnSpc>
                <a:spcPct val="150000"/>
              </a:lnSpc>
              <a:spcBef>
                <a:spcPts val="380"/>
              </a:spcBef>
            </a:pPr>
            <a:r>
              <a:rPr sz="2400" spc="850" dirty="0">
                <a:solidFill>
                  <a:srgbClr val="EE2B0A"/>
                </a:solidFill>
                <a:latin typeface="Times New Roman" panose="02020603050405020304" charset="0"/>
                <a:cs typeface="Segoe UI Symbol" panose="020B0502040204020203"/>
              </a:rPr>
              <a:t>•</a:t>
            </a:r>
            <a:r>
              <a:rPr sz="2400" spc="145" dirty="0">
                <a:solidFill>
                  <a:srgbClr val="EE2B0A"/>
                </a:solidFill>
                <a:latin typeface="Times New Roman" panose="02020603050405020304" charset="0"/>
                <a:cs typeface="Segoe UI Symbol" panose="020B0502040204020203"/>
              </a:rPr>
              <a:t> </a:t>
            </a:r>
            <a:r>
              <a:rPr sz="3200" dirty="0">
                <a:latin typeface="Times New Roman" panose="02020603050405020304" charset="0"/>
                <a:cs typeface="新宋体" panose="02010609030101010101" charset="-122"/>
              </a:rPr>
              <a:t>4连通、8连通、m连通的定义</a:t>
            </a:r>
          </a:p>
        </p:txBody>
      </p:sp>
      <p:sp>
        <p:nvSpPr>
          <p:cNvPr id="6" name="object 6"/>
          <p:cNvSpPr txBox="1"/>
          <p:nvPr/>
        </p:nvSpPr>
        <p:spPr>
          <a:xfrm>
            <a:off x="698501" y="2390952"/>
            <a:ext cx="6783070" cy="487313"/>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像素间的连通性</a:t>
            </a:r>
          </a:p>
        </p:txBody>
      </p:sp>
      <p:sp>
        <p:nvSpPr>
          <p:cNvPr id="3" name="灯片编号占位符 2"/>
          <p:cNvSpPr>
            <a:spLocks noGrp="1"/>
          </p:cNvSpPr>
          <p:nvPr>
            <p:ph type="sldNum" sz="quarter" idx="12"/>
          </p:nvPr>
        </p:nvSpPr>
        <p:spPr/>
        <p:txBody>
          <a:bodyPr/>
          <a:lstStyle/>
          <a:p>
            <a:fld id="{B6F15528-21DE-4FAA-801E-634DDDAF4B2B}" type="slidenum">
              <a:rPr/>
              <a:t>88</a:t>
            </a:fld>
            <a:endParaRPr/>
          </a:p>
        </p:txBody>
      </p:sp>
      <p:grpSp>
        <p:nvGrpSpPr>
          <p:cNvPr id="7" name="组合 6"/>
          <p:cNvGrpSpPr/>
          <p:nvPr/>
        </p:nvGrpSpPr>
        <p:grpSpPr>
          <a:xfrm>
            <a:off x="493637" y="580390"/>
            <a:ext cx="9908934" cy="1648351"/>
            <a:chOff x="493637" y="580390"/>
            <a:chExt cx="9908934" cy="1648351"/>
          </a:xfrm>
        </p:grpSpPr>
        <p:sp>
          <p:nvSpPr>
            <p:cNvPr id="8" name="文本框 7"/>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9" name="矩形 8"/>
            <p:cNvSpPr/>
            <p:nvPr/>
          </p:nvSpPr>
          <p:spPr>
            <a:xfrm>
              <a:off x="493637" y="1649095"/>
              <a:ext cx="5996063"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dirty="0">
                  <a:solidFill>
                    <a:srgbClr val="FF0000"/>
                  </a:solidFill>
                  <a:latin typeface="新宋体" panose="02010609030101010101" charset="-122"/>
                  <a:cs typeface="新宋体" panose="02010609030101010101" charset="-122"/>
                </a:rPr>
                <a:t>像素间基本关系</a:t>
              </a:r>
            </a:p>
          </p:txBody>
        </p: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850900" y="3238023"/>
            <a:ext cx="9567545" cy="1034129"/>
          </a:xfrm>
          <a:prstGeom prst="rect">
            <a:avLst/>
          </a:prstGeom>
        </p:spPr>
        <p:txBody>
          <a:bodyPr vert="horz" wrap="square" lIns="0" tIns="0" rIns="0" bIns="0" rtlCol="0">
            <a:spAutoFit/>
          </a:bodyPr>
          <a:lstStyle/>
          <a:p>
            <a:pPr marL="0" marR="5080" indent="13335" algn="just">
              <a:lnSpc>
                <a:spcPct val="120000"/>
              </a:lnSpc>
            </a:pPr>
            <a:r>
              <a:rPr sz="2800" dirty="0">
                <a:latin typeface="Times New Roman" panose="02020603050405020304" charset="0"/>
                <a:cs typeface="新宋体" panose="02010609030101010101" charset="-122"/>
              </a:rPr>
              <a:t>对于具有值V的像素p和q，如果q在集合N</a:t>
            </a:r>
            <a:r>
              <a:rPr sz="2800" baseline="-21000" dirty="0">
                <a:latin typeface="Times New Roman" panose="02020603050405020304" charset="0"/>
                <a:cs typeface="新宋体" panose="02010609030101010101" charset="-122"/>
              </a:rPr>
              <a:t>4</a:t>
            </a:r>
            <a:r>
              <a:rPr sz="2800" dirty="0">
                <a:latin typeface="Times New Roman" panose="02020603050405020304" charset="0"/>
                <a:cs typeface="新宋体" panose="02010609030101010101" charset="-122"/>
              </a:rPr>
              <a:t>(p)中，则称这两个像素是4连通的</a:t>
            </a:r>
          </a:p>
        </p:txBody>
      </p:sp>
      <p:sp>
        <p:nvSpPr>
          <p:cNvPr id="6" name="object 6"/>
          <p:cNvSpPr/>
          <p:nvPr/>
        </p:nvSpPr>
        <p:spPr>
          <a:xfrm>
            <a:off x="5194439" y="5146547"/>
            <a:ext cx="1752600" cy="841375"/>
          </a:xfrm>
          <a:custGeom>
            <a:avLst/>
            <a:gdLst/>
            <a:ahLst/>
            <a:cxnLst/>
            <a:rect l="l" t="t" r="r" b="b"/>
            <a:pathLst>
              <a:path w="1752600" h="841375">
                <a:moveTo>
                  <a:pt x="876300" y="0"/>
                </a:moveTo>
                <a:lnTo>
                  <a:pt x="813729" y="1055"/>
                </a:lnTo>
                <a:lnTo>
                  <a:pt x="752345" y="4174"/>
                </a:lnTo>
                <a:lnTo>
                  <a:pt x="692294" y="9286"/>
                </a:lnTo>
                <a:lnTo>
                  <a:pt x="633726" y="16320"/>
                </a:lnTo>
                <a:lnTo>
                  <a:pt x="576788" y="25204"/>
                </a:lnTo>
                <a:lnTo>
                  <a:pt x="521630" y="35868"/>
                </a:lnTo>
                <a:lnTo>
                  <a:pt x="468400" y="48241"/>
                </a:lnTo>
                <a:lnTo>
                  <a:pt x="417246" y="62251"/>
                </a:lnTo>
                <a:lnTo>
                  <a:pt x="368316" y="77828"/>
                </a:lnTo>
                <a:lnTo>
                  <a:pt x="321759" y="94900"/>
                </a:lnTo>
                <a:lnTo>
                  <a:pt x="277724" y="113397"/>
                </a:lnTo>
                <a:lnTo>
                  <a:pt x="236359" y="133248"/>
                </a:lnTo>
                <a:lnTo>
                  <a:pt x="197811" y="154381"/>
                </a:lnTo>
                <a:lnTo>
                  <a:pt x="162231" y="176725"/>
                </a:lnTo>
                <a:lnTo>
                  <a:pt x="129766" y="200210"/>
                </a:lnTo>
                <a:lnTo>
                  <a:pt x="100564" y="224764"/>
                </a:lnTo>
                <a:lnTo>
                  <a:pt x="52545" y="276797"/>
                </a:lnTo>
                <a:lnTo>
                  <a:pt x="19361" y="332256"/>
                </a:lnTo>
                <a:lnTo>
                  <a:pt x="2200" y="390572"/>
                </a:lnTo>
                <a:lnTo>
                  <a:pt x="0" y="420624"/>
                </a:lnTo>
                <a:lnTo>
                  <a:pt x="2200" y="450675"/>
                </a:lnTo>
                <a:lnTo>
                  <a:pt x="19361" y="508991"/>
                </a:lnTo>
                <a:lnTo>
                  <a:pt x="52545" y="564450"/>
                </a:lnTo>
                <a:lnTo>
                  <a:pt x="100564" y="616483"/>
                </a:lnTo>
                <a:lnTo>
                  <a:pt x="129766" y="641037"/>
                </a:lnTo>
                <a:lnTo>
                  <a:pt x="162231" y="664522"/>
                </a:lnTo>
                <a:lnTo>
                  <a:pt x="197811" y="686866"/>
                </a:lnTo>
                <a:lnTo>
                  <a:pt x="236359" y="707999"/>
                </a:lnTo>
                <a:lnTo>
                  <a:pt x="277724" y="727850"/>
                </a:lnTo>
                <a:lnTo>
                  <a:pt x="321759" y="746347"/>
                </a:lnTo>
                <a:lnTo>
                  <a:pt x="368316" y="763419"/>
                </a:lnTo>
                <a:lnTo>
                  <a:pt x="417246" y="778996"/>
                </a:lnTo>
                <a:lnTo>
                  <a:pt x="468400" y="793006"/>
                </a:lnTo>
                <a:lnTo>
                  <a:pt x="521630" y="805379"/>
                </a:lnTo>
                <a:lnTo>
                  <a:pt x="576788" y="816043"/>
                </a:lnTo>
                <a:lnTo>
                  <a:pt x="633726" y="824927"/>
                </a:lnTo>
                <a:lnTo>
                  <a:pt x="692294" y="831961"/>
                </a:lnTo>
                <a:lnTo>
                  <a:pt x="752345" y="837073"/>
                </a:lnTo>
                <a:lnTo>
                  <a:pt x="813729" y="840192"/>
                </a:lnTo>
                <a:lnTo>
                  <a:pt x="876300" y="841248"/>
                </a:lnTo>
                <a:lnTo>
                  <a:pt x="938868" y="840192"/>
                </a:lnTo>
                <a:lnTo>
                  <a:pt x="1000251" y="837073"/>
                </a:lnTo>
                <a:lnTo>
                  <a:pt x="1060301" y="831961"/>
                </a:lnTo>
                <a:lnTo>
                  <a:pt x="1118868" y="824927"/>
                </a:lnTo>
                <a:lnTo>
                  <a:pt x="1175804" y="816043"/>
                </a:lnTo>
                <a:lnTo>
                  <a:pt x="1230961" y="805379"/>
                </a:lnTo>
                <a:lnTo>
                  <a:pt x="1284191" y="793006"/>
                </a:lnTo>
                <a:lnTo>
                  <a:pt x="1335344" y="778996"/>
                </a:lnTo>
                <a:lnTo>
                  <a:pt x="1384273" y="763419"/>
                </a:lnTo>
                <a:lnTo>
                  <a:pt x="1430829" y="746347"/>
                </a:lnTo>
                <a:lnTo>
                  <a:pt x="1474864" y="727850"/>
                </a:lnTo>
                <a:lnTo>
                  <a:pt x="1516229" y="707999"/>
                </a:lnTo>
                <a:lnTo>
                  <a:pt x="1554776" y="686866"/>
                </a:lnTo>
                <a:lnTo>
                  <a:pt x="1590356" y="664522"/>
                </a:lnTo>
                <a:lnTo>
                  <a:pt x="1622821" y="641037"/>
                </a:lnTo>
                <a:lnTo>
                  <a:pt x="1652023" y="616483"/>
                </a:lnTo>
                <a:lnTo>
                  <a:pt x="1700042" y="564450"/>
                </a:lnTo>
                <a:lnTo>
                  <a:pt x="1733225" y="508991"/>
                </a:lnTo>
                <a:lnTo>
                  <a:pt x="1750386" y="450675"/>
                </a:lnTo>
                <a:lnTo>
                  <a:pt x="1752587" y="420624"/>
                </a:lnTo>
                <a:lnTo>
                  <a:pt x="1750386" y="390572"/>
                </a:lnTo>
                <a:lnTo>
                  <a:pt x="1733225" y="332256"/>
                </a:lnTo>
                <a:lnTo>
                  <a:pt x="1700042" y="276797"/>
                </a:lnTo>
                <a:lnTo>
                  <a:pt x="1652023" y="224764"/>
                </a:lnTo>
                <a:lnTo>
                  <a:pt x="1622821" y="200210"/>
                </a:lnTo>
                <a:lnTo>
                  <a:pt x="1590356" y="176725"/>
                </a:lnTo>
                <a:lnTo>
                  <a:pt x="1554776" y="154381"/>
                </a:lnTo>
                <a:lnTo>
                  <a:pt x="1516229" y="133248"/>
                </a:lnTo>
                <a:lnTo>
                  <a:pt x="1474864" y="113397"/>
                </a:lnTo>
                <a:lnTo>
                  <a:pt x="1430829" y="94900"/>
                </a:lnTo>
                <a:lnTo>
                  <a:pt x="1384273" y="77828"/>
                </a:lnTo>
                <a:lnTo>
                  <a:pt x="1335344" y="62251"/>
                </a:lnTo>
                <a:lnTo>
                  <a:pt x="1284191" y="48241"/>
                </a:lnTo>
                <a:lnTo>
                  <a:pt x="1230961" y="35868"/>
                </a:lnTo>
                <a:lnTo>
                  <a:pt x="1175804" y="25204"/>
                </a:lnTo>
                <a:lnTo>
                  <a:pt x="1118868" y="16320"/>
                </a:lnTo>
                <a:lnTo>
                  <a:pt x="1060301" y="9286"/>
                </a:lnTo>
                <a:lnTo>
                  <a:pt x="1000251" y="4174"/>
                </a:lnTo>
                <a:lnTo>
                  <a:pt x="938868" y="1055"/>
                </a:lnTo>
                <a:lnTo>
                  <a:pt x="876300" y="0"/>
                </a:lnTo>
                <a:close/>
              </a:path>
            </a:pathLst>
          </a:custGeom>
          <a:ln w="28575">
            <a:solidFill>
              <a:srgbClr val="FF0000"/>
            </a:solidFill>
          </a:ln>
        </p:spPr>
        <p:txBody>
          <a:bodyPr wrap="square" lIns="0" tIns="0" rIns="0" bIns="0" rtlCol="0"/>
          <a:lstStyle/>
          <a:p>
            <a:endParaRPr/>
          </a:p>
        </p:txBody>
      </p:sp>
      <p:sp>
        <p:nvSpPr>
          <p:cNvPr id="7" name="object 7"/>
          <p:cNvSpPr txBox="1">
            <a:spLocks noGrp="1"/>
          </p:cNvSpPr>
          <p:nvPr>
            <p:ph type="title"/>
          </p:nvPr>
        </p:nvSpPr>
        <p:spPr>
          <a:xfrm>
            <a:off x="850900" y="2246477"/>
            <a:ext cx="6623050" cy="738664"/>
          </a:xfrm>
          <a:prstGeom prst="rect">
            <a:avLst/>
          </a:prstGeom>
        </p:spPr>
        <p:txBody>
          <a:bodyPr vert="horz" wrap="square" lIns="0" tIns="0" rIns="0" bIns="0" rtlCol="0">
            <a:spAutoFit/>
          </a:bodyPr>
          <a:lstStyle/>
          <a:p>
            <a:pPr marL="12700" lvl="0" algn="l" defTabSz="914400" fontAlgn="auto">
              <a:lnSpc>
                <a:spcPct val="150000"/>
              </a:lnSpc>
            </a:pPr>
            <a:r>
              <a:rPr sz="3200" b="1" spc="-15" dirty="0">
                <a:solidFill>
                  <a:schemeClr val="tx1"/>
                </a:solidFill>
                <a:latin typeface="Times New Roman" panose="02020603050405020304" charset="0"/>
                <a:ea typeface="+mn-ea"/>
                <a:cs typeface="新宋体" panose="02010609030101010101" charset="-122"/>
                <a:sym typeface="+mn-ea"/>
              </a:rPr>
              <a:t>像素的连通性—4连通</a:t>
            </a:r>
          </a:p>
        </p:txBody>
      </p:sp>
      <p:graphicFrame>
        <p:nvGraphicFramePr>
          <p:cNvPr id="5" name="object 5"/>
          <p:cNvGraphicFramePr>
            <a:graphicFrameLocks noGrp="1"/>
          </p:cNvGraphicFramePr>
          <p:nvPr>
            <p:extLst>
              <p:ext uri="{D42A27DB-BD31-4B8C-83A1-F6EECF244321}">
                <p14:modId xmlns:p14="http://schemas.microsoft.com/office/powerpoint/2010/main" val="1962112553"/>
              </p:ext>
            </p:extLst>
          </p:nvPr>
        </p:nvGraphicFramePr>
        <p:xfrm>
          <a:off x="4656277" y="4535233"/>
          <a:ext cx="2057399" cy="205740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799">
                  <a:extLst>
                    <a:ext uri="{9D8B030D-6E8A-4147-A177-3AD203B41FA5}">
                      <a16:colId xmlns:a16="http://schemas.microsoft.com/office/drawing/2014/main" val="20002"/>
                    </a:ext>
                  </a:extLst>
                </a:gridCol>
              </a:tblGrid>
              <a:tr h="685800">
                <a:tc>
                  <a:txBody>
                    <a:bodyPr/>
                    <a:lstStyle/>
                    <a:p>
                      <a:endParaRPr sz="3600">
                        <a:latin typeface="新宋体" panose="02010609030101010101" charset="-122"/>
                        <a:cs typeface="新宋体" panose="02010609030101010101" charset="-122"/>
                      </a:endParaRPr>
                    </a:p>
                  </a:txBody>
                  <a:tcPr marL="0" marR="0" marT="0" marB="0">
                    <a:lnR w="9525">
                      <a:solidFill>
                        <a:srgbClr val="000000"/>
                      </a:solidFill>
                      <a:prstDash val="solid"/>
                    </a:lnR>
                    <a:lnB w="9525">
                      <a:solidFill>
                        <a:srgbClr val="000000"/>
                      </a:solidFill>
                      <a:prstDash val="solid"/>
                    </a:lnB>
                  </a:tcPr>
                </a:tc>
                <a:tc>
                  <a:txBody>
                    <a:bodyPr/>
                    <a:lstStyle/>
                    <a:p>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3600">
                        <a:latin typeface="新宋体" panose="02010609030101010101" charset="-122"/>
                        <a:cs typeface="新宋体" panose="02010609030101010101" charset="-122"/>
                      </a:endParaRPr>
                    </a:p>
                  </a:txBody>
                  <a:tcPr marL="0" marR="0" marT="0" marB="0">
                    <a:lnL w="9525">
                      <a:solidFill>
                        <a:srgbClr val="000000"/>
                      </a:solidFill>
                      <a:prstDash val="solid"/>
                    </a:lnL>
                    <a:lnB w="9524">
                      <a:solidFill>
                        <a:srgbClr val="000000"/>
                      </a:solidFill>
                      <a:prstDash val="solid"/>
                    </a:lnB>
                  </a:tcPr>
                </a:tc>
                <a:extLst>
                  <a:ext uri="{0D108BD9-81ED-4DB2-BD59-A6C34878D82A}">
                    <a16:rowId xmlns:a16="http://schemas.microsoft.com/office/drawing/2014/main" val="10000"/>
                  </a:ext>
                </a:extLst>
              </a:tr>
              <a:tr h="685800">
                <a:tc>
                  <a:txBody>
                    <a:bodyPr/>
                    <a:lstStyle/>
                    <a:p>
                      <a:endParaRPr sz="36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176530">
                        <a:lnSpc>
                          <a:spcPct val="100000"/>
                        </a:lnSpc>
                        <a:spcBef>
                          <a:spcPts val="205"/>
                        </a:spcBef>
                      </a:pPr>
                      <a:r>
                        <a:rPr sz="3600" b="1" dirty="0">
                          <a:latin typeface="Times New Roman" panose="02020603050405020304"/>
                          <a:cs typeface="Times New Roman" panose="02020603050405020304"/>
                        </a:rPr>
                        <a:t>p</a:t>
                      </a:r>
                      <a:endParaRPr sz="3600">
                        <a:latin typeface="Times New Roman" panose="02020603050405020304"/>
                        <a:cs typeface="Times New Roman" panose="02020603050405020304"/>
                      </a:endParaRPr>
                    </a:p>
                  </a:txBody>
                  <a:tcPr marL="0" marR="0" marT="0" marB="0">
                    <a:lnL w="9525">
                      <a:solidFill>
                        <a:srgbClr val="000000"/>
                      </a:solidFill>
                      <a:prstDash val="solid"/>
                    </a:lnL>
                    <a:lnR w="9524">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pPr marL="239395">
                        <a:lnSpc>
                          <a:spcPct val="100000"/>
                        </a:lnSpc>
                        <a:spcBef>
                          <a:spcPts val="205"/>
                        </a:spcBef>
                      </a:pPr>
                      <a:r>
                        <a:rPr sz="3600" b="1" dirty="0">
                          <a:latin typeface="Times New Roman" panose="02020603050405020304"/>
                          <a:cs typeface="Times New Roman" panose="02020603050405020304"/>
                        </a:rPr>
                        <a:t>q</a:t>
                      </a:r>
                      <a:endParaRPr sz="3600">
                        <a:latin typeface="Times New Roman" panose="02020603050405020304"/>
                        <a:cs typeface="Times New Roman" panose="020206030504050203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EE2B0A"/>
                    </a:solidFill>
                  </a:tcPr>
                </a:tc>
                <a:extLst>
                  <a:ext uri="{0D108BD9-81ED-4DB2-BD59-A6C34878D82A}">
                    <a16:rowId xmlns:a16="http://schemas.microsoft.com/office/drawing/2014/main" val="10001"/>
                  </a:ext>
                </a:extLst>
              </a:tr>
              <a:tr h="685800">
                <a:tc>
                  <a:txBody>
                    <a:bodyPr/>
                    <a:lstStyle/>
                    <a:p>
                      <a:endParaRPr sz="3600">
                        <a:latin typeface="Times New Roman" panose="02020603050405020304"/>
                        <a:cs typeface="Times New Roman" panose="02020603050405020304"/>
                      </a:endParaRPr>
                    </a:p>
                  </a:txBody>
                  <a:tcPr marL="0" marR="0" marT="0" marB="0">
                    <a:lnR w="9525">
                      <a:solidFill>
                        <a:srgbClr val="000000"/>
                      </a:solidFill>
                      <a:prstDash val="solid"/>
                    </a:lnR>
                    <a:lnT w="9525">
                      <a:solidFill>
                        <a:srgbClr val="000000"/>
                      </a:solidFill>
                      <a:prstDash val="solid"/>
                    </a:lnT>
                  </a:tcPr>
                </a:tc>
                <a:tc>
                  <a:txBody>
                    <a:bodyPr/>
                    <a:lstStyle/>
                    <a:p>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3600">
                        <a:latin typeface="Times New Roman" panose="02020603050405020304"/>
                        <a:cs typeface="Times New Roman" panose="02020603050405020304"/>
                      </a:endParaRPr>
                    </a:p>
                  </a:txBody>
                  <a:tcPr marL="0" marR="0" marT="0" marB="0">
                    <a:lnL w="9525">
                      <a:solidFill>
                        <a:srgbClr val="000000"/>
                      </a:solidFill>
                      <a:prstDash val="solid"/>
                    </a:lnL>
                    <a:lnT w="9524">
                      <a:solidFill>
                        <a:srgbClr val="000000"/>
                      </a:solidFill>
                      <a:prstDash val="solid"/>
                    </a:lnT>
                  </a:tcPr>
                </a:tc>
                <a:extLst>
                  <a:ext uri="{0D108BD9-81ED-4DB2-BD59-A6C34878D82A}">
                    <a16:rowId xmlns:a16="http://schemas.microsoft.com/office/drawing/2014/main" val="10002"/>
                  </a:ext>
                </a:extLst>
              </a:tr>
            </a:tbl>
          </a:graphicData>
        </a:graphic>
      </p:graphicFrame>
      <p:sp>
        <p:nvSpPr>
          <p:cNvPr id="3" name="灯片编号占位符 2"/>
          <p:cNvSpPr>
            <a:spLocks noGrp="1"/>
          </p:cNvSpPr>
          <p:nvPr>
            <p:ph type="sldNum" sz="quarter" idx="12"/>
          </p:nvPr>
        </p:nvSpPr>
        <p:spPr/>
        <p:txBody>
          <a:bodyPr/>
          <a:lstStyle/>
          <a:p>
            <a:fld id="{B6F15528-21DE-4FAA-801E-634DDDAF4B2B}" type="slidenum">
              <a:rPr/>
              <a:t>89</a:t>
            </a:fld>
            <a:endParaRPr/>
          </a:p>
        </p:txBody>
      </p:sp>
      <p:grpSp>
        <p:nvGrpSpPr>
          <p:cNvPr id="8" name="组合 7"/>
          <p:cNvGrpSpPr/>
          <p:nvPr/>
        </p:nvGrpSpPr>
        <p:grpSpPr>
          <a:xfrm>
            <a:off x="493637" y="580390"/>
            <a:ext cx="9908934" cy="1648351"/>
            <a:chOff x="493637" y="580390"/>
            <a:chExt cx="9908934" cy="1648351"/>
          </a:xfrm>
        </p:grpSpPr>
        <p:sp>
          <p:nvSpPr>
            <p:cNvPr id="9" name="文本框 8"/>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10" name="矩形 9"/>
            <p:cNvSpPr/>
            <p:nvPr/>
          </p:nvSpPr>
          <p:spPr>
            <a:xfrm>
              <a:off x="493637" y="1649095"/>
              <a:ext cx="5996063"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dirty="0">
                  <a:solidFill>
                    <a:srgbClr val="FF0000"/>
                  </a:solidFill>
                  <a:latin typeface="新宋体" panose="02010609030101010101" charset="-122"/>
                  <a:cs typeface="新宋体" panose="02010609030101010101" charset="-122"/>
                </a:rPr>
                <a:t>像素间基本关系</a:t>
              </a: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矩形 291845" descr="Rectangle: Click to edit Master text styles&#10;Second level&#10;Third level&#10;Fourth level&#10;Fifth level"/>
          <p:cNvSpPr/>
          <p:nvPr/>
        </p:nvSpPr>
        <p:spPr>
          <a:xfrm>
            <a:off x="1577340" y="1762125"/>
            <a:ext cx="4467860" cy="555625"/>
          </a:xfrm>
          <a:prstGeom prst="rect">
            <a:avLst/>
          </a:prstGeom>
          <a:noFill/>
          <a:ln w="9525">
            <a:noFill/>
          </a:ln>
        </p:spPr>
        <p:txBody>
          <a:bodyPr anchor="t"/>
          <a:lstStyle/>
          <a:p>
            <a:pPr lvl="0" indent="0" algn="just">
              <a:spcBef>
                <a:spcPct val="20000"/>
              </a:spcBef>
              <a:buClr>
                <a:schemeClr val="folHlink"/>
              </a:buClr>
              <a:buSzPct val="60000"/>
              <a:buFont typeface="Wingdings" panose="05000000000000000000" pitchFamily="2" charset="2"/>
              <a:buNone/>
            </a:pPr>
            <a:r>
              <a:rPr lang="zh-CN" altLang="en-US" sz="2400" b="1" dirty="0">
                <a:solidFill>
                  <a:srgbClr val="FF0000"/>
                </a:solidFill>
                <a:latin typeface="黑体" panose="02010609060101010101" pitchFamily="2" charset="-122"/>
                <a:ea typeface="黑体" panose="02010609060101010101" pitchFamily="2" charset="-122"/>
              </a:rPr>
              <a:t>可见光与红外波段成像</a:t>
            </a:r>
          </a:p>
        </p:txBody>
      </p:sp>
      <p:pic>
        <p:nvPicPr>
          <p:cNvPr id="14338" name="图片 291846"/>
          <p:cNvPicPr>
            <a:picLocks noChangeAspect="1"/>
          </p:cNvPicPr>
          <p:nvPr/>
        </p:nvPicPr>
        <p:blipFill>
          <a:blip r:embed="rId2"/>
          <a:stretch>
            <a:fillRect/>
          </a:stretch>
        </p:blipFill>
        <p:spPr>
          <a:xfrm>
            <a:off x="1878013" y="2205038"/>
            <a:ext cx="8242300" cy="4781550"/>
          </a:xfrm>
          <a:prstGeom prst="rect">
            <a:avLst/>
          </a:prstGeom>
          <a:noFill/>
          <a:ln w="9525">
            <a:noFill/>
          </a:ln>
        </p:spPr>
      </p:pic>
      <p:sp>
        <p:nvSpPr>
          <p:cNvPr id="14339" name="文本框 291847"/>
          <p:cNvSpPr txBox="1"/>
          <p:nvPr/>
        </p:nvSpPr>
        <p:spPr>
          <a:xfrm>
            <a:off x="4475163" y="6986588"/>
            <a:ext cx="3240087" cy="396875"/>
          </a:xfrm>
          <a:prstGeom prst="rect">
            <a:avLst/>
          </a:prstGeom>
          <a:noFill/>
          <a:ln w="9525">
            <a:noFill/>
          </a:ln>
        </p:spPr>
        <p:txBody>
          <a:bodyPr anchor="t">
            <a:spAutoFit/>
          </a:bodyPr>
          <a:lstStyle/>
          <a:p>
            <a:pPr lvl="0" indent="0">
              <a:spcBef>
                <a:spcPct val="50000"/>
              </a:spcBef>
            </a:pPr>
            <a:r>
              <a:rPr lang="zh-CN" altLang="en-US" sz="2000" b="1" dirty="0">
                <a:latin typeface="楷体_GB2312" pitchFamily="49" charset="-122"/>
                <a:ea typeface="楷体_GB2312" pitchFamily="49" charset="-122"/>
              </a:rPr>
              <a:t>华盛顿地区的卫星图像</a:t>
            </a:r>
          </a:p>
        </p:txBody>
      </p:sp>
      <p:sp>
        <p:nvSpPr>
          <p:cNvPr id="3" name="灯片编号占位符 2"/>
          <p:cNvSpPr>
            <a:spLocks noGrp="1"/>
          </p:cNvSpPr>
          <p:nvPr>
            <p:ph type="sldNum" sz="quarter" idx="12"/>
          </p:nvPr>
        </p:nvSpPr>
        <p:spPr/>
        <p:txBody>
          <a:bodyPr/>
          <a:lstStyle/>
          <a:p>
            <a:pPr lvl="0"/>
            <a:fld id="{9A0DB2DC-4C9A-4742-B13C-FB6460FD3503}" type="slidenum">
              <a:rPr lang="en-US" altLang="zh-CN"/>
              <a:t>9</a:t>
            </a:fld>
            <a:endParaRPr lang="zh-CN"/>
          </a:p>
        </p:txBody>
      </p:sp>
      <p:sp>
        <p:nvSpPr>
          <p:cNvPr id="7" name="object 4"/>
          <p:cNvSpPr txBox="1"/>
          <p:nvPr/>
        </p:nvSpPr>
        <p:spPr>
          <a:xfrm>
            <a:off x="933234" y="802482"/>
            <a:ext cx="7423150" cy="609600"/>
          </a:xfrm>
          <a:prstGeom prst="rect">
            <a:avLst/>
          </a:prstGeom>
        </p:spPr>
        <p:txBody>
          <a:bodyPr vert="horz" wrap="square" lIns="0" tIns="0" rIns="0" bIns="0" rtlCol="0">
            <a:spAutoFit/>
          </a:bodyPr>
          <a:lstStyle/>
          <a:p>
            <a:pPr marL="12700">
              <a:lnSpc>
                <a:spcPct val="100000"/>
              </a:lnSpc>
            </a:pPr>
            <a:r>
              <a:rPr lang="zh-CN" altLang="en-US" sz="4000" b="1" spc="-15" dirty="0">
                <a:latin typeface="Times New Roman" panose="02020603050405020304" charset="0"/>
                <a:cs typeface="新宋体" panose="02010609030101010101" charset="-122"/>
              </a:rPr>
              <a:t>光</a:t>
            </a:r>
            <a:r>
              <a:rPr lang="en-US" altLang="zh-CN" sz="4000" b="1" spc="-15" dirty="0">
                <a:latin typeface="Times New Roman" panose="02020603050405020304" charset="0"/>
                <a:cs typeface="新宋体" panose="02010609030101010101" charset="-122"/>
              </a:rPr>
              <a:t>—</a:t>
            </a:r>
            <a:r>
              <a:rPr lang="zh-CN" altLang="en-US" sz="4000" b="1" spc="-15" dirty="0">
                <a:latin typeface="Times New Roman" panose="02020603050405020304" charset="0"/>
                <a:cs typeface="新宋体" panose="02010609030101010101" charset="-122"/>
              </a:rPr>
              <a:t>产生视觉</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5201495" y="5148269"/>
            <a:ext cx="1623060" cy="1622425"/>
          </a:xfrm>
          <a:custGeom>
            <a:avLst/>
            <a:gdLst/>
            <a:ahLst/>
            <a:cxnLst/>
            <a:rect l="l" t="t" r="r" b="b"/>
            <a:pathLst>
              <a:path w="1623059" h="1622425">
                <a:moveTo>
                  <a:pt x="1210620" y="412044"/>
                </a:moveTo>
                <a:lnTo>
                  <a:pt x="1166860" y="369741"/>
                </a:lnTo>
                <a:lnTo>
                  <a:pt x="1122356" y="329552"/>
                </a:lnTo>
                <a:lnTo>
                  <a:pt x="1077224" y="291509"/>
                </a:lnTo>
                <a:lnTo>
                  <a:pt x="1031578" y="255643"/>
                </a:lnTo>
                <a:lnTo>
                  <a:pt x="985533" y="221987"/>
                </a:lnTo>
                <a:lnTo>
                  <a:pt x="939206" y="190573"/>
                </a:lnTo>
                <a:lnTo>
                  <a:pt x="892710" y="161431"/>
                </a:lnTo>
                <a:lnTo>
                  <a:pt x="846162" y="134594"/>
                </a:lnTo>
                <a:lnTo>
                  <a:pt x="799676" y="110094"/>
                </a:lnTo>
                <a:lnTo>
                  <a:pt x="753368" y="87963"/>
                </a:lnTo>
                <a:lnTo>
                  <a:pt x="707353" y="68232"/>
                </a:lnTo>
                <a:lnTo>
                  <a:pt x="661746" y="50933"/>
                </a:lnTo>
                <a:lnTo>
                  <a:pt x="616662" y="36099"/>
                </a:lnTo>
                <a:lnTo>
                  <a:pt x="572217" y="23760"/>
                </a:lnTo>
                <a:lnTo>
                  <a:pt x="528525" y="13949"/>
                </a:lnTo>
                <a:lnTo>
                  <a:pt x="485703" y="6697"/>
                </a:lnTo>
                <a:lnTo>
                  <a:pt x="443865" y="2037"/>
                </a:lnTo>
                <a:lnTo>
                  <a:pt x="403126" y="0"/>
                </a:lnTo>
                <a:lnTo>
                  <a:pt x="363601" y="617"/>
                </a:lnTo>
                <a:lnTo>
                  <a:pt x="325407" y="3922"/>
                </a:lnTo>
                <a:lnTo>
                  <a:pt x="253468" y="18719"/>
                </a:lnTo>
                <a:lnTo>
                  <a:pt x="188231" y="44645"/>
                </a:lnTo>
                <a:lnTo>
                  <a:pt x="130618" y="81955"/>
                </a:lnTo>
                <a:lnTo>
                  <a:pt x="81955" y="130536"/>
                </a:lnTo>
                <a:lnTo>
                  <a:pt x="44645" y="188004"/>
                </a:lnTo>
                <a:lnTo>
                  <a:pt x="18719" y="253118"/>
                </a:lnTo>
                <a:lnTo>
                  <a:pt x="3922" y="324955"/>
                </a:lnTo>
                <a:lnTo>
                  <a:pt x="617" y="363105"/>
                </a:lnTo>
                <a:lnTo>
                  <a:pt x="0" y="402590"/>
                </a:lnTo>
                <a:lnTo>
                  <a:pt x="2037" y="443293"/>
                </a:lnTo>
                <a:lnTo>
                  <a:pt x="6697" y="485100"/>
                </a:lnTo>
                <a:lnTo>
                  <a:pt x="13949" y="527894"/>
                </a:lnTo>
                <a:lnTo>
                  <a:pt x="23760" y="571561"/>
                </a:lnTo>
                <a:lnTo>
                  <a:pt x="36099" y="615985"/>
                </a:lnTo>
                <a:lnTo>
                  <a:pt x="50933" y="661051"/>
                </a:lnTo>
                <a:lnTo>
                  <a:pt x="68232" y="706642"/>
                </a:lnTo>
                <a:lnTo>
                  <a:pt x="87963" y="752645"/>
                </a:lnTo>
                <a:lnTo>
                  <a:pt x="110094" y="798942"/>
                </a:lnTo>
                <a:lnTo>
                  <a:pt x="134594" y="845420"/>
                </a:lnTo>
                <a:lnTo>
                  <a:pt x="161431" y="891962"/>
                </a:lnTo>
                <a:lnTo>
                  <a:pt x="190573" y="938452"/>
                </a:lnTo>
                <a:lnTo>
                  <a:pt x="221987" y="984776"/>
                </a:lnTo>
                <a:lnTo>
                  <a:pt x="255643" y="1030818"/>
                </a:lnTo>
                <a:lnTo>
                  <a:pt x="291509" y="1076463"/>
                </a:lnTo>
                <a:lnTo>
                  <a:pt x="329552" y="1121595"/>
                </a:lnTo>
                <a:lnTo>
                  <a:pt x="369741" y="1166098"/>
                </a:lnTo>
                <a:lnTo>
                  <a:pt x="412044" y="1209858"/>
                </a:lnTo>
                <a:lnTo>
                  <a:pt x="455804" y="1252161"/>
                </a:lnTo>
                <a:lnTo>
                  <a:pt x="500307" y="1292350"/>
                </a:lnTo>
                <a:lnTo>
                  <a:pt x="545440" y="1330393"/>
                </a:lnTo>
                <a:lnTo>
                  <a:pt x="591086" y="1366258"/>
                </a:lnTo>
                <a:lnTo>
                  <a:pt x="637130" y="1399914"/>
                </a:lnTo>
                <a:lnTo>
                  <a:pt x="683458" y="1431329"/>
                </a:lnTo>
                <a:lnTo>
                  <a:pt x="729953" y="1460471"/>
                </a:lnTo>
                <a:lnTo>
                  <a:pt x="776502" y="1487308"/>
                </a:lnTo>
                <a:lnTo>
                  <a:pt x="822987" y="1511808"/>
                </a:lnTo>
                <a:lnTo>
                  <a:pt x="869295" y="1533939"/>
                </a:lnTo>
                <a:lnTo>
                  <a:pt x="915310" y="1553670"/>
                </a:lnTo>
                <a:lnTo>
                  <a:pt x="960917" y="1570969"/>
                </a:lnTo>
                <a:lnTo>
                  <a:pt x="1006000" y="1585803"/>
                </a:lnTo>
                <a:lnTo>
                  <a:pt x="1050445" y="1598142"/>
                </a:lnTo>
                <a:lnTo>
                  <a:pt x="1094136" y="1607953"/>
                </a:lnTo>
                <a:lnTo>
                  <a:pt x="1136958" y="1615205"/>
                </a:lnTo>
                <a:lnTo>
                  <a:pt x="1178796" y="1619865"/>
                </a:lnTo>
                <a:lnTo>
                  <a:pt x="1219534" y="1621902"/>
                </a:lnTo>
                <a:lnTo>
                  <a:pt x="1259058" y="1621285"/>
                </a:lnTo>
                <a:lnTo>
                  <a:pt x="1297252" y="1617980"/>
                </a:lnTo>
                <a:lnTo>
                  <a:pt x="1369189" y="1603183"/>
                </a:lnTo>
                <a:lnTo>
                  <a:pt x="1434424" y="1577257"/>
                </a:lnTo>
                <a:lnTo>
                  <a:pt x="1492035" y="1539947"/>
                </a:lnTo>
                <a:lnTo>
                  <a:pt x="1540695" y="1491366"/>
                </a:lnTo>
                <a:lnTo>
                  <a:pt x="1577984" y="1433897"/>
                </a:lnTo>
                <a:lnTo>
                  <a:pt x="1603873" y="1368783"/>
                </a:lnTo>
                <a:lnTo>
                  <a:pt x="1618621" y="1296947"/>
                </a:lnTo>
                <a:lnTo>
                  <a:pt x="1621899" y="1258797"/>
                </a:lnTo>
                <a:lnTo>
                  <a:pt x="1622488" y="1219312"/>
                </a:lnTo>
                <a:lnTo>
                  <a:pt x="1620423" y="1178609"/>
                </a:lnTo>
                <a:lnTo>
                  <a:pt x="1615736" y="1136802"/>
                </a:lnTo>
                <a:lnTo>
                  <a:pt x="1608458" y="1094008"/>
                </a:lnTo>
                <a:lnTo>
                  <a:pt x="1598623" y="1050341"/>
                </a:lnTo>
                <a:lnTo>
                  <a:pt x="1586263" y="1005917"/>
                </a:lnTo>
                <a:lnTo>
                  <a:pt x="1571411" y="960851"/>
                </a:lnTo>
                <a:lnTo>
                  <a:pt x="1554098" y="915259"/>
                </a:lnTo>
                <a:lnTo>
                  <a:pt x="1534359" y="869257"/>
                </a:lnTo>
                <a:lnTo>
                  <a:pt x="1512225" y="822959"/>
                </a:lnTo>
                <a:lnTo>
                  <a:pt x="1487728" y="776482"/>
                </a:lnTo>
                <a:lnTo>
                  <a:pt x="1460902" y="729940"/>
                </a:lnTo>
                <a:lnTo>
                  <a:pt x="1431779" y="683450"/>
                </a:lnTo>
                <a:lnTo>
                  <a:pt x="1400391" y="637126"/>
                </a:lnTo>
                <a:lnTo>
                  <a:pt x="1366771" y="591084"/>
                </a:lnTo>
                <a:lnTo>
                  <a:pt x="1330951" y="545439"/>
                </a:lnTo>
                <a:lnTo>
                  <a:pt x="1292964" y="500307"/>
                </a:lnTo>
                <a:lnTo>
                  <a:pt x="1252843" y="455804"/>
                </a:lnTo>
                <a:lnTo>
                  <a:pt x="1210620" y="412044"/>
                </a:lnTo>
                <a:close/>
              </a:path>
            </a:pathLst>
          </a:custGeom>
          <a:ln w="28575">
            <a:solidFill>
              <a:srgbClr val="FF0000"/>
            </a:solidFill>
          </a:ln>
        </p:spPr>
        <p:txBody>
          <a:bodyPr wrap="square" lIns="0" tIns="0" rIns="0" bIns="0" rtlCol="0"/>
          <a:lstStyle/>
          <a:p>
            <a:endParaRPr/>
          </a:p>
        </p:txBody>
      </p:sp>
      <p:sp>
        <p:nvSpPr>
          <p:cNvPr id="6" name="object 6"/>
          <p:cNvSpPr txBox="1"/>
          <p:nvPr/>
        </p:nvSpPr>
        <p:spPr>
          <a:xfrm>
            <a:off x="850901" y="2889313"/>
            <a:ext cx="9965582" cy="1292662"/>
          </a:xfrm>
          <a:prstGeom prst="rect">
            <a:avLst/>
          </a:prstGeom>
        </p:spPr>
        <p:txBody>
          <a:bodyPr vert="horz" wrap="square" lIns="0" tIns="0" rIns="0" bIns="0" rtlCol="0">
            <a:spAutoFit/>
          </a:bodyPr>
          <a:lstStyle/>
          <a:p>
            <a:pPr>
              <a:lnSpc>
                <a:spcPct val="150000"/>
              </a:lnSpc>
              <a:spcBef>
                <a:spcPts val="55"/>
              </a:spcBef>
            </a:pPr>
            <a:r>
              <a:rPr sz="2800" spc="-5" dirty="0">
                <a:latin typeface="Times New Roman" panose="02020603050405020304" charset="0"/>
                <a:cs typeface="新宋体" panose="02010609030101010101" charset="-122"/>
              </a:rPr>
              <a:t>对于具有值V的像素p和q，如果q在集</a:t>
            </a:r>
            <a:r>
              <a:rPr sz="2800" dirty="0">
                <a:latin typeface="Times New Roman" panose="02020603050405020304" charset="0"/>
                <a:cs typeface="新宋体" panose="02010609030101010101" charset="-122"/>
              </a:rPr>
              <a:t>合</a:t>
            </a:r>
            <a:r>
              <a:rPr sz="2800" spc="-5" dirty="0">
                <a:latin typeface="Times New Roman" panose="02020603050405020304" charset="0"/>
                <a:cs typeface="新宋体" panose="02010609030101010101" charset="-122"/>
              </a:rPr>
              <a:t>N</a:t>
            </a:r>
            <a:r>
              <a:rPr sz="2400" spc="-15" baseline="-21000" dirty="0">
                <a:latin typeface="Times New Roman" panose="02020603050405020304" charset="0"/>
                <a:cs typeface="新宋体" panose="02010609030101010101" charset="-122"/>
              </a:rPr>
              <a:t>8</a:t>
            </a:r>
            <a:r>
              <a:rPr sz="2800" spc="-5" dirty="0">
                <a:latin typeface="Times New Roman" panose="02020603050405020304" charset="0"/>
                <a:cs typeface="新宋体" panose="02010609030101010101" charset="-122"/>
              </a:rPr>
              <a:t>(p)中，则称这两个像素是8连通的</a:t>
            </a:r>
          </a:p>
        </p:txBody>
      </p:sp>
      <p:graphicFrame>
        <p:nvGraphicFramePr>
          <p:cNvPr id="4" name="object 4"/>
          <p:cNvGraphicFramePr>
            <a:graphicFrameLocks noGrp="1"/>
          </p:cNvGraphicFramePr>
          <p:nvPr/>
        </p:nvGraphicFramePr>
        <p:xfrm>
          <a:off x="4656277" y="4535233"/>
          <a:ext cx="2057399" cy="205740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799">
                  <a:extLst>
                    <a:ext uri="{9D8B030D-6E8A-4147-A177-3AD203B41FA5}">
                      <a16:colId xmlns:a16="http://schemas.microsoft.com/office/drawing/2014/main" val="20002"/>
                    </a:ext>
                  </a:extLst>
                </a:gridCol>
              </a:tblGrid>
              <a:tr h="685800">
                <a:tc>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a:p>
                  </a:txBody>
                  <a:tcPr marL="0" marR="0" marT="0" marB="0">
                    <a:lnL w="9525">
                      <a:solidFill>
                        <a:srgbClr val="000000"/>
                      </a:solidFill>
                      <a:prstDash val="solid"/>
                    </a:lnL>
                    <a:lnR w="9524">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F00"/>
                    </a:solidFill>
                  </a:tcPr>
                </a:tc>
                <a:extLst>
                  <a:ext uri="{0D108BD9-81ED-4DB2-BD59-A6C34878D82A}">
                    <a16:rowId xmlns:a16="http://schemas.microsoft.com/office/drawing/2014/main" val="10000"/>
                  </a:ext>
                </a:extLst>
              </a:tr>
              <a:tr h="685800">
                <a:tc>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176530">
                        <a:lnSpc>
                          <a:spcPct val="100000"/>
                        </a:lnSpc>
                        <a:spcBef>
                          <a:spcPts val="205"/>
                        </a:spcBef>
                      </a:pPr>
                      <a:r>
                        <a:rPr sz="3600" b="1" dirty="0">
                          <a:latin typeface="Times New Roman" panose="02020603050405020304"/>
                          <a:cs typeface="Times New Roman" panose="02020603050405020304"/>
                        </a:rPr>
                        <a:t>p</a:t>
                      </a:r>
                      <a:endParaRPr sz="3600">
                        <a:latin typeface="Times New Roman" panose="02020603050405020304"/>
                        <a:cs typeface="Times New Roman" panose="02020603050405020304"/>
                      </a:endParaRPr>
                    </a:p>
                  </a:txBody>
                  <a:tcPr marL="0" marR="0" marT="0" marB="0">
                    <a:lnL w="9525">
                      <a:solidFill>
                        <a:srgbClr val="000000"/>
                      </a:solidFill>
                      <a:prstDash val="solid"/>
                    </a:lnL>
                    <a:lnR w="9524">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endParaRPr sz="3600">
                        <a:latin typeface="Times New Roman" panose="02020603050405020304"/>
                        <a:cs typeface="Times New Roman" panose="020206030504050203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F00"/>
                    </a:solidFill>
                  </a:tcPr>
                </a:tc>
                <a:extLst>
                  <a:ext uri="{0D108BD9-81ED-4DB2-BD59-A6C34878D82A}">
                    <a16:rowId xmlns:a16="http://schemas.microsoft.com/office/drawing/2014/main" val="10001"/>
                  </a:ext>
                </a:extLst>
              </a:tr>
              <a:tr h="685800">
                <a:tc>
                  <a:txBody>
                    <a:bodyPr/>
                    <a:lstStyle/>
                    <a:p>
                      <a:endParaRPr sz="36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3600">
                        <a:latin typeface="Times New Roman" panose="02020603050405020304"/>
                        <a:cs typeface="Times New Roman" panose="02020603050405020304"/>
                      </a:endParaRPr>
                    </a:p>
                  </a:txBody>
                  <a:tcPr marL="0" marR="0" marT="0" marB="0">
                    <a:lnL w="9525">
                      <a:solidFill>
                        <a:srgbClr val="000000"/>
                      </a:solidFill>
                      <a:prstDash val="solid"/>
                    </a:lnL>
                    <a:lnR w="9524">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163195">
                        <a:lnSpc>
                          <a:spcPct val="100000"/>
                        </a:lnSpc>
                        <a:spcBef>
                          <a:spcPts val="205"/>
                        </a:spcBef>
                      </a:pPr>
                      <a:r>
                        <a:rPr sz="3600" b="1" dirty="0">
                          <a:latin typeface="Times New Roman" panose="02020603050405020304"/>
                          <a:cs typeface="Times New Roman" panose="02020603050405020304"/>
                        </a:rPr>
                        <a:t>q</a:t>
                      </a:r>
                      <a:endParaRPr sz="3600">
                        <a:latin typeface="Times New Roman" panose="02020603050405020304"/>
                        <a:cs typeface="Times New Roman" panose="020206030504050203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EE2B0A"/>
                    </a:solidFill>
                  </a:tcPr>
                </a:tc>
                <a:extLst>
                  <a:ext uri="{0D108BD9-81ED-4DB2-BD59-A6C34878D82A}">
                    <a16:rowId xmlns:a16="http://schemas.microsoft.com/office/drawing/2014/main" val="10002"/>
                  </a:ext>
                </a:extLst>
              </a:tr>
            </a:tbl>
          </a:graphicData>
        </a:graphic>
      </p:graphicFrame>
      <p:sp>
        <p:nvSpPr>
          <p:cNvPr id="7" name="灯片编号占位符 6"/>
          <p:cNvSpPr>
            <a:spLocks noGrp="1"/>
          </p:cNvSpPr>
          <p:nvPr>
            <p:ph type="sldNum" sz="quarter" idx="7"/>
          </p:nvPr>
        </p:nvSpPr>
        <p:spPr/>
        <p:txBody>
          <a:bodyPr/>
          <a:lstStyle/>
          <a:p>
            <a:fld id="{B6F15528-21DE-4FAA-801E-634DDDAF4B2B}" type="slidenum">
              <a:rPr/>
              <a:t>90</a:t>
            </a:fld>
            <a:endParaRPr/>
          </a:p>
        </p:txBody>
      </p:sp>
      <p:grpSp>
        <p:nvGrpSpPr>
          <p:cNvPr id="8" name="组合 7"/>
          <p:cNvGrpSpPr/>
          <p:nvPr/>
        </p:nvGrpSpPr>
        <p:grpSpPr>
          <a:xfrm>
            <a:off x="493637" y="580390"/>
            <a:ext cx="9908934" cy="1648351"/>
            <a:chOff x="493637" y="580390"/>
            <a:chExt cx="9908934" cy="1648351"/>
          </a:xfrm>
        </p:grpSpPr>
        <p:sp>
          <p:nvSpPr>
            <p:cNvPr id="9" name="文本框 8"/>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10" name="矩形 9"/>
            <p:cNvSpPr/>
            <p:nvPr/>
          </p:nvSpPr>
          <p:spPr>
            <a:xfrm>
              <a:off x="493637" y="1649095"/>
              <a:ext cx="5996063"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dirty="0">
                  <a:solidFill>
                    <a:srgbClr val="FF0000"/>
                  </a:solidFill>
                  <a:latin typeface="新宋体" panose="02010609030101010101" charset="-122"/>
                  <a:cs typeface="新宋体" panose="02010609030101010101" charset="-122"/>
                </a:rPr>
                <a:t>像素间基本关系</a:t>
              </a:r>
            </a:p>
          </p:txBody>
        </p:sp>
      </p:grpSp>
      <p:sp>
        <p:nvSpPr>
          <p:cNvPr id="11" name="object 7"/>
          <p:cNvSpPr txBox="1">
            <a:spLocks/>
          </p:cNvSpPr>
          <p:nvPr/>
        </p:nvSpPr>
        <p:spPr>
          <a:xfrm>
            <a:off x="850900" y="2246477"/>
            <a:ext cx="6623050" cy="645177"/>
          </a:xfrm>
          <a:prstGeom prst="rect">
            <a:avLst/>
          </a:prstGeom>
        </p:spPr>
        <p:txBody>
          <a:bodyPr vert="horz" wrap="square" lIns="0" tIns="0" rIns="0" bIns="0" rtlCol="0">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2700" algn="l" defTabSz="914400" fontAlgn="auto">
              <a:lnSpc>
                <a:spcPct val="150000"/>
              </a:lnSpc>
            </a:pPr>
            <a:r>
              <a:rPr lang="zh-CN" altLang="en-US" sz="3200" b="1" spc="-15" dirty="0" smtClean="0">
                <a:solidFill>
                  <a:schemeClr val="tx1"/>
                </a:solidFill>
                <a:latin typeface="Times New Roman" panose="02020603050405020304" charset="0"/>
                <a:ea typeface="+mn-ea"/>
                <a:cs typeface="新宋体" panose="02010609030101010101" charset="-122"/>
                <a:sym typeface="+mn-ea"/>
              </a:rPr>
              <a:t>像素的连通性</a:t>
            </a:r>
            <a:r>
              <a:rPr lang="en-US" altLang="zh-CN" sz="3200" b="1" spc="-15" dirty="0" smtClean="0">
                <a:solidFill>
                  <a:schemeClr val="tx1"/>
                </a:solidFill>
                <a:latin typeface="Times New Roman" panose="02020603050405020304" charset="0"/>
                <a:ea typeface="+mn-ea"/>
                <a:cs typeface="新宋体" panose="02010609030101010101" charset="-122"/>
                <a:sym typeface="+mn-ea"/>
              </a:rPr>
              <a:t>—8</a:t>
            </a:r>
            <a:r>
              <a:rPr lang="zh-CN" altLang="en-US" sz="3200" b="1" spc="-15" dirty="0" smtClean="0">
                <a:solidFill>
                  <a:schemeClr val="tx1"/>
                </a:solidFill>
                <a:latin typeface="Times New Roman" panose="02020603050405020304" charset="0"/>
                <a:ea typeface="+mn-ea"/>
                <a:cs typeface="新宋体" panose="02010609030101010101" charset="-122"/>
                <a:sym typeface="+mn-ea"/>
              </a:rPr>
              <a:t>连通</a:t>
            </a:r>
            <a:endParaRPr lang="zh-CN" altLang="en-US" sz="3200" b="1" spc="-15" dirty="0">
              <a:solidFill>
                <a:schemeClr val="tx1"/>
              </a:solidFill>
              <a:latin typeface="Times New Roman" panose="02020603050405020304" charset="0"/>
              <a:ea typeface="+mn-ea"/>
              <a:cs typeface="新宋体" panose="02010609030101010101" charset="-122"/>
              <a:sym typeface="+mn-ea"/>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863601" y="3002876"/>
            <a:ext cx="9829799" cy="1551194"/>
          </a:xfrm>
          <a:prstGeom prst="rect">
            <a:avLst/>
          </a:prstGeom>
        </p:spPr>
        <p:txBody>
          <a:bodyPr vert="horz" wrap="square" lIns="0" tIns="0" rIns="0" bIns="0" rtlCol="0">
            <a:spAutoFit/>
          </a:bodyPr>
          <a:lstStyle/>
          <a:p>
            <a:pPr marL="12700" algn="l" defTabSz="0">
              <a:lnSpc>
                <a:spcPct val="120000"/>
              </a:lnSpc>
              <a:spcBef>
                <a:spcPts val="0"/>
              </a:spcBef>
              <a:spcAft>
                <a:spcPts val="0"/>
              </a:spcAft>
              <a:tabLst>
                <a:tab pos="926465" algn="l"/>
              </a:tabLst>
            </a:pPr>
            <a:r>
              <a:rPr sz="2800" spc="-5" dirty="0">
                <a:latin typeface="Times New Roman" panose="02020603050405020304" charset="0"/>
                <a:cs typeface="新宋体" panose="02010609030101010101" charset="-122"/>
                <a:sym typeface="+mn-ea"/>
              </a:rPr>
              <a:t>对于具有值V的像素p和q，如果</a:t>
            </a:r>
            <a:r>
              <a:rPr lang="zh-CN" sz="2800" b="0" spc="850" dirty="0">
                <a:latin typeface="Times New Roman" panose="02020603050405020304" charset="0"/>
                <a:ea typeface="宋体" panose="02010600030101010101" pitchFamily="2" charset="-122"/>
                <a:cs typeface="新宋体" panose="02010609030101010101" charset="-122"/>
              </a:rPr>
              <a:t>：</a:t>
            </a:r>
            <a:r>
              <a:rPr sz="2800" spc="-5" dirty="0">
                <a:latin typeface="Times New Roman" panose="02020603050405020304" charset="0"/>
                <a:cs typeface="新宋体" panose="02010609030101010101" charset="-122"/>
                <a:sym typeface="+mn-ea"/>
              </a:rPr>
              <a:t>q在集合N</a:t>
            </a:r>
            <a:r>
              <a:rPr sz="2800" spc="-15" baseline="-21000" dirty="0">
                <a:latin typeface="Times New Roman" panose="02020603050405020304" charset="0"/>
                <a:cs typeface="新宋体" panose="02010609030101010101" charset="-122"/>
                <a:sym typeface="+mn-ea"/>
              </a:rPr>
              <a:t>4</a:t>
            </a:r>
            <a:r>
              <a:rPr sz="2800" spc="-5" dirty="0">
                <a:latin typeface="Times New Roman" panose="02020603050405020304" charset="0"/>
                <a:cs typeface="新宋体" panose="02010609030101010101" charset="-122"/>
                <a:sym typeface="+mn-ea"/>
              </a:rPr>
              <a:t>(p)中或q在集合N</a:t>
            </a:r>
            <a:r>
              <a:rPr sz="2800" spc="-15" baseline="-21000" dirty="0">
                <a:latin typeface="Times New Roman" panose="02020603050405020304" charset="0"/>
                <a:cs typeface="新宋体" panose="02010609030101010101" charset="-122"/>
                <a:sym typeface="+mn-ea"/>
              </a:rPr>
              <a:t>D</a:t>
            </a:r>
            <a:r>
              <a:rPr sz="2800" spc="-5" dirty="0">
                <a:latin typeface="Times New Roman" panose="02020603050405020304" charset="0"/>
                <a:cs typeface="新宋体" panose="02010609030101010101" charset="-122"/>
                <a:sym typeface="+mn-ea"/>
              </a:rPr>
              <a:t>(p)中，</a:t>
            </a:r>
            <a:r>
              <a:rPr sz="2800" b="1" spc="-5" dirty="0">
                <a:solidFill>
                  <a:srgbClr val="FF0000"/>
                </a:solidFill>
                <a:latin typeface="Times New Roman" panose="02020603050405020304" charset="0"/>
                <a:cs typeface="新宋体" panose="02010609030101010101" charset="-122"/>
                <a:sym typeface="+mn-ea"/>
              </a:rPr>
              <a:t>并且N</a:t>
            </a:r>
            <a:r>
              <a:rPr sz="2800" b="1" spc="-15" baseline="-21000" dirty="0">
                <a:solidFill>
                  <a:srgbClr val="FF0000"/>
                </a:solidFill>
                <a:latin typeface="Times New Roman" panose="02020603050405020304" charset="0"/>
                <a:cs typeface="新宋体" panose="02010609030101010101" charset="-122"/>
                <a:sym typeface="+mn-ea"/>
              </a:rPr>
              <a:t>4</a:t>
            </a:r>
            <a:r>
              <a:rPr sz="2800" b="1" spc="-5" dirty="0">
                <a:solidFill>
                  <a:srgbClr val="FF0000"/>
                </a:solidFill>
                <a:latin typeface="Times New Roman" panose="02020603050405020304" charset="0"/>
                <a:cs typeface="新宋体" panose="02010609030101010101" charset="-122"/>
                <a:sym typeface="+mn-ea"/>
              </a:rPr>
              <a:t>(p)与N</a:t>
            </a:r>
            <a:r>
              <a:rPr sz="2800" b="1" spc="-15" baseline="-21000" dirty="0">
                <a:solidFill>
                  <a:srgbClr val="FF0000"/>
                </a:solidFill>
                <a:latin typeface="Times New Roman" panose="02020603050405020304" charset="0"/>
                <a:cs typeface="新宋体" panose="02010609030101010101" charset="-122"/>
                <a:sym typeface="+mn-ea"/>
              </a:rPr>
              <a:t>4</a:t>
            </a:r>
            <a:r>
              <a:rPr sz="2800" b="1" spc="-5" dirty="0">
                <a:solidFill>
                  <a:srgbClr val="FF0000"/>
                </a:solidFill>
                <a:latin typeface="Times New Roman" panose="02020603050405020304" charset="0"/>
                <a:cs typeface="新宋体" panose="02010609030101010101" charset="-122"/>
                <a:sym typeface="+mn-ea"/>
              </a:rPr>
              <a:t>(q) 的交集为空(没有值V的像素) </a:t>
            </a:r>
            <a:r>
              <a:rPr sz="2800" spc="-5" dirty="0">
                <a:latin typeface="Times New Roman" panose="02020603050405020304" charset="0"/>
                <a:cs typeface="新宋体" panose="02010609030101010101" charset="-122"/>
                <a:sym typeface="+mn-ea"/>
              </a:rPr>
              <a:t>则称这两个像素是m连通的，即4连通和D连通的混合连通。</a:t>
            </a:r>
            <a:endParaRPr lang="zh-CN" sz="2800" b="0" spc="-5" dirty="0">
              <a:latin typeface="Times New Roman" panose="02020603050405020304" charset="0"/>
              <a:ea typeface="宋体" panose="02010600030101010101" pitchFamily="2" charset="-122"/>
              <a:cs typeface="新宋体" panose="02010609030101010101" charset="-122"/>
            </a:endParaRPr>
          </a:p>
        </p:txBody>
      </p:sp>
      <p:pic>
        <p:nvPicPr>
          <p:cNvPr id="3" name="图片 2"/>
          <p:cNvPicPr>
            <a:picLocks noChangeAspect="1"/>
          </p:cNvPicPr>
          <p:nvPr/>
        </p:nvPicPr>
        <p:blipFill>
          <a:blip r:embed="rId2"/>
          <a:stretch>
            <a:fillRect/>
          </a:stretch>
        </p:blipFill>
        <p:spPr>
          <a:xfrm>
            <a:off x="3052136" y="4969872"/>
            <a:ext cx="4593687" cy="2343670"/>
          </a:xfrm>
          <a:prstGeom prst="rect">
            <a:avLst/>
          </a:prstGeom>
        </p:spPr>
      </p:pic>
      <p:sp>
        <p:nvSpPr>
          <p:cNvPr id="5" name="灯片编号占位符 4"/>
          <p:cNvSpPr>
            <a:spLocks noGrp="1"/>
          </p:cNvSpPr>
          <p:nvPr>
            <p:ph type="sldNum" sz="quarter" idx="12"/>
          </p:nvPr>
        </p:nvSpPr>
        <p:spPr/>
        <p:txBody>
          <a:bodyPr/>
          <a:lstStyle/>
          <a:p>
            <a:fld id="{B6F15528-21DE-4FAA-801E-634DDDAF4B2B}" type="slidenum">
              <a:rPr/>
              <a:t>91</a:t>
            </a:fld>
            <a:endParaRPr/>
          </a:p>
        </p:txBody>
      </p:sp>
      <p:sp>
        <p:nvSpPr>
          <p:cNvPr id="7" name="object 7"/>
          <p:cNvSpPr txBox="1">
            <a:spLocks/>
          </p:cNvSpPr>
          <p:nvPr/>
        </p:nvSpPr>
        <p:spPr>
          <a:xfrm>
            <a:off x="850900" y="2293220"/>
            <a:ext cx="6623050" cy="645177"/>
          </a:xfrm>
          <a:prstGeom prst="rect">
            <a:avLst/>
          </a:prstGeom>
          <a:noFill/>
          <a:ln w="9525">
            <a:noFill/>
          </a:ln>
        </p:spPr>
        <p:txBody>
          <a:bodyPr vert="horz" wrap="square" lIns="0" tIns="0"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2700" algn="l" defTabSz="914400" fontAlgn="auto">
              <a:lnSpc>
                <a:spcPct val="150000"/>
              </a:lnSpc>
            </a:pPr>
            <a:r>
              <a:rPr lang="zh-CN" altLang="en-US" sz="3200" b="1" spc="-15" dirty="0" smtClean="0">
                <a:solidFill>
                  <a:schemeClr val="tx1"/>
                </a:solidFill>
                <a:latin typeface="Times New Roman" panose="02020603050405020304" charset="0"/>
                <a:ea typeface="+mn-ea"/>
                <a:cs typeface="新宋体" panose="02010609030101010101" charset="-122"/>
                <a:sym typeface="+mn-ea"/>
              </a:rPr>
              <a:t>像素的连通性</a:t>
            </a:r>
            <a:r>
              <a:rPr lang="en-US" altLang="zh-CN" sz="3200" b="1" spc="-15" dirty="0" smtClean="0">
                <a:solidFill>
                  <a:schemeClr val="tx1"/>
                </a:solidFill>
                <a:latin typeface="Times New Roman" panose="02020603050405020304" charset="0"/>
                <a:ea typeface="+mn-ea"/>
                <a:cs typeface="新宋体" panose="02010609030101010101" charset="-122"/>
                <a:sym typeface="+mn-ea"/>
              </a:rPr>
              <a:t>—m</a:t>
            </a:r>
            <a:r>
              <a:rPr lang="zh-CN" altLang="en-US" sz="3200" b="1" spc="-15" dirty="0" smtClean="0">
                <a:solidFill>
                  <a:schemeClr val="tx1"/>
                </a:solidFill>
                <a:latin typeface="Times New Roman" panose="02020603050405020304" charset="0"/>
                <a:ea typeface="+mn-ea"/>
                <a:cs typeface="新宋体" panose="02010609030101010101" charset="-122"/>
                <a:sym typeface="+mn-ea"/>
              </a:rPr>
              <a:t>连通</a:t>
            </a:r>
            <a:endParaRPr lang="zh-CN" altLang="en-US" sz="3200" b="1" spc="-15" dirty="0">
              <a:solidFill>
                <a:schemeClr val="tx1"/>
              </a:solidFill>
              <a:latin typeface="Times New Roman" panose="02020603050405020304" charset="0"/>
              <a:ea typeface="+mn-ea"/>
              <a:cs typeface="新宋体" panose="02010609030101010101" charset="-122"/>
              <a:sym typeface="+mn-ea"/>
            </a:endParaRPr>
          </a:p>
        </p:txBody>
      </p:sp>
      <p:grpSp>
        <p:nvGrpSpPr>
          <p:cNvPr id="8" name="组合 7"/>
          <p:cNvGrpSpPr/>
          <p:nvPr/>
        </p:nvGrpSpPr>
        <p:grpSpPr>
          <a:xfrm>
            <a:off x="493637" y="580390"/>
            <a:ext cx="9908934" cy="1648351"/>
            <a:chOff x="493637" y="580390"/>
            <a:chExt cx="9908934" cy="1648351"/>
          </a:xfrm>
        </p:grpSpPr>
        <p:sp>
          <p:nvSpPr>
            <p:cNvPr id="9" name="文本框 8"/>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10" name="矩形 9"/>
            <p:cNvSpPr/>
            <p:nvPr/>
          </p:nvSpPr>
          <p:spPr>
            <a:xfrm>
              <a:off x="493637" y="1649095"/>
              <a:ext cx="5996063"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dirty="0">
                  <a:solidFill>
                    <a:srgbClr val="FF0000"/>
                  </a:solidFill>
                  <a:latin typeface="新宋体" panose="02010609030101010101" charset="-122"/>
                  <a:cs typeface="新宋体" panose="02010609030101010101" charset="-122"/>
                </a:rPr>
                <a:t>像素间基本关系</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698501" y="2779812"/>
            <a:ext cx="9704070" cy="3842385"/>
          </a:xfrm>
          <a:prstGeom prst="rect">
            <a:avLst/>
          </a:prstGeom>
        </p:spPr>
        <p:txBody>
          <a:bodyPr vert="horz" wrap="square" lIns="0" tIns="0" rIns="0" bIns="0" rtlCol="0">
            <a:spAutoFit/>
          </a:bodyPr>
          <a:lstStyle/>
          <a:p>
            <a:pPr marL="12700" defTabSz="0">
              <a:lnSpc>
                <a:spcPct val="150000"/>
              </a:lnSpc>
              <a:tabLst>
                <a:tab pos="354965" algn="l"/>
              </a:tabLst>
            </a:pPr>
            <a:r>
              <a:rPr sz="2800" spc="-5" dirty="0">
                <a:latin typeface="Times New Roman" panose="02020603050405020304" charset="0"/>
                <a:ea typeface="+mj-ea"/>
                <a:cs typeface="新宋体" panose="02010609030101010101" charset="-122"/>
              </a:rPr>
              <a:t>通路的定义</a:t>
            </a:r>
            <a:r>
              <a:rPr lang="zh-CN" sz="2800" spc="-5" dirty="0">
                <a:latin typeface="Times New Roman" panose="02020603050405020304" charset="0"/>
                <a:ea typeface="+mj-ea"/>
                <a:cs typeface="新宋体" panose="02010609030101010101" charset="-122"/>
              </a:rPr>
              <a:t>：</a:t>
            </a:r>
            <a:r>
              <a:rPr sz="2800" spc="-5" dirty="0">
                <a:latin typeface="Times New Roman" panose="02020603050405020304" charset="0"/>
                <a:ea typeface="+mj-ea"/>
                <a:cs typeface="新宋体" panose="02010609030101010101" charset="-122"/>
              </a:rPr>
              <a:t>一条从具有坐标(x,y)的像素p,到具有坐标(s,t) 的像素q的通路，是具有坐标</a:t>
            </a:r>
          </a:p>
          <a:p>
            <a:pPr marL="927100">
              <a:lnSpc>
                <a:spcPct val="150000"/>
              </a:lnSpc>
              <a:spcBef>
                <a:spcPts val="5"/>
              </a:spcBef>
            </a:pPr>
            <a:r>
              <a:rPr sz="2800" dirty="0">
                <a:latin typeface="Times New Roman" panose="02020603050405020304" charset="0"/>
                <a:ea typeface="+mj-ea"/>
                <a:cs typeface="新宋体" panose="02010609030101010101" charset="-122"/>
              </a:rPr>
              <a:t>(</a:t>
            </a:r>
            <a:r>
              <a:rPr sz="2800" spc="-5" dirty="0">
                <a:latin typeface="Times New Roman" panose="02020603050405020304" charset="0"/>
                <a:ea typeface="+mj-ea"/>
                <a:cs typeface="新宋体" panose="02010609030101010101" charset="-122"/>
              </a:rPr>
              <a:t>x</a:t>
            </a:r>
            <a:r>
              <a:rPr sz="2800" spc="-7" baseline="-20000" dirty="0">
                <a:latin typeface="Times New Roman" panose="02020603050405020304" charset="0"/>
                <a:ea typeface="+mj-ea"/>
                <a:cs typeface="新宋体" panose="02010609030101010101" charset="-122"/>
              </a:rPr>
              <a:t>0</a:t>
            </a:r>
            <a:r>
              <a:rPr sz="2800" spc="-5" dirty="0">
                <a:latin typeface="Times New Roman" panose="02020603050405020304" charset="0"/>
                <a:ea typeface="+mj-ea"/>
                <a:cs typeface="新宋体" panose="02010609030101010101" charset="-122"/>
              </a:rPr>
              <a:t>,</a:t>
            </a:r>
            <a:r>
              <a:rPr sz="2800" dirty="0">
                <a:latin typeface="Times New Roman" panose="02020603050405020304" charset="0"/>
                <a:ea typeface="+mj-ea"/>
                <a:cs typeface="新宋体" panose="02010609030101010101" charset="-122"/>
              </a:rPr>
              <a:t>y</a:t>
            </a:r>
            <a:r>
              <a:rPr sz="2800" spc="-7" baseline="-20000" dirty="0">
                <a:latin typeface="Times New Roman" panose="02020603050405020304" charset="0"/>
                <a:ea typeface="+mj-ea"/>
                <a:cs typeface="新宋体" panose="02010609030101010101" charset="-122"/>
              </a:rPr>
              <a:t>0</a:t>
            </a:r>
            <a:r>
              <a:rPr sz="2800" spc="-5" dirty="0">
                <a:latin typeface="Times New Roman" panose="02020603050405020304" charset="0"/>
                <a:ea typeface="+mj-ea"/>
                <a:cs typeface="新宋体" panose="02010609030101010101" charset="-122"/>
              </a:rPr>
              <a:t>),(x</a:t>
            </a:r>
            <a:r>
              <a:rPr sz="2800" spc="-7" baseline="-20000" dirty="0">
                <a:latin typeface="Times New Roman" panose="02020603050405020304" charset="0"/>
                <a:ea typeface="+mj-ea"/>
                <a:cs typeface="新宋体" panose="02010609030101010101" charset="-122"/>
              </a:rPr>
              <a:t>1</a:t>
            </a:r>
            <a:r>
              <a:rPr sz="2800" spc="-5" dirty="0">
                <a:latin typeface="Times New Roman" panose="02020603050405020304" charset="0"/>
                <a:ea typeface="+mj-ea"/>
                <a:cs typeface="新宋体" panose="02010609030101010101" charset="-122"/>
              </a:rPr>
              <a:t>,</a:t>
            </a:r>
            <a:r>
              <a:rPr sz="2800" dirty="0">
                <a:latin typeface="Times New Roman" panose="02020603050405020304" charset="0"/>
                <a:ea typeface="+mj-ea"/>
                <a:cs typeface="新宋体" panose="02010609030101010101" charset="-122"/>
              </a:rPr>
              <a:t>y</a:t>
            </a:r>
            <a:r>
              <a:rPr sz="2800" spc="-7" baseline="-20000" dirty="0">
                <a:latin typeface="Times New Roman" panose="02020603050405020304" charset="0"/>
                <a:ea typeface="+mj-ea"/>
                <a:cs typeface="新宋体" panose="02010609030101010101" charset="-122"/>
              </a:rPr>
              <a:t>1</a:t>
            </a:r>
            <a:r>
              <a:rPr sz="2800" spc="-5" dirty="0">
                <a:latin typeface="Times New Roman" panose="02020603050405020304" charset="0"/>
                <a:ea typeface="+mj-ea"/>
                <a:cs typeface="新宋体" panose="02010609030101010101" charset="-122"/>
              </a:rPr>
              <a:t>),...,(x</a:t>
            </a:r>
            <a:r>
              <a:rPr sz="2800" spc="-7" baseline="-20000" dirty="0">
                <a:latin typeface="Times New Roman" panose="02020603050405020304" charset="0"/>
                <a:ea typeface="+mj-ea"/>
                <a:cs typeface="新宋体" panose="02010609030101010101" charset="-122"/>
              </a:rPr>
              <a:t>n</a:t>
            </a:r>
            <a:r>
              <a:rPr sz="2800" spc="-5" dirty="0">
                <a:latin typeface="Times New Roman" panose="02020603050405020304" charset="0"/>
                <a:ea typeface="+mj-ea"/>
                <a:cs typeface="新宋体" panose="02010609030101010101" charset="-122"/>
              </a:rPr>
              <a:t>,</a:t>
            </a:r>
            <a:r>
              <a:rPr sz="2800" dirty="0">
                <a:latin typeface="Times New Roman" panose="02020603050405020304" charset="0"/>
                <a:ea typeface="+mj-ea"/>
                <a:cs typeface="新宋体" panose="02010609030101010101" charset="-122"/>
              </a:rPr>
              <a:t>y</a:t>
            </a:r>
            <a:r>
              <a:rPr sz="2800" spc="-7" baseline="-20000" dirty="0">
                <a:latin typeface="Times New Roman" panose="02020603050405020304" charset="0"/>
                <a:ea typeface="+mj-ea"/>
                <a:cs typeface="新宋体" panose="02010609030101010101" charset="-122"/>
              </a:rPr>
              <a:t>n</a:t>
            </a:r>
            <a:r>
              <a:rPr sz="2800" spc="-5" dirty="0">
                <a:latin typeface="Times New Roman" panose="02020603050405020304" charset="0"/>
                <a:ea typeface="+mj-ea"/>
                <a:cs typeface="新宋体" panose="02010609030101010101" charset="-122"/>
              </a:rPr>
              <a:t>)的不同像素的序列。</a:t>
            </a:r>
          </a:p>
          <a:p>
            <a:pPr marL="0" indent="0">
              <a:lnSpc>
                <a:spcPct val="150000"/>
              </a:lnSpc>
              <a:spcBef>
                <a:spcPts val="5"/>
              </a:spcBef>
            </a:pPr>
            <a:r>
              <a:rPr sz="2800" spc="-5" dirty="0">
                <a:latin typeface="Times New Roman" panose="02020603050405020304" charset="0"/>
                <a:ea typeface="+mj-ea"/>
                <a:cs typeface="新宋体" panose="02010609030101010101" charset="-122"/>
              </a:rPr>
              <a:t>其中，(x</a:t>
            </a:r>
            <a:r>
              <a:rPr sz="2800" baseline="-20000" dirty="0">
                <a:latin typeface="Times New Roman" panose="02020603050405020304" charset="0"/>
                <a:ea typeface="+mj-ea"/>
                <a:cs typeface="新宋体" panose="02010609030101010101" charset="-122"/>
              </a:rPr>
              <a:t>0</a:t>
            </a:r>
            <a:r>
              <a:rPr sz="2800" spc="-5" dirty="0">
                <a:latin typeface="Times New Roman" panose="02020603050405020304" charset="0"/>
                <a:ea typeface="+mj-ea"/>
                <a:cs typeface="新宋体" panose="02010609030101010101" charset="-122"/>
              </a:rPr>
              <a:t>,y</a:t>
            </a:r>
            <a:r>
              <a:rPr sz="2800" baseline="-20000" dirty="0">
                <a:latin typeface="Times New Roman" panose="02020603050405020304" charset="0"/>
                <a:ea typeface="+mj-ea"/>
                <a:cs typeface="新宋体" panose="02010609030101010101" charset="-122"/>
              </a:rPr>
              <a:t>0</a:t>
            </a:r>
            <a:r>
              <a:rPr sz="2800" dirty="0">
                <a:latin typeface="Times New Roman" panose="02020603050405020304" charset="0"/>
                <a:ea typeface="+mj-ea"/>
                <a:cs typeface="新宋体" panose="02010609030101010101" charset="-122"/>
              </a:rPr>
              <a:t>)</a:t>
            </a:r>
            <a:r>
              <a:rPr sz="2800" spc="-5" dirty="0">
                <a:latin typeface="Times New Roman" panose="02020603050405020304" charset="0"/>
                <a:ea typeface="+mj-ea"/>
                <a:cs typeface="新宋体" panose="02010609030101010101" charset="-122"/>
              </a:rPr>
              <a:t> </a:t>
            </a:r>
            <a:r>
              <a:rPr sz="2800" dirty="0">
                <a:latin typeface="Times New Roman" panose="02020603050405020304" charset="0"/>
                <a:ea typeface="+mj-ea"/>
                <a:cs typeface="新宋体" panose="02010609030101010101" charset="-122"/>
              </a:rPr>
              <a:t>=</a:t>
            </a:r>
            <a:r>
              <a:rPr sz="2800" spc="-5" dirty="0">
                <a:latin typeface="Times New Roman" panose="02020603050405020304" charset="0"/>
                <a:ea typeface="+mj-ea"/>
                <a:cs typeface="新宋体" panose="02010609030101010101" charset="-122"/>
              </a:rPr>
              <a:t> (x,y)，(x</a:t>
            </a:r>
            <a:r>
              <a:rPr sz="2800" baseline="-20000" dirty="0">
                <a:latin typeface="Times New Roman" panose="02020603050405020304" charset="0"/>
                <a:ea typeface="+mj-ea"/>
                <a:cs typeface="新宋体" panose="02010609030101010101" charset="-122"/>
              </a:rPr>
              <a:t>n</a:t>
            </a:r>
            <a:r>
              <a:rPr sz="2800" spc="-5" dirty="0">
                <a:latin typeface="Times New Roman" panose="02020603050405020304" charset="0"/>
                <a:ea typeface="+mj-ea"/>
                <a:cs typeface="新宋体" panose="02010609030101010101" charset="-122"/>
              </a:rPr>
              <a:t>,y</a:t>
            </a:r>
            <a:r>
              <a:rPr sz="2800" baseline="-20000" dirty="0">
                <a:latin typeface="Times New Roman" panose="02020603050405020304" charset="0"/>
                <a:ea typeface="+mj-ea"/>
                <a:cs typeface="新宋体" panose="02010609030101010101" charset="-122"/>
              </a:rPr>
              <a:t>n</a:t>
            </a:r>
            <a:r>
              <a:rPr sz="2800" dirty="0">
                <a:latin typeface="Times New Roman" panose="02020603050405020304" charset="0"/>
                <a:ea typeface="+mj-ea"/>
                <a:cs typeface="新宋体" panose="02010609030101010101" charset="-122"/>
              </a:rPr>
              <a:t>)</a:t>
            </a:r>
            <a:r>
              <a:rPr sz="2800" spc="-5" dirty="0">
                <a:latin typeface="Times New Roman" panose="02020603050405020304" charset="0"/>
                <a:ea typeface="+mj-ea"/>
                <a:cs typeface="新宋体" panose="02010609030101010101" charset="-122"/>
              </a:rPr>
              <a:t> </a:t>
            </a:r>
            <a:r>
              <a:rPr sz="2800" dirty="0">
                <a:latin typeface="Times New Roman" panose="02020603050405020304" charset="0"/>
                <a:ea typeface="+mj-ea"/>
                <a:cs typeface="新宋体" panose="02010609030101010101" charset="-122"/>
              </a:rPr>
              <a:t>=</a:t>
            </a:r>
            <a:r>
              <a:rPr sz="2800" spc="-5" dirty="0">
                <a:latin typeface="Times New Roman" panose="02020603050405020304" charset="0"/>
                <a:ea typeface="+mj-ea"/>
                <a:cs typeface="新宋体" panose="02010609030101010101" charset="-122"/>
              </a:rPr>
              <a:t> (s,t)，</a:t>
            </a:r>
            <a:r>
              <a:rPr sz="2800" b="1" spc="-5" dirty="0">
                <a:solidFill>
                  <a:srgbClr val="FF0000"/>
                </a:solidFill>
                <a:latin typeface="Times New Roman" panose="02020603050405020304" charset="0"/>
                <a:ea typeface="+mj-ea"/>
                <a:cs typeface="新宋体" panose="02010609030101010101" charset="-122"/>
              </a:rPr>
              <a:t> </a:t>
            </a:r>
            <a:r>
              <a:rPr sz="2800" b="1" dirty="0">
                <a:solidFill>
                  <a:srgbClr val="FF0000"/>
                </a:solidFill>
                <a:latin typeface="Times New Roman" panose="02020603050405020304" charset="0"/>
                <a:ea typeface="+mj-ea"/>
                <a:cs typeface="新宋体" panose="02010609030101010101" charset="-122"/>
              </a:rPr>
              <a:t>(</a:t>
            </a:r>
            <a:r>
              <a:rPr sz="2800" b="1" spc="-5" dirty="0">
                <a:solidFill>
                  <a:srgbClr val="FF0000"/>
                </a:solidFill>
                <a:latin typeface="Times New Roman" panose="02020603050405020304" charset="0"/>
                <a:ea typeface="+mj-ea"/>
                <a:cs typeface="新宋体" panose="02010609030101010101" charset="-122"/>
              </a:rPr>
              <a:t>x</a:t>
            </a:r>
            <a:r>
              <a:rPr sz="2800" b="1" spc="-7" baseline="-20000" dirty="0">
                <a:solidFill>
                  <a:srgbClr val="FF0000"/>
                </a:solidFill>
                <a:latin typeface="Times New Roman" panose="02020603050405020304" charset="0"/>
                <a:ea typeface="+mj-ea"/>
                <a:cs typeface="新宋体" panose="02010609030101010101" charset="-122"/>
              </a:rPr>
              <a:t>i</a:t>
            </a:r>
            <a:r>
              <a:rPr sz="2800" b="1" spc="-5" dirty="0">
                <a:solidFill>
                  <a:srgbClr val="FF0000"/>
                </a:solidFill>
                <a:latin typeface="Times New Roman" panose="02020603050405020304" charset="0"/>
                <a:ea typeface="+mj-ea"/>
                <a:cs typeface="新宋体" panose="02010609030101010101" charset="-122"/>
              </a:rPr>
              <a:t>,</a:t>
            </a:r>
            <a:r>
              <a:rPr sz="2800" b="1" dirty="0">
                <a:solidFill>
                  <a:srgbClr val="FF0000"/>
                </a:solidFill>
                <a:latin typeface="Times New Roman" panose="02020603050405020304" charset="0"/>
                <a:ea typeface="+mj-ea"/>
                <a:cs typeface="新宋体" panose="02010609030101010101" charset="-122"/>
              </a:rPr>
              <a:t>y</a:t>
            </a:r>
            <a:r>
              <a:rPr sz="2800" b="1" spc="-7" baseline="-20000" dirty="0">
                <a:solidFill>
                  <a:srgbClr val="FF0000"/>
                </a:solidFill>
                <a:latin typeface="Times New Roman" panose="02020603050405020304" charset="0"/>
                <a:ea typeface="+mj-ea"/>
                <a:cs typeface="新宋体" panose="02010609030101010101" charset="-122"/>
              </a:rPr>
              <a:t>i</a:t>
            </a:r>
            <a:r>
              <a:rPr sz="2800" b="1" dirty="0">
                <a:solidFill>
                  <a:srgbClr val="FF0000"/>
                </a:solidFill>
                <a:latin typeface="Times New Roman" panose="02020603050405020304" charset="0"/>
                <a:ea typeface="+mj-ea"/>
                <a:cs typeface="新宋体" panose="02010609030101010101" charset="-122"/>
              </a:rPr>
              <a:t>)</a:t>
            </a:r>
            <a:r>
              <a:rPr sz="2800" b="1" spc="-5" dirty="0">
                <a:solidFill>
                  <a:srgbClr val="FF0000"/>
                </a:solidFill>
                <a:latin typeface="Times New Roman" panose="02020603050405020304" charset="0"/>
                <a:ea typeface="+mj-ea"/>
                <a:cs typeface="新宋体" panose="02010609030101010101" charset="-122"/>
              </a:rPr>
              <a:t> 和(x</a:t>
            </a:r>
            <a:r>
              <a:rPr sz="2800" b="1" baseline="-20000" dirty="0">
                <a:solidFill>
                  <a:srgbClr val="FF0000"/>
                </a:solidFill>
                <a:latin typeface="Times New Roman" panose="02020603050405020304" charset="0"/>
                <a:ea typeface="+mj-ea"/>
                <a:cs typeface="新宋体" panose="02010609030101010101" charset="-122"/>
              </a:rPr>
              <a:t>i-</a:t>
            </a:r>
            <a:r>
              <a:rPr sz="2800" b="1" spc="-7" baseline="-20000" dirty="0">
                <a:solidFill>
                  <a:srgbClr val="FF0000"/>
                </a:solidFill>
                <a:latin typeface="Times New Roman" panose="02020603050405020304" charset="0"/>
                <a:ea typeface="+mj-ea"/>
                <a:cs typeface="新宋体" panose="02010609030101010101" charset="-122"/>
              </a:rPr>
              <a:t>1</a:t>
            </a:r>
            <a:r>
              <a:rPr sz="2800" b="1" dirty="0">
                <a:solidFill>
                  <a:srgbClr val="FF0000"/>
                </a:solidFill>
                <a:latin typeface="Times New Roman" panose="02020603050405020304" charset="0"/>
                <a:ea typeface="+mj-ea"/>
                <a:cs typeface="新宋体" panose="02010609030101010101" charset="-122"/>
              </a:rPr>
              <a:t>,</a:t>
            </a:r>
            <a:r>
              <a:rPr sz="2800" b="1" spc="-5" dirty="0">
                <a:solidFill>
                  <a:srgbClr val="FF0000"/>
                </a:solidFill>
                <a:latin typeface="Times New Roman" panose="02020603050405020304" charset="0"/>
                <a:ea typeface="+mj-ea"/>
                <a:cs typeface="新宋体" panose="02010609030101010101" charset="-122"/>
              </a:rPr>
              <a:t>y</a:t>
            </a:r>
            <a:r>
              <a:rPr sz="2800" b="1" baseline="-20000" dirty="0">
                <a:solidFill>
                  <a:srgbClr val="FF0000"/>
                </a:solidFill>
                <a:latin typeface="Times New Roman" panose="02020603050405020304" charset="0"/>
                <a:ea typeface="+mj-ea"/>
                <a:cs typeface="新宋体" panose="02010609030101010101" charset="-122"/>
              </a:rPr>
              <a:t>i-</a:t>
            </a:r>
            <a:r>
              <a:rPr sz="2800" b="1" spc="-7" baseline="-20000" dirty="0">
                <a:solidFill>
                  <a:srgbClr val="FF0000"/>
                </a:solidFill>
                <a:latin typeface="Times New Roman" panose="02020603050405020304" charset="0"/>
                <a:ea typeface="+mj-ea"/>
                <a:cs typeface="新宋体" panose="02010609030101010101" charset="-122"/>
              </a:rPr>
              <a:t>1</a:t>
            </a:r>
            <a:r>
              <a:rPr sz="2800" b="1" spc="-5" dirty="0">
                <a:solidFill>
                  <a:srgbClr val="FF0000"/>
                </a:solidFill>
                <a:latin typeface="Times New Roman" panose="02020603050405020304" charset="0"/>
                <a:ea typeface="+mj-ea"/>
                <a:cs typeface="新宋体" panose="02010609030101010101" charset="-122"/>
              </a:rPr>
              <a:t>)是邻接的，</a:t>
            </a:r>
            <a:r>
              <a:rPr sz="2800" b="1" dirty="0">
                <a:solidFill>
                  <a:srgbClr val="FF0000"/>
                </a:solidFill>
                <a:latin typeface="Times New Roman" panose="02020603050405020304" charset="0"/>
                <a:ea typeface="+mj-ea"/>
                <a:cs typeface="新宋体" panose="02010609030101010101" charset="-122"/>
              </a:rPr>
              <a:t>1</a:t>
            </a:r>
            <a:r>
              <a:rPr sz="2800" b="1" spc="-5" dirty="0">
                <a:solidFill>
                  <a:srgbClr val="FF0000"/>
                </a:solidFill>
                <a:latin typeface="Times New Roman" panose="02020603050405020304" charset="0"/>
                <a:ea typeface="+mj-ea"/>
                <a:cs typeface="新宋体" panose="02010609030101010101" charset="-122"/>
              </a:rPr>
              <a:t> </a:t>
            </a:r>
            <a:r>
              <a:rPr sz="2800" b="1" dirty="0">
                <a:solidFill>
                  <a:srgbClr val="FF0000"/>
                </a:solidFill>
                <a:latin typeface="Times New Roman" panose="02020603050405020304" charset="0"/>
                <a:ea typeface="+mj-ea"/>
                <a:cs typeface="新宋体" panose="02010609030101010101" charset="-122"/>
              </a:rPr>
              <a:t>≤</a:t>
            </a:r>
            <a:r>
              <a:rPr sz="2800" b="1" spc="-5" dirty="0">
                <a:solidFill>
                  <a:srgbClr val="FF0000"/>
                </a:solidFill>
                <a:latin typeface="Times New Roman" panose="02020603050405020304" charset="0"/>
                <a:ea typeface="+mj-ea"/>
                <a:cs typeface="新宋体" panose="02010609030101010101" charset="-122"/>
              </a:rPr>
              <a:t> </a:t>
            </a:r>
            <a:r>
              <a:rPr sz="2800" b="1" dirty="0">
                <a:solidFill>
                  <a:srgbClr val="FF0000"/>
                </a:solidFill>
                <a:latin typeface="Times New Roman" panose="02020603050405020304" charset="0"/>
                <a:ea typeface="+mj-ea"/>
                <a:cs typeface="新宋体" panose="02010609030101010101" charset="-122"/>
              </a:rPr>
              <a:t>i</a:t>
            </a:r>
            <a:r>
              <a:rPr sz="2800" b="1" spc="-5" dirty="0">
                <a:solidFill>
                  <a:srgbClr val="FF0000"/>
                </a:solidFill>
                <a:latin typeface="Times New Roman" panose="02020603050405020304" charset="0"/>
                <a:ea typeface="+mj-ea"/>
                <a:cs typeface="新宋体" panose="02010609030101010101" charset="-122"/>
              </a:rPr>
              <a:t> </a:t>
            </a:r>
            <a:r>
              <a:rPr sz="2800" b="1" dirty="0">
                <a:solidFill>
                  <a:srgbClr val="FF0000"/>
                </a:solidFill>
                <a:latin typeface="Times New Roman" panose="02020603050405020304" charset="0"/>
                <a:ea typeface="+mj-ea"/>
                <a:cs typeface="新宋体" panose="02010609030101010101" charset="-122"/>
              </a:rPr>
              <a:t>≤</a:t>
            </a:r>
            <a:r>
              <a:rPr sz="2800" b="1" spc="-5" dirty="0">
                <a:solidFill>
                  <a:srgbClr val="FF0000"/>
                </a:solidFill>
                <a:latin typeface="Times New Roman" panose="02020603050405020304" charset="0"/>
                <a:ea typeface="+mj-ea"/>
                <a:cs typeface="新宋体" panose="02010609030101010101" charset="-122"/>
              </a:rPr>
              <a:t> n，n 是路径的长度。</a:t>
            </a:r>
          </a:p>
          <a:p>
            <a:pPr marL="0" indent="0">
              <a:lnSpc>
                <a:spcPct val="150000"/>
              </a:lnSpc>
              <a:spcBef>
                <a:spcPts val="5"/>
              </a:spcBef>
            </a:pPr>
            <a:r>
              <a:rPr sz="2800" spc="-5" dirty="0">
                <a:latin typeface="Times New Roman" panose="02020603050405020304" charset="0"/>
                <a:ea typeface="+mj-ea"/>
                <a:cs typeface="新宋体" panose="02010609030101010101" charset="-122"/>
              </a:rPr>
              <a:t>如果(x</a:t>
            </a:r>
            <a:r>
              <a:rPr sz="2800" baseline="-20000" dirty="0">
                <a:latin typeface="Times New Roman" panose="02020603050405020304" charset="0"/>
                <a:ea typeface="+mj-ea"/>
                <a:cs typeface="新宋体" panose="02010609030101010101" charset="-122"/>
              </a:rPr>
              <a:t>0</a:t>
            </a:r>
            <a:r>
              <a:rPr sz="2800" spc="-5" dirty="0">
                <a:latin typeface="Times New Roman" panose="02020603050405020304" charset="0"/>
                <a:ea typeface="+mj-ea"/>
                <a:cs typeface="新宋体" panose="02010609030101010101" charset="-122"/>
              </a:rPr>
              <a:t>,y</a:t>
            </a:r>
            <a:r>
              <a:rPr sz="2800" baseline="-20000" dirty="0">
                <a:latin typeface="Times New Roman" panose="02020603050405020304" charset="0"/>
                <a:ea typeface="+mj-ea"/>
                <a:cs typeface="新宋体" panose="02010609030101010101" charset="-122"/>
              </a:rPr>
              <a:t>0</a:t>
            </a:r>
            <a:r>
              <a:rPr sz="2800" dirty="0">
                <a:latin typeface="Times New Roman" panose="02020603050405020304" charset="0"/>
                <a:ea typeface="+mj-ea"/>
                <a:cs typeface="新宋体" panose="02010609030101010101" charset="-122"/>
              </a:rPr>
              <a:t>)</a:t>
            </a:r>
            <a:r>
              <a:rPr sz="2800" spc="-5" dirty="0">
                <a:latin typeface="Times New Roman" panose="02020603050405020304" charset="0"/>
                <a:ea typeface="+mj-ea"/>
                <a:cs typeface="新宋体" panose="02010609030101010101" charset="-122"/>
              </a:rPr>
              <a:t> </a:t>
            </a:r>
            <a:r>
              <a:rPr sz="2800" dirty="0">
                <a:latin typeface="Times New Roman" panose="02020603050405020304" charset="0"/>
                <a:ea typeface="+mj-ea"/>
                <a:cs typeface="新宋体" panose="02010609030101010101" charset="-122"/>
              </a:rPr>
              <a:t>=</a:t>
            </a:r>
            <a:r>
              <a:rPr sz="2800" spc="-5" dirty="0">
                <a:latin typeface="Times New Roman" panose="02020603050405020304" charset="0"/>
                <a:ea typeface="+mj-ea"/>
                <a:cs typeface="新宋体" panose="02010609030101010101" charset="-122"/>
              </a:rPr>
              <a:t> (</a:t>
            </a:r>
            <a:r>
              <a:rPr sz="2800" dirty="0">
                <a:latin typeface="Times New Roman" panose="02020603050405020304" charset="0"/>
                <a:ea typeface="+mj-ea"/>
                <a:cs typeface="新宋体" panose="02010609030101010101" charset="-122"/>
              </a:rPr>
              <a:t>x</a:t>
            </a:r>
            <a:r>
              <a:rPr sz="2800" spc="-7" baseline="-20000" dirty="0">
                <a:latin typeface="Times New Roman" panose="02020603050405020304" charset="0"/>
                <a:ea typeface="+mj-ea"/>
                <a:cs typeface="新宋体" panose="02010609030101010101" charset="-122"/>
              </a:rPr>
              <a:t>n</a:t>
            </a:r>
            <a:r>
              <a:rPr sz="2800" spc="-5" dirty="0">
                <a:latin typeface="Times New Roman" panose="02020603050405020304" charset="0"/>
                <a:ea typeface="+mj-ea"/>
                <a:cs typeface="新宋体" panose="02010609030101010101" charset="-122"/>
              </a:rPr>
              <a:t>,</a:t>
            </a:r>
            <a:r>
              <a:rPr sz="2800" dirty="0">
                <a:latin typeface="Times New Roman" panose="02020603050405020304" charset="0"/>
                <a:ea typeface="+mj-ea"/>
                <a:cs typeface="新宋体" panose="02010609030101010101" charset="-122"/>
              </a:rPr>
              <a:t>y</a:t>
            </a:r>
            <a:r>
              <a:rPr sz="2800" spc="-7" baseline="-20000" dirty="0">
                <a:latin typeface="Times New Roman" panose="02020603050405020304" charset="0"/>
                <a:ea typeface="+mj-ea"/>
                <a:cs typeface="新宋体" panose="02010609030101010101" charset="-122"/>
              </a:rPr>
              <a:t>n</a:t>
            </a:r>
            <a:r>
              <a:rPr sz="2800" dirty="0">
                <a:latin typeface="Times New Roman" panose="02020603050405020304" charset="0"/>
                <a:ea typeface="+mj-ea"/>
                <a:cs typeface="新宋体" panose="02010609030101010101" charset="-122"/>
              </a:rPr>
              <a:t>)</a:t>
            </a:r>
            <a:r>
              <a:rPr sz="2800" spc="-5" dirty="0">
                <a:latin typeface="Times New Roman" panose="02020603050405020304" charset="0"/>
                <a:ea typeface="+mj-ea"/>
                <a:cs typeface="新宋体" panose="02010609030101010101" charset="-122"/>
              </a:rPr>
              <a:t> ,则该通 路是闭合通路</a:t>
            </a:r>
          </a:p>
        </p:txBody>
      </p:sp>
      <p:sp>
        <p:nvSpPr>
          <p:cNvPr id="5" name="object 5"/>
          <p:cNvSpPr txBox="1">
            <a:spLocks noGrp="1"/>
          </p:cNvSpPr>
          <p:nvPr>
            <p:ph type="title"/>
          </p:nvPr>
        </p:nvSpPr>
        <p:spPr>
          <a:xfrm>
            <a:off x="810683" y="2228741"/>
            <a:ext cx="6852920" cy="645177"/>
          </a:xfrm>
          <a:prstGeom prst="rect">
            <a:avLst/>
          </a:prstGeom>
          <a:noFill/>
          <a:ln w="9525">
            <a:noFill/>
          </a:ln>
        </p:spPr>
        <p:txBody>
          <a:bodyPr vert="horz" wrap="square" lIns="0" tIns="0" rIns="0" bIns="0" rtlCol="0" anchor="ctr">
            <a:spAutoFit/>
          </a:bodyPr>
          <a:lstStyle/>
          <a:p>
            <a:pPr marL="12700" lvl="0" algn="l" defTabSz="914400" fontAlgn="auto">
              <a:lnSpc>
                <a:spcPct val="150000"/>
              </a:lnSpc>
            </a:pPr>
            <a:r>
              <a:rPr sz="3200" b="1" spc="-15" dirty="0">
                <a:solidFill>
                  <a:schemeClr val="tx1"/>
                </a:solidFill>
                <a:latin typeface="Times New Roman" panose="02020603050405020304" charset="0"/>
                <a:ea typeface="+mn-ea"/>
                <a:cs typeface="新宋体" panose="02010609030101010101" charset="-122"/>
                <a:sym typeface="+mn-ea"/>
              </a:rPr>
              <a:t>像素的连通性—通路</a:t>
            </a:r>
          </a:p>
        </p:txBody>
      </p:sp>
      <p:sp>
        <p:nvSpPr>
          <p:cNvPr id="3" name="灯片编号占位符 2"/>
          <p:cNvSpPr>
            <a:spLocks noGrp="1"/>
          </p:cNvSpPr>
          <p:nvPr>
            <p:ph type="sldNum" sz="quarter" idx="12"/>
          </p:nvPr>
        </p:nvSpPr>
        <p:spPr/>
        <p:txBody>
          <a:bodyPr/>
          <a:lstStyle/>
          <a:p>
            <a:fld id="{B6F15528-21DE-4FAA-801E-634DDDAF4B2B}" type="slidenum">
              <a:rPr/>
              <a:t>92</a:t>
            </a:fld>
            <a:endParaRPr/>
          </a:p>
        </p:txBody>
      </p:sp>
      <p:grpSp>
        <p:nvGrpSpPr>
          <p:cNvPr id="6" name="组合 5"/>
          <p:cNvGrpSpPr/>
          <p:nvPr/>
        </p:nvGrpSpPr>
        <p:grpSpPr>
          <a:xfrm>
            <a:off x="493637" y="580390"/>
            <a:ext cx="9908934" cy="1648351"/>
            <a:chOff x="493637" y="580390"/>
            <a:chExt cx="9908934" cy="1648351"/>
          </a:xfrm>
        </p:grpSpPr>
        <p:sp>
          <p:nvSpPr>
            <p:cNvPr id="7" name="文本框 6"/>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8" name="矩形 7"/>
            <p:cNvSpPr/>
            <p:nvPr/>
          </p:nvSpPr>
          <p:spPr>
            <a:xfrm>
              <a:off x="493637" y="1649095"/>
              <a:ext cx="5996063"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dirty="0">
                  <a:solidFill>
                    <a:srgbClr val="FF0000"/>
                  </a:solidFill>
                  <a:latin typeface="新宋体" panose="02010609030101010101" charset="-122"/>
                  <a:cs typeface="新宋体" panose="02010609030101010101" charset="-122"/>
                </a:rPr>
                <a:t>像素间基本关系</a:t>
              </a:r>
            </a:p>
          </p:txBody>
        </p:sp>
      </p:gr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5"/>
          <p:cNvSpPr txBox="1">
            <a:spLocks noGrp="1"/>
          </p:cNvSpPr>
          <p:nvPr>
            <p:ph type="title"/>
          </p:nvPr>
        </p:nvSpPr>
        <p:spPr>
          <a:xfrm>
            <a:off x="810683" y="2301494"/>
            <a:ext cx="6852920" cy="645177"/>
          </a:xfrm>
          <a:prstGeom prst="rect">
            <a:avLst/>
          </a:prstGeom>
          <a:noFill/>
          <a:ln w="9525">
            <a:noFill/>
          </a:ln>
        </p:spPr>
        <p:txBody>
          <a:bodyPr vert="horz" wrap="square" lIns="0" tIns="0" rIns="0" bIns="0" rtlCol="0" anchor="ctr">
            <a:spAutoFit/>
          </a:bodyPr>
          <a:lstStyle/>
          <a:p>
            <a:pPr marL="12700" lvl="0" algn="l" defTabSz="914400" fontAlgn="auto">
              <a:lnSpc>
                <a:spcPct val="150000"/>
              </a:lnSpc>
            </a:pPr>
            <a:r>
              <a:rPr sz="3200" b="1" spc="-15" dirty="0">
                <a:solidFill>
                  <a:schemeClr val="tx1"/>
                </a:solidFill>
                <a:latin typeface="Times New Roman" panose="02020603050405020304" charset="0"/>
                <a:ea typeface="+mn-ea"/>
                <a:cs typeface="新宋体" panose="02010609030101010101" charset="-122"/>
                <a:sym typeface="+mn-ea"/>
              </a:rPr>
              <a:t>像素的连通性—</a:t>
            </a:r>
            <a:r>
              <a:rPr lang="zh-CN" sz="3200" b="1" spc="-15" dirty="0">
                <a:solidFill>
                  <a:schemeClr val="tx1"/>
                </a:solidFill>
                <a:latin typeface="Times New Roman" panose="02020603050405020304" charset="0"/>
                <a:ea typeface="+mn-ea"/>
                <a:cs typeface="新宋体" panose="02010609030101010101" charset="-122"/>
                <a:sym typeface="+mn-ea"/>
              </a:rPr>
              <a:t>距离</a:t>
            </a:r>
          </a:p>
        </p:txBody>
      </p:sp>
      <p:sp>
        <p:nvSpPr>
          <p:cNvPr id="7" name="文本框 6"/>
          <p:cNvSpPr txBox="1"/>
          <p:nvPr/>
        </p:nvSpPr>
        <p:spPr>
          <a:xfrm>
            <a:off x="1155700" y="3019425"/>
            <a:ext cx="7935595" cy="2062103"/>
          </a:xfrm>
          <a:prstGeom prst="rect">
            <a:avLst/>
          </a:prstGeom>
          <a:noFill/>
        </p:spPr>
        <p:txBody>
          <a:bodyPr wrap="square" rtlCol="0">
            <a:spAutoFit/>
          </a:bodyPr>
          <a:lstStyle/>
          <a:p>
            <a:pPr marL="571500" indent="-571500" algn="l" defTabSz="0">
              <a:lnSpc>
                <a:spcPct val="100000"/>
              </a:lnSpc>
              <a:buFont typeface="Arial" panose="020B0604020202020204" pitchFamily="34" charset="0"/>
              <a:buChar char="•"/>
              <a:tabLst>
                <a:tab pos="1827530" algn="l"/>
              </a:tabLst>
            </a:pPr>
            <a:r>
              <a:rPr sz="3200" spc="850" dirty="0">
                <a:latin typeface="Times New Roman" panose="02020603050405020304" charset="0"/>
                <a:cs typeface="新宋体" panose="02010609030101010101" charset="-122"/>
                <a:sym typeface="+mn-ea"/>
              </a:rPr>
              <a:t>像素之间距离的定义</a:t>
            </a:r>
          </a:p>
          <a:p>
            <a:pPr marL="571500" indent="-571500" algn="l" defTabSz="0">
              <a:lnSpc>
                <a:spcPct val="100000"/>
              </a:lnSpc>
              <a:buFont typeface="Arial" panose="020B0604020202020204" pitchFamily="34" charset="0"/>
              <a:buChar char="•"/>
              <a:tabLst>
                <a:tab pos="1827530" algn="l"/>
              </a:tabLst>
            </a:pPr>
            <a:r>
              <a:rPr sz="3200" spc="850" dirty="0">
                <a:latin typeface="Times New Roman" panose="02020603050405020304" charset="0"/>
                <a:cs typeface="新宋体" panose="02010609030101010101" charset="-122"/>
                <a:sym typeface="+mn-ea"/>
              </a:rPr>
              <a:t>欧氏距离定义</a:t>
            </a:r>
          </a:p>
          <a:p>
            <a:pPr marL="571500" indent="-571500" algn="l" defTabSz="0">
              <a:lnSpc>
                <a:spcPct val="100000"/>
              </a:lnSpc>
              <a:buFont typeface="Arial" panose="020B0604020202020204" pitchFamily="34" charset="0"/>
              <a:buChar char="•"/>
              <a:tabLst>
                <a:tab pos="1827530" algn="l"/>
              </a:tabLst>
            </a:pPr>
            <a:r>
              <a:rPr sz="3200" spc="850" dirty="0">
                <a:latin typeface="Times New Roman" panose="02020603050405020304" charset="0"/>
                <a:cs typeface="新宋体" panose="02010609030101010101" charset="-122"/>
                <a:sym typeface="+mn-ea"/>
              </a:rPr>
              <a:t>D</a:t>
            </a:r>
            <a:r>
              <a:rPr sz="3200" spc="1275" baseline="-21000" dirty="0">
                <a:latin typeface="Times New Roman" panose="02020603050405020304" charset="0"/>
                <a:cs typeface="新宋体" panose="02010609030101010101" charset="-122"/>
                <a:sym typeface="+mn-ea"/>
              </a:rPr>
              <a:t>4</a:t>
            </a:r>
            <a:r>
              <a:rPr sz="3200" spc="850" dirty="0">
                <a:latin typeface="Times New Roman" panose="02020603050405020304" charset="0"/>
                <a:cs typeface="新宋体" panose="02010609030101010101" charset="-122"/>
                <a:sym typeface="+mn-ea"/>
              </a:rPr>
              <a:t>距离(城市距离)定义</a:t>
            </a:r>
          </a:p>
          <a:p>
            <a:pPr marL="571500" indent="-571500" algn="l" defTabSz="0">
              <a:lnSpc>
                <a:spcPct val="100000"/>
              </a:lnSpc>
              <a:buFont typeface="Arial" panose="020B0604020202020204" pitchFamily="34" charset="0"/>
              <a:buChar char="•"/>
              <a:tabLst>
                <a:tab pos="1827530" algn="l"/>
              </a:tabLst>
            </a:pPr>
            <a:r>
              <a:rPr sz="3200" spc="850" dirty="0">
                <a:latin typeface="Times New Roman" panose="02020603050405020304" charset="0"/>
                <a:cs typeface="新宋体" panose="02010609030101010101" charset="-122"/>
                <a:sym typeface="+mn-ea"/>
              </a:rPr>
              <a:t>D</a:t>
            </a:r>
            <a:r>
              <a:rPr sz="3200" spc="1275" baseline="-21000" dirty="0">
                <a:latin typeface="Times New Roman" panose="02020603050405020304" charset="0"/>
                <a:cs typeface="新宋体" panose="02010609030101010101" charset="-122"/>
                <a:sym typeface="+mn-ea"/>
              </a:rPr>
              <a:t>8</a:t>
            </a:r>
            <a:r>
              <a:rPr sz="3200" spc="850" dirty="0">
                <a:latin typeface="Times New Roman" panose="02020603050405020304" charset="0"/>
                <a:cs typeface="新宋体" panose="02010609030101010101" charset="-122"/>
                <a:sym typeface="+mn-ea"/>
              </a:rPr>
              <a:t>距离(棋盘距离)定义</a:t>
            </a:r>
            <a:endParaRPr lang="zh-CN" altLang="en-US" sz="3200" spc="850" dirty="0">
              <a:latin typeface="Times New Roman" panose="02020603050405020304" charset="0"/>
              <a:cs typeface="新宋体" panose="02010609030101010101" charset="-122"/>
              <a:sym typeface="+mn-ea"/>
            </a:endParaRPr>
          </a:p>
        </p:txBody>
      </p:sp>
      <p:sp>
        <p:nvSpPr>
          <p:cNvPr id="3" name="灯片编号占位符 2"/>
          <p:cNvSpPr>
            <a:spLocks noGrp="1"/>
          </p:cNvSpPr>
          <p:nvPr>
            <p:ph type="sldNum" sz="quarter" idx="12"/>
          </p:nvPr>
        </p:nvSpPr>
        <p:spPr/>
        <p:txBody>
          <a:bodyPr/>
          <a:lstStyle/>
          <a:p>
            <a:fld id="{B6F15528-21DE-4FAA-801E-634DDDAF4B2B}" type="slidenum">
              <a:rPr/>
              <a:t>93</a:t>
            </a:fld>
            <a:endParaRPr/>
          </a:p>
        </p:txBody>
      </p:sp>
      <p:grpSp>
        <p:nvGrpSpPr>
          <p:cNvPr id="5" name="组合 4"/>
          <p:cNvGrpSpPr/>
          <p:nvPr/>
        </p:nvGrpSpPr>
        <p:grpSpPr>
          <a:xfrm>
            <a:off x="493637" y="580390"/>
            <a:ext cx="9908934" cy="1648351"/>
            <a:chOff x="493637" y="580390"/>
            <a:chExt cx="9908934" cy="1648351"/>
          </a:xfrm>
        </p:grpSpPr>
        <p:sp>
          <p:nvSpPr>
            <p:cNvPr id="8" name="文本框 7"/>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9" name="矩形 8"/>
            <p:cNvSpPr/>
            <p:nvPr/>
          </p:nvSpPr>
          <p:spPr>
            <a:xfrm>
              <a:off x="493637" y="1649095"/>
              <a:ext cx="5996063"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dirty="0">
                  <a:solidFill>
                    <a:srgbClr val="FF0000"/>
                  </a:solidFill>
                  <a:latin typeface="新宋体" panose="02010609030101010101" charset="-122"/>
                  <a:cs typeface="新宋体" panose="02010609030101010101" charset="-122"/>
                </a:rPr>
                <a:t>像素间基本关系</a:t>
              </a:r>
            </a:p>
          </p:txBody>
        </p:sp>
      </p:gr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546100" y="2378321"/>
            <a:ext cx="7173595" cy="584775"/>
          </a:xfrm>
          <a:prstGeom prst="rect">
            <a:avLst/>
          </a:prstGeom>
          <a:noFill/>
        </p:spPr>
        <p:txBody>
          <a:bodyPr wrap="square" rtlCol="0">
            <a:spAutoFit/>
          </a:bodyPr>
          <a:lstStyle/>
          <a:p>
            <a:pPr algn="l"/>
            <a:r>
              <a:rPr sz="3200" b="1" spc="-15" dirty="0">
                <a:latin typeface="新宋体" panose="02010609030101010101" charset="-122"/>
                <a:cs typeface="新宋体" panose="02010609030101010101" charset="-122"/>
                <a:sym typeface="+mn-ea"/>
              </a:rPr>
              <a:t>像素之间距离的定义</a:t>
            </a:r>
            <a:endParaRPr lang="zh-CN" altLang="en-US" sz="3200" b="1" spc="-15" dirty="0">
              <a:latin typeface="新宋体" panose="02010609030101010101" charset="-122"/>
              <a:cs typeface="新宋体" panose="02010609030101010101" charset="-122"/>
              <a:sym typeface="+mn-ea"/>
            </a:endParaRPr>
          </a:p>
        </p:txBody>
      </p:sp>
      <p:sp>
        <p:nvSpPr>
          <p:cNvPr id="68609" name="文本框 224263"/>
          <p:cNvSpPr txBox="1"/>
          <p:nvPr/>
        </p:nvSpPr>
        <p:spPr>
          <a:xfrm>
            <a:off x="528320" y="2974574"/>
            <a:ext cx="7191375" cy="626710"/>
          </a:xfrm>
          <a:prstGeom prst="rect">
            <a:avLst/>
          </a:prstGeom>
          <a:noFill/>
          <a:ln w="9525">
            <a:noFill/>
          </a:ln>
        </p:spPr>
        <p:txBody>
          <a:bodyPr wrap="square" anchor="t">
            <a:spAutoFit/>
          </a:bodyPr>
          <a:lstStyle/>
          <a:p>
            <a:pPr lvl="0" indent="0" eaLnBrk="0" hangingPunct="0">
              <a:lnSpc>
                <a:spcPct val="120000"/>
              </a:lnSpc>
            </a:pPr>
            <a:r>
              <a:rPr lang="zh-CN" altLang="zh-CN" sz="3200" dirty="0">
                <a:solidFill>
                  <a:srgbClr val="3333FF"/>
                </a:solidFill>
                <a:latin typeface="Times New Roman" panose="02020603050405020304" charset="0"/>
                <a:ea typeface="黑体" panose="02010609060101010101" pitchFamily="2" charset="-122"/>
              </a:rPr>
              <a:t>1、距离度量函数  </a:t>
            </a:r>
          </a:p>
        </p:txBody>
      </p:sp>
      <p:sp>
        <p:nvSpPr>
          <p:cNvPr id="68610" name="文本框 224264"/>
          <p:cNvSpPr txBox="1"/>
          <p:nvPr/>
        </p:nvSpPr>
        <p:spPr>
          <a:xfrm>
            <a:off x="546100" y="3657838"/>
            <a:ext cx="10014585" cy="3323987"/>
          </a:xfrm>
          <a:prstGeom prst="rect">
            <a:avLst/>
          </a:prstGeom>
          <a:noFill/>
          <a:ln w="9525">
            <a:noFill/>
          </a:ln>
        </p:spPr>
        <p:txBody>
          <a:bodyPr wrap="square" anchor="t">
            <a:spAutoFit/>
          </a:bodyPr>
          <a:lstStyle/>
          <a:p>
            <a:pPr lvl="0" indent="0">
              <a:lnSpc>
                <a:spcPct val="125000"/>
              </a:lnSpc>
            </a:pPr>
            <a:r>
              <a:rPr lang="zh-CN" altLang="en-US" sz="2800" dirty="0">
                <a:solidFill>
                  <a:schemeClr val="tx1"/>
                </a:solidFill>
                <a:latin typeface="Times New Roman" panose="02020603050405020304" charset="0"/>
              </a:rPr>
              <a:t>对于在图像显示坐标系中坐标分别位于</a:t>
            </a:r>
            <a:r>
              <a:rPr lang="en-US" altLang="zh-CN" sz="2800" dirty="0">
                <a:solidFill>
                  <a:schemeClr val="tx1"/>
                </a:solidFill>
                <a:latin typeface="Times New Roman" panose="02020603050405020304" charset="0"/>
              </a:rPr>
              <a:t>(</a:t>
            </a:r>
            <a:r>
              <a:rPr lang="en-US" altLang="zh-CN" sz="2800" i="1" dirty="0">
                <a:solidFill>
                  <a:schemeClr val="tx1"/>
                </a:solidFill>
                <a:latin typeface="Times New Roman" panose="02020603050405020304" charset="0"/>
              </a:rPr>
              <a:t>x</a:t>
            </a:r>
            <a:r>
              <a:rPr lang="en-US" altLang="zh-CN" sz="2800" dirty="0">
                <a:solidFill>
                  <a:schemeClr val="tx1"/>
                </a:solidFill>
                <a:latin typeface="Times New Roman" panose="02020603050405020304" charset="0"/>
              </a:rPr>
              <a:t>,</a:t>
            </a:r>
            <a:r>
              <a:rPr lang="en-US" altLang="zh-CN" sz="2800" i="1" dirty="0">
                <a:solidFill>
                  <a:schemeClr val="tx1"/>
                </a:solidFill>
                <a:latin typeface="Times New Roman" panose="02020603050405020304" charset="0"/>
              </a:rPr>
              <a:t>y</a:t>
            </a:r>
            <a:r>
              <a:rPr lang="en-US" altLang="zh-CN" sz="2800" dirty="0">
                <a:solidFill>
                  <a:schemeClr val="tx1"/>
                </a:solidFill>
                <a:latin typeface="Times New Roman" panose="02020603050405020304" charset="0"/>
              </a:rPr>
              <a:t>),(</a:t>
            </a:r>
            <a:r>
              <a:rPr lang="en-US" altLang="zh-CN" sz="2800" i="1" dirty="0" err="1">
                <a:solidFill>
                  <a:schemeClr val="tx1"/>
                </a:solidFill>
                <a:latin typeface="Times New Roman" panose="02020603050405020304" charset="0"/>
              </a:rPr>
              <a:t>u</a:t>
            </a:r>
            <a:r>
              <a:rPr lang="en-US" altLang="zh-CN" sz="2800" dirty="0" err="1">
                <a:solidFill>
                  <a:schemeClr val="tx1"/>
                </a:solidFill>
                <a:latin typeface="Times New Roman" panose="02020603050405020304" charset="0"/>
              </a:rPr>
              <a:t>,</a:t>
            </a:r>
            <a:r>
              <a:rPr lang="en-US" altLang="zh-CN" sz="2800" i="1" dirty="0" err="1">
                <a:solidFill>
                  <a:schemeClr val="tx1"/>
                </a:solidFill>
                <a:latin typeface="Times New Roman" panose="02020603050405020304" charset="0"/>
              </a:rPr>
              <a:t>v</a:t>
            </a:r>
            <a:r>
              <a:rPr lang="en-US" altLang="zh-CN" sz="2800" dirty="0">
                <a:solidFill>
                  <a:schemeClr val="tx1"/>
                </a:solidFill>
                <a:latin typeface="Times New Roman" panose="02020603050405020304" charset="0"/>
              </a:rPr>
              <a:t>)</a:t>
            </a:r>
            <a:r>
              <a:rPr lang="zh-CN" altLang="en-US" sz="2800" dirty="0">
                <a:solidFill>
                  <a:schemeClr val="tx1"/>
                </a:solidFill>
                <a:latin typeface="Times New Roman" panose="02020603050405020304" charset="0"/>
              </a:rPr>
              <a:t>和</a:t>
            </a:r>
            <a:r>
              <a:rPr lang="en-US" altLang="zh-CN" sz="2800" dirty="0">
                <a:solidFill>
                  <a:schemeClr val="tx1"/>
                </a:solidFill>
                <a:latin typeface="Times New Roman" panose="02020603050405020304" charset="0"/>
              </a:rPr>
              <a:t>(</a:t>
            </a:r>
            <a:r>
              <a:rPr lang="en-US" altLang="zh-CN" sz="2800" i="1" dirty="0" err="1">
                <a:solidFill>
                  <a:schemeClr val="tx1"/>
                </a:solidFill>
                <a:latin typeface="Times New Roman" panose="02020603050405020304" charset="0"/>
              </a:rPr>
              <a:t>w</a:t>
            </a:r>
            <a:r>
              <a:rPr lang="en-US" altLang="zh-CN" sz="2800" dirty="0" err="1">
                <a:solidFill>
                  <a:schemeClr val="tx1"/>
                </a:solidFill>
                <a:latin typeface="Times New Roman" panose="02020603050405020304" charset="0"/>
              </a:rPr>
              <a:t>,</a:t>
            </a:r>
            <a:r>
              <a:rPr lang="en-US" altLang="zh-CN" sz="2800" i="1" dirty="0" err="1">
                <a:solidFill>
                  <a:schemeClr val="tx1"/>
                </a:solidFill>
                <a:latin typeface="Times New Roman" panose="02020603050405020304" charset="0"/>
              </a:rPr>
              <a:t>z</a:t>
            </a:r>
            <a:r>
              <a:rPr lang="en-US" altLang="zh-CN" sz="2800" dirty="0">
                <a:solidFill>
                  <a:schemeClr val="tx1"/>
                </a:solidFill>
                <a:latin typeface="Times New Roman" panose="02020603050405020304" charset="0"/>
              </a:rPr>
              <a:t>)</a:t>
            </a:r>
            <a:r>
              <a:rPr lang="zh-CN" altLang="en-US" sz="2800" dirty="0">
                <a:solidFill>
                  <a:schemeClr val="tx1"/>
                </a:solidFill>
                <a:latin typeface="Times New Roman" panose="02020603050405020304" charset="0"/>
              </a:rPr>
              <a:t>处的像素</a:t>
            </a:r>
            <a:r>
              <a:rPr lang="en-US" altLang="zh-CN" sz="2800" i="1" dirty="0">
                <a:solidFill>
                  <a:schemeClr val="tx1"/>
                </a:solidFill>
                <a:latin typeface="Times New Roman" panose="02020603050405020304" charset="0"/>
              </a:rPr>
              <a:t>p</a:t>
            </a:r>
            <a:r>
              <a:rPr lang="zh-CN" altLang="en-US" sz="2800" dirty="0">
                <a:solidFill>
                  <a:schemeClr val="tx1"/>
                </a:solidFill>
                <a:latin typeface="Times New Roman" panose="02020603050405020304" charset="0"/>
              </a:rPr>
              <a:t>、</a:t>
            </a:r>
            <a:r>
              <a:rPr lang="en-US" altLang="zh-CN" sz="2800" i="1" dirty="0">
                <a:solidFill>
                  <a:schemeClr val="tx1"/>
                </a:solidFill>
                <a:latin typeface="Times New Roman" panose="02020603050405020304" charset="0"/>
              </a:rPr>
              <a:t>q</a:t>
            </a:r>
            <a:r>
              <a:rPr lang="zh-CN" altLang="en-US" sz="2800" dirty="0">
                <a:solidFill>
                  <a:schemeClr val="tx1"/>
                </a:solidFill>
                <a:latin typeface="Times New Roman" panose="02020603050405020304" charset="0"/>
              </a:rPr>
              <a:t>和</a:t>
            </a:r>
            <a:r>
              <a:rPr lang="en-US" altLang="zh-CN" sz="2800" i="1" dirty="0">
                <a:solidFill>
                  <a:schemeClr val="tx1"/>
                </a:solidFill>
                <a:latin typeface="Times New Roman" panose="02020603050405020304" charset="0"/>
              </a:rPr>
              <a:t>r</a:t>
            </a:r>
            <a:r>
              <a:rPr lang="zh-CN" altLang="en-US" sz="2800" dirty="0">
                <a:solidFill>
                  <a:schemeClr val="tx1"/>
                </a:solidFill>
                <a:latin typeface="Times New Roman" panose="02020603050405020304" charset="0"/>
              </a:rPr>
              <a:t>，如果：</a:t>
            </a:r>
          </a:p>
          <a:p>
            <a:pPr lvl="1" indent="0">
              <a:lnSpc>
                <a:spcPct val="125000"/>
              </a:lnSpc>
              <a:spcBef>
                <a:spcPct val="0"/>
              </a:spcBef>
              <a:spcAft>
                <a:spcPct val="0"/>
              </a:spcAft>
            </a:pPr>
            <a:r>
              <a:rPr lang="en-US" altLang="zh-CN" sz="2800" dirty="0">
                <a:solidFill>
                  <a:schemeClr val="tx1"/>
                </a:solidFill>
                <a:latin typeface="Times New Roman" panose="02020603050405020304" charset="0"/>
              </a:rPr>
              <a:t>1</a:t>
            </a:r>
            <a:r>
              <a:rPr lang="zh-CN" altLang="en-US" sz="2800" dirty="0">
                <a:solidFill>
                  <a:schemeClr val="tx1"/>
                </a:solidFill>
                <a:latin typeface="Times New Roman" panose="02020603050405020304" charset="0"/>
              </a:rPr>
              <a:t>)</a:t>
            </a:r>
            <a:r>
              <a:rPr lang="en-US" altLang="zh-CN" sz="2800" i="1" dirty="0">
                <a:solidFill>
                  <a:schemeClr val="tx1"/>
                </a:solidFill>
                <a:latin typeface="Times New Roman" panose="02020603050405020304" charset="0"/>
              </a:rPr>
              <a:t>D</a:t>
            </a:r>
            <a:r>
              <a:rPr lang="en-US" altLang="zh-CN" sz="2800" dirty="0">
                <a:solidFill>
                  <a:schemeClr val="tx1"/>
                </a:solidFill>
                <a:latin typeface="Times New Roman" panose="02020603050405020304" charset="0"/>
              </a:rPr>
              <a:t>(</a:t>
            </a:r>
            <a:r>
              <a:rPr lang="en-US" altLang="zh-CN" sz="2800" i="1" dirty="0" err="1">
                <a:solidFill>
                  <a:schemeClr val="tx1"/>
                </a:solidFill>
                <a:latin typeface="Times New Roman" panose="02020603050405020304" charset="0"/>
              </a:rPr>
              <a:t>p</a:t>
            </a:r>
            <a:r>
              <a:rPr lang="en-US" altLang="zh-CN" sz="2800" dirty="0" err="1">
                <a:solidFill>
                  <a:schemeClr val="tx1"/>
                </a:solidFill>
                <a:latin typeface="Times New Roman" panose="02020603050405020304" charset="0"/>
              </a:rPr>
              <a:t>,</a:t>
            </a:r>
            <a:r>
              <a:rPr lang="en-US" altLang="zh-CN" sz="2800" i="1" dirty="0" err="1">
                <a:solidFill>
                  <a:schemeClr val="tx1"/>
                </a:solidFill>
                <a:latin typeface="Times New Roman" panose="02020603050405020304" charset="0"/>
              </a:rPr>
              <a:t>q</a:t>
            </a:r>
            <a:r>
              <a:rPr lang="en-US" altLang="zh-CN" sz="2800" dirty="0">
                <a:solidFill>
                  <a:schemeClr val="tx1"/>
                </a:solidFill>
                <a:latin typeface="Times New Roman" panose="02020603050405020304" charset="0"/>
              </a:rPr>
              <a:t>)≥0 </a:t>
            </a:r>
            <a:r>
              <a:rPr lang="zh-CN" altLang="en-US" sz="2800" dirty="0">
                <a:solidFill>
                  <a:schemeClr val="tx1"/>
                </a:solidFill>
                <a:latin typeface="Times New Roman" panose="02020603050405020304" charset="0"/>
              </a:rPr>
              <a:t>(</a:t>
            </a:r>
            <a:r>
              <a:rPr lang="en-US" altLang="zh-CN" sz="2800" i="1" dirty="0">
                <a:solidFill>
                  <a:schemeClr val="tx1"/>
                </a:solidFill>
                <a:latin typeface="Times New Roman" panose="02020603050405020304" charset="0"/>
              </a:rPr>
              <a:t>D</a:t>
            </a:r>
            <a:r>
              <a:rPr lang="en-US" altLang="zh-CN" sz="2800" dirty="0">
                <a:solidFill>
                  <a:schemeClr val="tx1"/>
                </a:solidFill>
                <a:latin typeface="Times New Roman" panose="02020603050405020304" charset="0"/>
              </a:rPr>
              <a:t>(</a:t>
            </a:r>
            <a:r>
              <a:rPr lang="en-US" altLang="zh-CN" sz="2800" i="1" dirty="0" err="1">
                <a:solidFill>
                  <a:schemeClr val="tx1"/>
                </a:solidFill>
                <a:latin typeface="Times New Roman" panose="02020603050405020304" charset="0"/>
              </a:rPr>
              <a:t>p</a:t>
            </a:r>
            <a:r>
              <a:rPr lang="en-US" altLang="zh-CN" sz="2800" dirty="0" err="1">
                <a:solidFill>
                  <a:schemeClr val="tx1"/>
                </a:solidFill>
                <a:latin typeface="Times New Roman" panose="02020603050405020304" charset="0"/>
              </a:rPr>
              <a:t>,</a:t>
            </a:r>
            <a:r>
              <a:rPr lang="en-US" altLang="zh-CN" sz="2800" i="1" dirty="0" err="1">
                <a:solidFill>
                  <a:schemeClr val="tx1"/>
                </a:solidFill>
                <a:latin typeface="Times New Roman" panose="02020603050405020304" charset="0"/>
              </a:rPr>
              <a:t>q</a:t>
            </a:r>
            <a:r>
              <a:rPr lang="en-US" altLang="zh-CN" sz="2800" dirty="0">
                <a:solidFill>
                  <a:schemeClr val="tx1"/>
                </a:solidFill>
                <a:latin typeface="Times New Roman" panose="02020603050405020304" charset="0"/>
              </a:rPr>
              <a:t>)=0</a:t>
            </a:r>
            <a:r>
              <a:rPr lang="zh-CN" altLang="en-US" sz="2800" dirty="0">
                <a:solidFill>
                  <a:schemeClr val="tx1"/>
                </a:solidFill>
                <a:latin typeface="Times New Roman" panose="02020603050405020304" charset="0"/>
              </a:rPr>
              <a:t>，当且仅当</a:t>
            </a:r>
            <a:r>
              <a:rPr lang="en-US" altLang="zh-CN" sz="2800" i="1" dirty="0">
                <a:solidFill>
                  <a:schemeClr val="tx1"/>
                </a:solidFill>
                <a:latin typeface="Times New Roman" panose="02020603050405020304" charset="0"/>
              </a:rPr>
              <a:t>p</a:t>
            </a:r>
            <a:r>
              <a:rPr lang="en-US" altLang="zh-CN" sz="2800" dirty="0">
                <a:solidFill>
                  <a:schemeClr val="tx1"/>
                </a:solidFill>
                <a:latin typeface="Times New Roman" panose="02020603050405020304" charset="0"/>
              </a:rPr>
              <a:t>=</a:t>
            </a:r>
            <a:r>
              <a:rPr lang="en-US" altLang="zh-CN" sz="2800" i="1" dirty="0">
                <a:solidFill>
                  <a:schemeClr val="tx1"/>
                </a:solidFill>
                <a:latin typeface="Times New Roman" panose="02020603050405020304" charset="0"/>
              </a:rPr>
              <a:t>q</a:t>
            </a:r>
            <a:r>
              <a:rPr lang="zh-CN" altLang="en-US" sz="2800" dirty="0">
                <a:solidFill>
                  <a:schemeClr val="tx1"/>
                </a:solidFill>
                <a:latin typeface="Times New Roman" panose="02020603050405020304" charset="0"/>
              </a:rPr>
              <a:t>，即</a:t>
            </a:r>
            <a:r>
              <a:rPr lang="en-US" altLang="zh-CN" sz="2800" i="1" dirty="0">
                <a:solidFill>
                  <a:schemeClr val="tx1"/>
                </a:solidFill>
                <a:latin typeface="Times New Roman" panose="02020603050405020304" charset="0"/>
              </a:rPr>
              <a:t>p</a:t>
            </a:r>
            <a:r>
              <a:rPr lang="zh-CN" altLang="en-US" sz="2800" dirty="0">
                <a:solidFill>
                  <a:schemeClr val="tx1"/>
                </a:solidFill>
                <a:latin typeface="Times New Roman" panose="02020603050405020304" charset="0"/>
              </a:rPr>
              <a:t>和</a:t>
            </a:r>
            <a:r>
              <a:rPr lang="en-US" altLang="zh-CN" sz="2800" i="1" dirty="0">
                <a:solidFill>
                  <a:schemeClr val="tx1"/>
                </a:solidFill>
                <a:latin typeface="Times New Roman" panose="02020603050405020304" charset="0"/>
              </a:rPr>
              <a:t>q</a:t>
            </a:r>
            <a:r>
              <a:rPr lang="zh-CN" altLang="en-US" sz="2800" dirty="0">
                <a:solidFill>
                  <a:schemeClr val="tx1"/>
                </a:solidFill>
                <a:latin typeface="Times New Roman" panose="02020603050405020304" charset="0"/>
              </a:rPr>
              <a:t>是指同一像素)；</a:t>
            </a:r>
          </a:p>
          <a:p>
            <a:pPr lvl="1" indent="0">
              <a:lnSpc>
                <a:spcPct val="125000"/>
              </a:lnSpc>
              <a:spcBef>
                <a:spcPct val="0"/>
              </a:spcBef>
              <a:spcAft>
                <a:spcPct val="0"/>
              </a:spcAft>
            </a:pPr>
            <a:r>
              <a:rPr lang="en-US" altLang="zh-CN" sz="2800" dirty="0">
                <a:solidFill>
                  <a:schemeClr val="tx1"/>
                </a:solidFill>
                <a:latin typeface="Times New Roman" panose="02020603050405020304" charset="0"/>
              </a:rPr>
              <a:t>2</a:t>
            </a:r>
            <a:r>
              <a:rPr lang="zh-CN" altLang="en-US" sz="2800" dirty="0">
                <a:solidFill>
                  <a:schemeClr val="tx1"/>
                </a:solidFill>
                <a:latin typeface="Times New Roman" panose="02020603050405020304" charset="0"/>
              </a:rPr>
              <a:t>)</a:t>
            </a:r>
            <a:r>
              <a:rPr lang="en-US" altLang="zh-CN" sz="2800" i="1" dirty="0">
                <a:solidFill>
                  <a:schemeClr val="tx1"/>
                </a:solidFill>
                <a:latin typeface="Times New Roman" panose="02020603050405020304" charset="0"/>
              </a:rPr>
              <a:t>D</a:t>
            </a:r>
            <a:r>
              <a:rPr lang="en-US" altLang="zh-CN" sz="2800" dirty="0">
                <a:solidFill>
                  <a:schemeClr val="tx1"/>
                </a:solidFill>
                <a:latin typeface="Times New Roman" panose="02020603050405020304" charset="0"/>
              </a:rPr>
              <a:t>(</a:t>
            </a:r>
            <a:r>
              <a:rPr lang="en-US" altLang="zh-CN" sz="2800" i="1" dirty="0" err="1">
                <a:solidFill>
                  <a:schemeClr val="tx1"/>
                </a:solidFill>
                <a:latin typeface="Times New Roman" panose="02020603050405020304" charset="0"/>
              </a:rPr>
              <a:t>p</a:t>
            </a:r>
            <a:r>
              <a:rPr lang="en-US" altLang="zh-CN" sz="2800" dirty="0" err="1">
                <a:solidFill>
                  <a:schemeClr val="tx1"/>
                </a:solidFill>
                <a:latin typeface="Times New Roman" panose="02020603050405020304" charset="0"/>
              </a:rPr>
              <a:t>,</a:t>
            </a:r>
            <a:r>
              <a:rPr lang="en-US" altLang="zh-CN" sz="2800" i="1" dirty="0" err="1">
                <a:solidFill>
                  <a:schemeClr val="tx1"/>
                </a:solidFill>
                <a:latin typeface="Times New Roman" panose="02020603050405020304" charset="0"/>
              </a:rPr>
              <a:t>q</a:t>
            </a:r>
            <a:r>
              <a:rPr lang="en-US" altLang="zh-CN" sz="2800" dirty="0">
                <a:solidFill>
                  <a:schemeClr val="tx1"/>
                </a:solidFill>
                <a:latin typeface="Times New Roman" panose="02020603050405020304" charset="0"/>
              </a:rPr>
              <a:t>)=</a:t>
            </a:r>
            <a:r>
              <a:rPr lang="en-US" altLang="zh-CN" sz="2800" i="1" dirty="0">
                <a:solidFill>
                  <a:schemeClr val="tx1"/>
                </a:solidFill>
                <a:latin typeface="Times New Roman" panose="02020603050405020304" charset="0"/>
              </a:rPr>
              <a:t>D</a:t>
            </a:r>
            <a:r>
              <a:rPr lang="en-US" altLang="zh-CN" sz="2800" dirty="0">
                <a:solidFill>
                  <a:schemeClr val="tx1"/>
                </a:solidFill>
                <a:latin typeface="Times New Roman" panose="02020603050405020304" charset="0"/>
              </a:rPr>
              <a:t>(</a:t>
            </a:r>
            <a:r>
              <a:rPr lang="en-US" altLang="zh-CN" sz="2800" i="1" dirty="0">
                <a:solidFill>
                  <a:schemeClr val="tx1"/>
                </a:solidFill>
                <a:latin typeface="Times New Roman" panose="02020603050405020304" charset="0"/>
              </a:rPr>
              <a:t>q</a:t>
            </a:r>
            <a:r>
              <a:rPr lang="en-US" altLang="zh-CN" sz="2800" dirty="0">
                <a:solidFill>
                  <a:schemeClr val="tx1"/>
                </a:solidFill>
                <a:latin typeface="Times New Roman" panose="02020603050405020304" charset="0"/>
              </a:rPr>
              <a:t>, </a:t>
            </a:r>
            <a:r>
              <a:rPr lang="en-US" altLang="zh-CN" sz="2800" i="1" dirty="0">
                <a:solidFill>
                  <a:schemeClr val="tx1"/>
                </a:solidFill>
                <a:latin typeface="Times New Roman" panose="02020603050405020304" charset="0"/>
              </a:rPr>
              <a:t>p</a:t>
            </a:r>
            <a:r>
              <a:rPr lang="en-US" altLang="zh-CN" sz="2800" dirty="0">
                <a:solidFill>
                  <a:schemeClr val="tx1"/>
                </a:solidFill>
                <a:latin typeface="Times New Roman" panose="02020603050405020304" charset="0"/>
              </a:rPr>
              <a:t>)</a:t>
            </a:r>
            <a:r>
              <a:rPr lang="zh-CN" altLang="en-US" sz="2800" dirty="0">
                <a:solidFill>
                  <a:schemeClr val="tx1"/>
                </a:solidFill>
                <a:latin typeface="Times New Roman" panose="02020603050405020304" charset="0"/>
              </a:rPr>
              <a:t>；</a:t>
            </a:r>
          </a:p>
          <a:p>
            <a:pPr lvl="1" indent="0">
              <a:lnSpc>
                <a:spcPct val="125000"/>
              </a:lnSpc>
              <a:spcBef>
                <a:spcPct val="0"/>
              </a:spcBef>
              <a:spcAft>
                <a:spcPct val="0"/>
              </a:spcAft>
            </a:pPr>
            <a:r>
              <a:rPr lang="en-US" altLang="zh-CN" sz="2800" dirty="0">
                <a:solidFill>
                  <a:schemeClr val="tx1"/>
                </a:solidFill>
                <a:latin typeface="Times New Roman" panose="02020603050405020304" charset="0"/>
              </a:rPr>
              <a:t>3</a:t>
            </a:r>
            <a:r>
              <a:rPr lang="zh-CN" altLang="en-US" sz="2800" dirty="0">
                <a:solidFill>
                  <a:schemeClr val="tx1"/>
                </a:solidFill>
                <a:latin typeface="Times New Roman" panose="02020603050405020304" charset="0"/>
              </a:rPr>
              <a:t>)</a:t>
            </a:r>
            <a:r>
              <a:rPr lang="en-US" altLang="zh-CN" sz="2800" i="1" dirty="0">
                <a:solidFill>
                  <a:schemeClr val="tx1"/>
                </a:solidFill>
                <a:latin typeface="Times New Roman" panose="02020603050405020304" charset="0"/>
              </a:rPr>
              <a:t>D</a:t>
            </a:r>
            <a:r>
              <a:rPr lang="en-US" altLang="zh-CN" sz="2800" dirty="0">
                <a:solidFill>
                  <a:schemeClr val="tx1"/>
                </a:solidFill>
                <a:latin typeface="Times New Roman" panose="02020603050405020304" charset="0"/>
              </a:rPr>
              <a:t>(</a:t>
            </a:r>
            <a:r>
              <a:rPr lang="en-US" altLang="zh-CN" sz="2800" i="1" dirty="0" err="1">
                <a:solidFill>
                  <a:schemeClr val="tx1"/>
                </a:solidFill>
                <a:latin typeface="Times New Roman" panose="02020603050405020304" charset="0"/>
              </a:rPr>
              <a:t>p</a:t>
            </a:r>
            <a:r>
              <a:rPr lang="en-US" altLang="zh-CN" sz="2800" dirty="0" err="1">
                <a:solidFill>
                  <a:schemeClr val="tx1"/>
                </a:solidFill>
                <a:latin typeface="Times New Roman" panose="02020603050405020304" charset="0"/>
              </a:rPr>
              <a:t>,</a:t>
            </a:r>
            <a:r>
              <a:rPr lang="en-US" altLang="zh-CN" sz="2800" i="1" dirty="0" err="1">
                <a:solidFill>
                  <a:schemeClr val="tx1"/>
                </a:solidFill>
                <a:latin typeface="Times New Roman" panose="02020603050405020304" charset="0"/>
              </a:rPr>
              <a:t>r</a:t>
            </a:r>
            <a:r>
              <a:rPr lang="en-US" altLang="zh-CN" sz="2800" dirty="0">
                <a:solidFill>
                  <a:schemeClr val="tx1"/>
                </a:solidFill>
                <a:latin typeface="Times New Roman" panose="02020603050405020304" charset="0"/>
              </a:rPr>
              <a:t>) ≤</a:t>
            </a:r>
            <a:r>
              <a:rPr lang="en-US" altLang="zh-CN" sz="2800" i="1" dirty="0">
                <a:solidFill>
                  <a:schemeClr val="tx1"/>
                </a:solidFill>
                <a:latin typeface="Times New Roman" panose="02020603050405020304" charset="0"/>
              </a:rPr>
              <a:t>D</a:t>
            </a:r>
            <a:r>
              <a:rPr lang="en-US" altLang="zh-CN" sz="2800" dirty="0">
                <a:solidFill>
                  <a:schemeClr val="tx1"/>
                </a:solidFill>
                <a:latin typeface="Times New Roman" panose="02020603050405020304" charset="0"/>
              </a:rPr>
              <a:t>(</a:t>
            </a:r>
            <a:r>
              <a:rPr lang="en-US" altLang="zh-CN" sz="2800" i="1" dirty="0" err="1">
                <a:solidFill>
                  <a:schemeClr val="tx1"/>
                </a:solidFill>
                <a:latin typeface="Times New Roman" panose="02020603050405020304" charset="0"/>
              </a:rPr>
              <a:t>p</a:t>
            </a:r>
            <a:r>
              <a:rPr lang="en-US" altLang="zh-CN" sz="2800" dirty="0" err="1">
                <a:solidFill>
                  <a:schemeClr val="tx1"/>
                </a:solidFill>
                <a:latin typeface="Times New Roman" panose="02020603050405020304" charset="0"/>
              </a:rPr>
              <a:t>,</a:t>
            </a:r>
            <a:r>
              <a:rPr lang="en-US" altLang="zh-CN" sz="2800" i="1" dirty="0" err="1">
                <a:solidFill>
                  <a:schemeClr val="tx1"/>
                </a:solidFill>
                <a:latin typeface="Times New Roman" panose="02020603050405020304" charset="0"/>
              </a:rPr>
              <a:t>q</a:t>
            </a:r>
            <a:r>
              <a:rPr lang="en-US" altLang="zh-CN" sz="2800" dirty="0">
                <a:solidFill>
                  <a:schemeClr val="tx1"/>
                </a:solidFill>
                <a:latin typeface="Times New Roman" panose="02020603050405020304" charset="0"/>
              </a:rPr>
              <a:t>)+</a:t>
            </a:r>
            <a:r>
              <a:rPr lang="en-US" altLang="zh-CN" sz="2800" i="1" dirty="0">
                <a:solidFill>
                  <a:schemeClr val="tx1"/>
                </a:solidFill>
                <a:latin typeface="Times New Roman" panose="02020603050405020304" charset="0"/>
              </a:rPr>
              <a:t>D</a:t>
            </a:r>
            <a:r>
              <a:rPr lang="en-US" altLang="zh-CN" sz="2800" dirty="0">
                <a:solidFill>
                  <a:schemeClr val="tx1"/>
                </a:solidFill>
                <a:latin typeface="Times New Roman" panose="02020603050405020304" charset="0"/>
              </a:rPr>
              <a:t>(</a:t>
            </a:r>
            <a:r>
              <a:rPr lang="en-US" altLang="zh-CN" sz="2800" i="1" dirty="0" err="1">
                <a:solidFill>
                  <a:schemeClr val="tx1"/>
                </a:solidFill>
                <a:latin typeface="Times New Roman" panose="02020603050405020304" charset="0"/>
              </a:rPr>
              <a:t>q</a:t>
            </a:r>
            <a:r>
              <a:rPr lang="en-US" altLang="zh-CN" sz="2800" dirty="0" err="1">
                <a:solidFill>
                  <a:schemeClr val="tx1"/>
                </a:solidFill>
                <a:latin typeface="Times New Roman" panose="02020603050405020304" charset="0"/>
              </a:rPr>
              <a:t>,</a:t>
            </a:r>
            <a:r>
              <a:rPr lang="en-US" altLang="zh-CN" sz="2800" i="1" dirty="0" err="1">
                <a:solidFill>
                  <a:schemeClr val="tx1"/>
                </a:solidFill>
                <a:latin typeface="Times New Roman" panose="02020603050405020304" charset="0"/>
              </a:rPr>
              <a:t>r</a:t>
            </a:r>
            <a:r>
              <a:rPr lang="en-US" altLang="zh-CN" sz="2800" dirty="0">
                <a:solidFill>
                  <a:schemeClr val="tx1"/>
                </a:solidFill>
                <a:latin typeface="Times New Roman" panose="02020603050405020304" charset="0"/>
              </a:rPr>
              <a:t>)</a:t>
            </a:r>
            <a:r>
              <a:rPr lang="zh-CN" altLang="en-US" sz="2800" dirty="0">
                <a:solidFill>
                  <a:schemeClr val="tx1"/>
                </a:solidFill>
                <a:latin typeface="Times New Roman" panose="02020603050405020304" charset="0"/>
              </a:rPr>
              <a:t>。</a:t>
            </a:r>
          </a:p>
          <a:p>
            <a:pPr lvl="0" indent="0">
              <a:lnSpc>
                <a:spcPct val="125000"/>
              </a:lnSpc>
            </a:pPr>
            <a:r>
              <a:rPr lang="zh-CN" altLang="en-US" sz="2800" dirty="0">
                <a:solidFill>
                  <a:schemeClr val="tx1"/>
                </a:solidFill>
                <a:latin typeface="Times New Roman" panose="02020603050405020304" charset="0"/>
              </a:rPr>
              <a:t>则</a:t>
            </a:r>
            <a:r>
              <a:rPr lang="en-US" altLang="zh-CN" sz="2800" i="1" dirty="0">
                <a:solidFill>
                  <a:schemeClr val="tx1"/>
                </a:solidFill>
                <a:latin typeface="Times New Roman" panose="02020603050405020304" charset="0"/>
              </a:rPr>
              <a:t>D</a:t>
            </a:r>
            <a:r>
              <a:rPr lang="zh-CN" altLang="en-US" sz="2800" dirty="0">
                <a:solidFill>
                  <a:schemeClr val="tx1"/>
                </a:solidFill>
                <a:latin typeface="Times New Roman" panose="02020603050405020304" charset="0"/>
              </a:rPr>
              <a:t>是</a:t>
            </a:r>
            <a:r>
              <a:rPr lang="zh-CN" altLang="en-US" sz="2800" u="sng" dirty="0">
                <a:solidFill>
                  <a:schemeClr val="tx1"/>
                </a:solidFill>
                <a:latin typeface="Times New Roman" panose="02020603050405020304" charset="0"/>
              </a:rPr>
              <a:t>距离度量函数</a:t>
            </a:r>
            <a:r>
              <a:rPr lang="zh-CN" altLang="en-US" sz="2800" dirty="0">
                <a:solidFill>
                  <a:schemeClr val="tx1"/>
                </a:solidFill>
                <a:latin typeface="Times New Roman" panose="02020603050405020304" charset="0"/>
              </a:rPr>
              <a:t>。 </a:t>
            </a:r>
          </a:p>
        </p:txBody>
      </p:sp>
      <p:sp>
        <p:nvSpPr>
          <p:cNvPr id="4" name="灯片编号占位符 3"/>
          <p:cNvSpPr>
            <a:spLocks noGrp="1"/>
          </p:cNvSpPr>
          <p:nvPr>
            <p:ph type="sldNum" sz="quarter" idx="7"/>
          </p:nvPr>
        </p:nvSpPr>
        <p:spPr/>
        <p:txBody>
          <a:bodyPr/>
          <a:lstStyle/>
          <a:p>
            <a:fld id="{B6F15528-21DE-4FAA-801E-634DDDAF4B2B}" type="slidenum">
              <a:rPr/>
              <a:t>94</a:t>
            </a:fld>
            <a:endParaRPr/>
          </a:p>
        </p:txBody>
      </p:sp>
      <p:grpSp>
        <p:nvGrpSpPr>
          <p:cNvPr id="6" name="组合 5"/>
          <p:cNvGrpSpPr/>
          <p:nvPr/>
        </p:nvGrpSpPr>
        <p:grpSpPr>
          <a:xfrm>
            <a:off x="493637" y="580390"/>
            <a:ext cx="9908934" cy="1648351"/>
            <a:chOff x="493637" y="580390"/>
            <a:chExt cx="9908934" cy="1648351"/>
          </a:xfrm>
        </p:grpSpPr>
        <p:sp>
          <p:nvSpPr>
            <p:cNvPr id="7" name="文本框 6"/>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8" name="矩形 7"/>
            <p:cNvSpPr/>
            <p:nvPr/>
          </p:nvSpPr>
          <p:spPr>
            <a:xfrm>
              <a:off x="493637" y="1649095"/>
              <a:ext cx="5996063"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dirty="0">
                  <a:solidFill>
                    <a:srgbClr val="FF0000"/>
                  </a:solidFill>
                  <a:latin typeface="新宋体" panose="02010609030101010101" charset="-122"/>
                  <a:cs typeface="新宋体" panose="02010609030101010101" charset="-122"/>
                </a:rPr>
                <a:t>像素间基本关系</a:t>
              </a:r>
            </a:p>
          </p:txBody>
        </p:sp>
      </p:gr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3" name="文本框 225287"/>
          <p:cNvSpPr txBox="1"/>
          <p:nvPr/>
        </p:nvSpPr>
        <p:spPr>
          <a:xfrm>
            <a:off x="658813" y="3058795"/>
            <a:ext cx="5770562" cy="626710"/>
          </a:xfrm>
          <a:prstGeom prst="rect">
            <a:avLst/>
          </a:prstGeom>
          <a:noFill/>
          <a:ln w="9525">
            <a:noFill/>
          </a:ln>
        </p:spPr>
        <p:txBody>
          <a:bodyPr wrap="square" anchor="t">
            <a:spAutoFit/>
          </a:bodyPr>
          <a:lstStyle>
            <a:lvl1pPr lvl="0" indent="0" eaLnBrk="0" hangingPunct="0">
              <a:lnSpc>
                <a:spcPct val="120000"/>
              </a:lnSpc>
              <a:defRPr sz="3200">
                <a:solidFill>
                  <a:srgbClr val="3333FF"/>
                </a:solidFill>
                <a:latin typeface="Times New Roman" panose="02020603050405020304" charset="0"/>
                <a:ea typeface="黑体" panose="02010609060101010101" pitchFamily="2" charset="-122"/>
              </a:defRPr>
            </a:lvl1pPr>
          </a:lstStyle>
          <a:p>
            <a:r>
              <a:rPr lang="zh-CN" altLang="zh-CN" dirty="0"/>
              <a:t>2、欧氏距离   </a:t>
            </a:r>
          </a:p>
        </p:txBody>
      </p:sp>
      <p:sp>
        <p:nvSpPr>
          <p:cNvPr id="69634" name="文本框 225288"/>
          <p:cNvSpPr txBox="1"/>
          <p:nvPr/>
        </p:nvSpPr>
        <p:spPr>
          <a:xfrm>
            <a:off x="606425" y="3597275"/>
            <a:ext cx="9921875" cy="2698750"/>
          </a:xfrm>
          <a:prstGeom prst="rect">
            <a:avLst/>
          </a:prstGeom>
          <a:noFill/>
          <a:ln w="9525">
            <a:noFill/>
          </a:ln>
        </p:spPr>
        <p:txBody>
          <a:bodyPr wrap="square" anchor="t">
            <a:spAutoFit/>
          </a:bodyPr>
          <a:lstStyle/>
          <a:p>
            <a:pPr lvl="0" indent="0">
              <a:lnSpc>
                <a:spcPct val="150000"/>
              </a:lnSpc>
            </a:pPr>
            <a:r>
              <a:rPr lang="zh-CN" altLang="en-US" sz="2800" dirty="0">
                <a:solidFill>
                  <a:schemeClr val="tx1"/>
                </a:solidFill>
                <a:latin typeface="Times New Roman" panose="02020603050405020304" charset="0"/>
              </a:rPr>
              <a:t>像素</a:t>
            </a:r>
            <a:r>
              <a:rPr lang="en-US" altLang="zh-CN" sz="2800" i="1" dirty="0">
                <a:solidFill>
                  <a:schemeClr val="tx1"/>
                </a:solidFill>
                <a:latin typeface="Times New Roman" panose="02020603050405020304" charset="0"/>
              </a:rPr>
              <a:t>p</a:t>
            </a:r>
            <a:r>
              <a:rPr lang="zh-CN" altLang="en-US" sz="2800" dirty="0">
                <a:solidFill>
                  <a:schemeClr val="tx1"/>
                </a:solidFill>
                <a:latin typeface="Times New Roman" panose="02020603050405020304" charset="0"/>
              </a:rPr>
              <a:t>和</a:t>
            </a:r>
            <a:r>
              <a:rPr lang="en-US" altLang="zh-CN" sz="2800" i="1" dirty="0">
                <a:solidFill>
                  <a:schemeClr val="tx1"/>
                </a:solidFill>
                <a:latin typeface="Times New Roman" panose="02020603050405020304" charset="0"/>
              </a:rPr>
              <a:t>q</a:t>
            </a:r>
            <a:r>
              <a:rPr lang="zh-CN" altLang="en-US" sz="2800" dirty="0">
                <a:solidFill>
                  <a:schemeClr val="tx1"/>
                </a:solidFill>
                <a:latin typeface="Times New Roman" panose="02020603050405020304" charset="0"/>
              </a:rPr>
              <a:t>之间的欧氏(</a:t>
            </a:r>
            <a:r>
              <a:rPr lang="en-US" altLang="zh-CN" sz="2800" dirty="0">
                <a:solidFill>
                  <a:schemeClr val="tx1"/>
                </a:solidFill>
                <a:latin typeface="Times New Roman" panose="02020603050405020304" charset="0"/>
              </a:rPr>
              <a:t>Euclidean</a:t>
            </a:r>
            <a:r>
              <a:rPr lang="zh-CN" altLang="en-US" sz="2800" dirty="0">
                <a:solidFill>
                  <a:schemeClr val="tx1"/>
                </a:solidFill>
                <a:latin typeface="Times New Roman" panose="02020603050405020304" charset="0"/>
              </a:rPr>
              <a:t>)距离定义为：</a:t>
            </a:r>
          </a:p>
          <a:p>
            <a:pPr lvl="0" indent="0">
              <a:lnSpc>
                <a:spcPct val="150000"/>
              </a:lnSpc>
              <a:spcAft>
                <a:spcPct val="10000"/>
              </a:spcAft>
            </a:pPr>
            <a:r>
              <a:rPr lang="zh-CN" altLang="en-US" sz="2800" dirty="0">
                <a:solidFill>
                  <a:schemeClr val="tx1"/>
                </a:solidFill>
                <a:latin typeface="Times New Roman" panose="02020603050405020304" charset="0"/>
              </a:rPr>
              <a:t>     </a:t>
            </a:r>
            <a:r>
              <a:rPr lang="en-US" altLang="zh-CN" sz="2800" i="1" dirty="0">
                <a:solidFill>
                  <a:schemeClr val="tx1"/>
                </a:solidFill>
                <a:latin typeface="Times New Roman" panose="02020603050405020304" charset="0"/>
              </a:rPr>
              <a:t> D</a:t>
            </a:r>
            <a:r>
              <a:rPr lang="en-US" altLang="zh-CN" sz="2800" baseline="-25000" dirty="0">
                <a:solidFill>
                  <a:schemeClr val="tx1"/>
                </a:solidFill>
                <a:latin typeface="Times New Roman" panose="02020603050405020304" charset="0"/>
              </a:rPr>
              <a:t>e</a:t>
            </a:r>
            <a:r>
              <a:rPr lang="en-US" altLang="zh-CN" sz="2800" dirty="0">
                <a:solidFill>
                  <a:schemeClr val="tx1"/>
                </a:solidFill>
                <a:latin typeface="Times New Roman" panose="02020603050405020304" charset="0"/>
              </a:rPr>
              <a:t>(</a:t>
            </a:r>
            <a:r>
              <a:rPr lang="en-US" altLang="zh-CN" sz="2800" i="1" dirty="0" err="1">
                <a:solidFill>
                  <a:schemeClr val="tx1"/>
                </a:solidFill>
                <a:latin typeface="Times New Roman" panose="02020603050405020304" charset="0"/>
              </a:rPr>
              <a:t>p</a:t>
            </a:r>
            <a:r>
              <a:rPr lang="en-US" altLang="zh-CN" sz="2800" dirty="0" err="1">
                <a:solidFill>
                  <a:schemeClr val="tx1"/>
                </a:solidFill>
                <a:latin typeface="Times New Roman" panose="02020603050405020304" charset="0"/>
              </a:rPr>
              <a:t>,</a:t>
            </a:r>
            <a:r>
              <a:rPr lang="en-US" altLang="zh-CN" sz="2800" i="1" dirty="0" err="1">
                <a:solidFill>
                  <a:schemeClr val="tx1"/>
                </a:solidFill>
                <a:latin typeface="Times New Roman" panose="02020603050405020304" charset="0"/>
              </a:rPr>
              <a:t>q</a:t>
            </a:r>
            <a:r>
              <a:rPr lang="en-US" altLang="zh-CN" sz="2800" dirty="0">
                <a:solidFill>
                  <a:schemeClr val="tx1"/>
                </a:solidFill>
                <a:latin typeface="Times New Roman" panose="02020603050405020304" charset="0"/>
              </a:rPr>
              <a:t>)=[(</a:t>
            </a:r>
            <a:r>
              <a:rPr lang="en-US" altLang="zh-CN" sz="2800" i="1" dirty="0">
                <a:solidFill>
                  <a:schemeClr val="tx1"/>
                </a:solidFill>
                <a:latin typeface="Times New Roman" panose="02020603050405020304" charset="0"/>
              </a:rPr>
              <a:t>x</a:t>
            </a:r>
            <a:r>
              <a:rPr lang="en-US" altLang="zh-CN" sz="2800" dirty="0">
                <a:solidFill>
                  <a:schemeClr val="tx1"/>
                </a:solidFill>
                <a:latin typeface="Times New Roman" panose="02020603050405020304" charset="0"/>
              </a:rPr>
              <a:t>-</a:t>
            </a:r>
            <a:r>
              <a:rPr lang="en-US" altLang="zh-CN" sz="2800" i="1" dirty="0">
                <a:solidFill>
                  <a:schemeClr val="tx1"/>
                </a:solidFill>
                <a:latin typeface="Times New Roman" panose="02020603050405020304" charset="0"/>
              </a:rPr>
              <a:t>u</a:t>
            </a:r>
            <a:r>
              <a:rPr lang="en-US" altLang="zh-CN" sz="2800" dirty="0">
                <a:solidFill>
                  <a:schemeClr val="tx1"/>
                </a:solidFill>
                <a:latin typeface="Times New Roman" panose="02020603050405020304" charset="0"/>
              </a:rPr>
              <a:t>)</a:t>
            </a:r>
            <a:r>
              <a:rPr lang="en-US" altLang="zh-CN" sz="2800" baseline="30000" dirty="0">
                <a:solidFill>
                  <a:schemeClr val="tx1"/>
                </a:solidFill>
                <a:latin typeface="Times New Roman" panose="02020603050405020304" charset="0"/>
              </a:rPr>
              <a:t>2</a:t>
            </a:r>
            <a:r>
              <a:rPr lang="en-US" altLang="zh-CN" sz="2800" dirty="0">
                <a:solidFill>
                  <a:schemeClr val="tx1"/>
                </a:solidFill>
                <a:latin typeface="Times New Roman" panose="02020603050405020304" charset="0"/>
              </a:rPr>
              <a:t>+(</a:t>
            </a:r>
            <a:r>
              <a:rPr lang="en-US" altLang="zh-CN" sz="2800" i="1" dirty="0">
                <a:solidFill>
                  <a:schemeClr val="tx1"/>
                </a:solidFill>
                <a:latin typeface="Times New Roman" panose="02020603050405020304" charset="0"/>
              </a:rPr>
              <a:t>y</a:t>
            </a:r>
            <a:r>
              <a:rPr lang="en-US" altLang="zh-CN" sz="2800" dirty="0">
                <a:solidFill>
                  <a:schemeClr val="tx1"/>
                </a:solidFill>
                <a:latin typeface="Times New Roman" panose="02020603050405020304" charset="0"/>
              </a:rPr>
              <a:t>-</a:t>
            </a:r>
            <a:r>
              <a:rPr lang="en-US" altLang="zh-CN" sz="2800" i="1" dirty="0">
                <a:solidFill>
                  <a:schemeClr val="tx1"/>
                </a:solidFill>
                <a:latin typeface="Times New Roman" panose="02020603050405020304" charset="0"/>
              </a:rPr>
              <a:t>v</a:t>
            </a:r>
            <a:r>
              <a:rPr lang="en-US" altLang="zh-CN" sz="2800" dirty="0">
                <a:solidFill>
                  <a:schemeClr val="tx1"/>
                </a:solidFill>
                <a:latin typeface="Times New Roman" panose="02020603050405020304" charset="0"/>
              </a:rPr>
              <a:t>)</a:t>
            </a:r>
            <a:r>
              <a:rPr lang="en-US" altLang="zh-CN" sz="2800" baseline="30000" dirty="0">
                <a:solidFill>
                  <a:schemeClr val="tx1"/>
                </a:solidFill>
                <a:latin typeface="Times New Roman" panose="02020603050405020304" charset="0"/>
              </a:rPr>
              <a:t>2</a:t>
            </a:r>
            <a:r>
              <a:rPr lang="en-US" altLang="zh-CN" sz="2800" dirty="0">
                <a:solidFill>
                  <a:schemeClr val="tx1"/>
                </a:solidFill>
                <a:latin typeface="Times New Roman" panose="02020603050405020304" charset="0"/>
              </a:rPr>
              <a:t>]</a:t>
            </a:r>
            <a:r>
              <a:rPr lang="en-US" altLang="zh-CN" sz="2800" baseline="30000" dirty="0">
                <a:solidFill>
                  <a:schemeClr val="tx1"/>
                </a:solidFill>
                <a:latin typeface="Times New Roman" panose="02020603050405020304" charset="0"/>
              </a:rPr>
              <a:t>1/2</a:t>
            </a:r>
            <a:r>
              <a:rPr lang="en-US" altLang="zh-CN" sz="2800" dirty="0">
                <a:solidFill>
                  <a:schemeClr val="tx1"/>
                </a:solidFill>
                <a:latin typeface="Times New Roman" panose="02020603050405020304" charset="0"/>
              </a:rPr>
              <a:t>        </a:t>
            </a:r>
            <a:r>
              <a:rPr lang="zh-CN" altLang="en-US" sz="2800" dirty="0">
                <a:solidFill>
                  <a:schemeClr val="tx1"/>
                </a:solidFill>
                <a:latin typeface="Times New Roman" panose="02020603050405020304" charset="0"/>
              </a:rPr>
              <a:t> </a:t>
            </a:r>
          </a:p>
          <a:p>
            <a:pPr lvl="0" indent="0">
              <a:lnSpc>
                <a:spcPct val="150000"/>
              </a:lnSpc>
              <a:spcAft>
                <a:spcPct val="10000"/>
              </a:spcAft>
            </a:pPr>
            <a:r>
              <a:rPr lang="zh-CN" altLang="en-US" sz="2800" dirty="0">
                <a:solidFill>
                  <a:schemeClr val="tx1"/>
                </a:solidFill>
                <a:latin typeface="Times New Roman" panose="02020603050405020304" charset="0"/>
              </a:rPr>
              <a:t>    也即，所有距像素点</a:t>
            </a:r>
            <a:r>
              <a:rPr lang="en-US" altLang="zh-CN" sz="2800" dirty="0">
                <a:solidFill>
                  <a:schemeClr val="tx1"/>
                </a:solidFill>
                <a:latin typeface="Times New Roman" panose="02020603050405020304" charset="0"/>
              </a:rPr>
              <a:t>(</a:t>
            </a:r>
            <a:r>
              <a:rPr lang="en-US" altLang="zh-CN" sz="2800" i="1" dirty="0">
                <a:solidFill>
                  <a:schemeClr val="tx1"/>
                </a:solidFill>
                <a:latin typeface="Times New Roman" panose="02020603050405020304" charset="0"/>
              </a:rPr>
              <a:t>x</a:t>
            </a:r>
            <a:r>
              <a:rPr lang="en-US" altLang="zh-CN" sz="2800" dirty="0">
                <a:solidFill>
                  <a:schemeClr val="tx1"/>
                </a:solidFill>
                <a:latin typeface="Times New Roman" panose="02020603050405020304" charset="0"/>
              </a:rPr>
              <a:t>,</a:t>
            </a:r>
            <a:r>
              <a:rPr lang="en-US" altLang="zh-CN" sz="2800" i="1" dirty="0">
                <a:solidFill>
                  <a:schemeClr val="tx1"/>
                </a:solidFill>
                <a:latin typeface="Times New Roman" panose="02020603050405020304" charset="0"/>
              </a:rPr>
              <a:t>y</a:t>
            </a:r>
            <a:r>
              <a:rPr lang="en-US" altLang="zh-CN" sz="2800" dirty="0">
                <a:solidFill>
                  <a:schemeClr val="tx1"/>
                </a:solidFill>
                <a:latin typeface="Times New Roman" panose="02020603050405020304" charset="0"/>
              </a:rPr>
              <a:t>)</a:t>
            </a:r>
            <a:r>
              <a:rPr lang="zh-CN" altLang="en-US" sz="2800" dirty="0">
                <a:solidFill>
                  <a:schemeClr val="tx1"/>
                </a:solidFill>
                <a:latin typeface="Times New Roman" panose="02020603050405020304" charset="0"/>
              </a:rPr>
              <a:t>的欧氏距离小于或等于</a:t>
            </a:r>
            <a:r>
              <a:rPr lang="en-US" altLang="zh-CN" sz="2800" i="1" dirty="0">
                <a:solidFill>
                  <a:schemeClr val="tx1"/>
                </a:solidFill>
                <a:latin typeface="Times New Roman" panose="02020603050405020304" charset="0"/>
              </a:rPr>
              <a:t>D</a:t>
            </a:r>
            <a:r>
              <a:rPr lang="en-US" altLang="zh-CN" baseline="-25000" dirty="0">
                <a:solidFill>
                  <a:schemeClr val="tx1"/>
                </a:solidFill>
                <a:latin typeface="Times New Roman" panose="02020603050405020304" charset="0"/>
              </a:rPr>
              <a:t>e</a:t>
            </a:r>
            <a:r>
              <a:rPr lang="zh-CN" altLang="en-US" sz="2800" dirty="0">
                <a:solidFill>
                  <a:schemeClr val="tx1"/>
                </a:solidFill>
                <a:latin typeface="Times New Roman" panose="02020603050405020304" charset="0"/>
              </a:rPr>
              <a:t>的像素都包含在以</a:t>
            </a:r>
            <a:r>
              <a:rPr lang="en-US" altLang="zh-CN" sz="2800" dirty="0">
                <a:solidFill>
                  <a:schemeClr val="tx1"/>
                </a:solidFill>
                <a:latin typeface="Times New Roman" panose="02020603050405020304" charset="0"/>
              </a:rPr>
              <a:t>(</a:t>
            </a:r>
            <a:r>
              <a:rPr lang="en-US" altLang="zh-CN" sz="2800" i="1" dirty="0">
                <a:solidFill>
                  <a:schemeClr val="tx1"/>
                </a:solidFill>
                <a:latin typeface="Times New Roman" panose="02020603050405020304" charset="0"/>
              </a:rPr>
              <a:t>x</a:t>
            </a:r>
            <a:r>
              <a:rPr lang="en-US" altLang="zh-CN" sz="2800" dirty="0">
                <a:solidFill>
                  <a:schemeClr val="tx1"/>
                </a:solidFill>
                <a:latin typeface="Times New Roman" panose="02020603050405020304" charset="0"/>
              </a:rPr>
              <a:t>,</a:t>
            </a:r>
            <a:r>
              <a:rPr lang="en-US" altLang="zh-CN" sz="2800" i="1" dirty="0">
                <a:solidFill>
                  <a:schemeClr val="tx1"/>
                </a:solidFill>
                <a:latin typeface="Times New Roman" panose="02020603050405020304" charset="0"/>
              </a:rPr>
              <a:t>y</a:t>
            </a:r>
            <a:r>
              <a:rPr lang="en-US" altLang="zh-CN" sz="2800" dirty="0">
                <a:solidFill>
                  <a:schemeClr val="tx1"/>
                </a:solidFill>
                <a:latin typeface="Times New Roman" panose="02020603050405020304" charset="0"/>
              </a:rPr>
              <a:t>)</a:t>
            </a:r>
            <a:r>
              <a:rPr lang="zh-CN" altLang="en-US" sz="2800" dirty="0">
                <a:solidFill>
                  <a:schemeClr val="tx1"/>
                </a:solidFill>
                <a:latin typeface="Times New Roman" panose="02020603050405020304" charset="0"/>
              </a:rPr>
              <a:t>为中心，以</a:t>
            </a:r>
            <a:r>
              <a:rPr lang="en-US" altLang="zh-CN" sz="2800" i="1" dirty="0">
                <a:solidFill>
                  <a:schemeClr val="tx1"/>
                </a:solidFill>
                <a:latin typeface="Times New Roman" panose="02020603050405020304" charset="0"/>
              </a:rPr>
              <a:t>D</a:t>
            </a:r>
            <a:r>
              <a:rPr lang="en-US" altLang="zh-CN" baseline="-25000" dirty="0">
                <a:solidFill>
                  <a:schemeClr val="tx1"/>
                </a:solidFill>
                <a:latin typeface="Times New Roman" panose="02020603050405020304" charset="0"/>
              </a:rPr>
              <a:t>e</a:t>
            </a:r>
            <a:r>
              <a:rPr lang="zh-CN" altLang="en-US" sz="2800" dirty="0">
                <a:solidFill>
                  <a:schemeClr val="tx1"/>
                </a:solidFill>
                <a:latin typeface="Times New Roman" panose="02020603050405020304" charset="0"/>
              </a:rPr>
              <a:t>为半径的圆平面中。 </a:t>
            </a:r>
          </a:p>
        </p:txBody>
      </p:sp>
      <p:sp>
        <p:nvSpPr>
          <p:cNvPr id="2" name="灯片编号占位符 1"/>
          <p:cNvSpPr>
            <a:spLocks noGrp="1"/>
          </p:cNvSpPr>
          <p:nvPr>
            <p:ph type="sldNum" sz="quarter" idx="7"/>
          </p:nvPr>
        </p:nvSpPr>
        <p:spPr/>
        <p:txBody>
          <a:bodyPr/>
          <a:lstStyle/>
          <a:p>
            <a:fld id="{B6F15528-21DE-4FAA-801E-634DDDAF4B2B}" type="slidenum">
              <a:rPr/>
              <a:t>95</a:t>
            </a:fld>
            <a:endParaRPr/>
          </a:p>
        </p:txBody>
      </p:sp>
      <p:sp>
        <p:nvSpPr>
          <p:cNvPr id="5" name="文本框 4"/>
          <p:cNvSpPr txBox="1"/>
          <p:nvPr/>
        </p:nvSpPr>
        <p:spPr>
          <a:xfrm>
            <a:off x="546100" y="2378321"/>
            <a:ext cx="7173595" cy="584775"/>
          </a:xfrm>
          <a:prstGeom prst="rect">
            <a:avLst/>
          </a:prstGeom>
          <a:noFill/>
        </p:spPr>
        <p:txBody>
          <a:bodyPr wrap="square" rtlCol="0">
            <a:spAutoFit/>
          </a:bodyPr>
          <a:lstStyle/>
          <a:p>
            <a:pPr algn="l"/>
            <a:r>
              <a:rPr sz="3200" b="1" spc="-15" dirty="0">
                <a:latin typeface="新宋体" panose="02010609030101010101" charset="-122"/>
                <a:cs typeface="新宋体" panose="02010609030101010101" charset="-122"/>
                <a:sym typeface="+mn-ea"/>
              </a:rPr>
              <a:t>像素之间距离的定义</a:t>
            </a:r>
            <a:endParaRPr lang="zh-CN" altLang="en-US" sz="3200" b="1" spc="-15" dirty="0">
              <a:latin typeface="新宋体" panose="02010609030101010101" charset="-122"/>
              <a:cs typeface="新宋体" panose="02010609030101010101" charset="-122"/>
              <a:sym typeface="+mn-ea"/>
            </a:endParaRPr>
          </a:p>
        </p:txBody>
      </p:sp>
      <p:grpSp>
        <p:nvGrpSpPr>
          <p:cNvPr id="6" name="组合 5"/>
          <p:cNvGrpSpPr/>
          <p:nvPr/>
        </p:nvGrpSpPr>
        <p:grpSpPr>
          <a:xfrm>
            <a:off x="493637" y="580390"/>
            <a:ext cx="9908934" cy="1648351"/>
            <a:chOff x="493637" y="580390"/>
            <a:chExt cx="9908934" cy="1648351"/>
          </a:xfrm>
        </p:grpSpPr>
        <p:sp>
          <p:nvSpPr>
            <p:cNvPr id="7" name="文本框 6"/>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8" name="矩形 7"/>
            <p:cNvSpPr/>
            <p:nvPr/>
          </p:nvSpPr>
          <p:spPr>
            <a:xfrm>
              <a:off x="493637" y="1649095"/>
              <a:ext cx="5996063"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dirty="0">
                  <a:solidFill>
                    <a:srgbClr val="FF0000"/>
                  </a:solidFill>
                  <a:latin typeface="新宋体" panose="02010609030101010101" charset="-122"/>
                  <a:cs typeface="新宋体" panose="02010609030101010101" charset="-122"/>
                </a:rPr>
                <a:t>像素间基本关系</a:t>
              </a:r>
            </a:p>
          </p:txBody>
        </p: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57" name="文本框 226311"/>
          <p:cNvSpPr txBox="1"/>
          <p:nvPr/>
        </p:nvSpPr>
        <p:spPr>
          <a:xfrm>
            <a:off x="665481" y="3112676"/>
            <a:ext cx="7394575" cy="593304"/>
          </a:xfrm>
          <a:prstGeom prst="rect">
            <a:avLst/>
          </a:prstGeom>
          <a:noFill/>
          <a:ln w="9525">
            <a:noFill/>
          </a:ln>
        </p:spPr>
        <p:txBody>
          <a:bodyPr wrap="square" anchor="t">
            <a:spAutoFit/>
          </a:bodyPr>
          <a:lstStyle/>
          <a:p>
            <a:pPr lvl="0" indent="0" eaLnBrk="0" hangingPunct="0">
              <a:lnSpc>
                <a:spcPct val="120000"/>
              </a:lnSpc>
            </a:pPr>
            <a:r>
              <a:rPr lang="zh-CN" altLang="zh-CN" sz="3000" dirty="0">
                <a:solidFill>
                  <a:srgbClr val="3333FF"/>
                </a:solidFill>
                <a:latin typeface="Times New Roman" panose="02020603050405020304" charset="0"/>
                <a:ea typeface="黑体" panose="02010609060101010101" pitchFamily="2" charset="-122"/>
              </a:rPr>
              <a:t>3、街区距离   </a:t>
            </a:r>
          </a:p>
        </p:txBody>
      </p:sp>
      <p:sp>
        <p:nvSpPr>
          <p:cNvPr id="70658" name="文本框 226312"/>
          <p:cNvSpPr txBox="1"/>
          <p:nvPr/>
        </p:nvSpPr>
        <p:spPr>
          <a:xfrm>
            <a:off x="632460" y="3761266"/>
            <a:ext cx="9895839" cy="2613023"/>
          </a:xfrm>
          <a:prstGeom prst="rect">
            <a:avLst/>
          </a:prstGeom>
          <a:noFill/>
          <a:ln w="9525">
            <a:noFill/>
          </a:ln>
        </p:spPr>
        <p:txBody>
          <a:bodyPr wrap="square" anchor="t">
            <a:spAutoFit/>
          </a:bodyPr>
          <a:lstStyle/>
          <a:p>
            <a:pPr lvl="0" indent="0">
              <a:lnSpc>
                <a:spcPct val="150000"/>
              </a:lnSpc>
            </a:pPr>
            <a:r>
              <a:rPr lang="zh-CN" altLang="en-US" sz="2600" dirty="0">
                <a:latin typeface="Times New Roman" panose="02020603050405020304" charset="0"/>
              </a:rPr>
              <a:t>像素</a:t>
            </a:r>
            <a:r>
              <a:rPr lang="en-US" altLang="zh-CN" sz="2600" i="1" dirty="0">
                <a:latin typeface="Times New Roman" panose="02020603050405020304" charset="0"/>
              </a:rPr>
              <a:t>p</a:t>
            </a:r>
            <a:r>
              <a:rPr lang="zh-CN" altLang="en-US" sz="2600" dirty="0">
                <a:latin typeface="Times New Roman" panose="02020603050405020304" charset="0"/>
              </a:rPr>
              <a:t>和</a:t>
            </a:r>
            <a:r>
              <a:rPr lang="en-US" altLang="zh-CN" sz="2600" i="1" dirty="0">
                <a:latin typeface="Times New Roman" panose="02020603050405020304" charset="0"/>
              </a:rPr>
              <a:t>q</a:t>
            </a:r>
            <a:r>
              <a:rPr lang="zh-CN" altLang="en-US" sz="2600" dirty="0">
                <a:latin typeface="Times New Roman" panose="02020603050405020304" charset="0"/>
              </a:rPr>
              <a:t>之间的</a:t>
            </a:r>
            <a:r>
              <a:rPr lang="en-US" altLang="zh-CN" sz="2600" i="1" dirty="0">
                <a:latin typeface="Times New Roman" panose="02020603050405020304" charset="0"/>
              </a:rPr>
              <a:t>D</a:t>
            </a:r>
            <a:r>
              <a:rPr lang="en-US" altLang="zh-CN" sz="2600" baseline="-25000" dirty="0">
                <a:latin typeface="Times New Roman" panose="02020603050405020304" charset="0"/>
              </a:rPr>
              <a:t>4</a:t>
            </a:r>
            <a:r>
              <a:rPr lang="zh-CN" altLang="en-US" sz="2600" dirty="0">
                <a:latin typeface="Times New Roman" panose="02020603050405020304" charset="0"/>
              </a:rPr>
              <a:t>距离，也即街区(</a:t>
            </a:r>
            <a:r>
              <a:rPr lang="en-US" altLang="zh-CN" sz="2600" dirty="0">
                <a:latin typeface="Times New Roman" panose="02020603050405020304" charset="0"/>
              </a:rPr>
              <a:t>city-block</a:t>
            </a:r>
            <a:r>
              <a:rPr lang="zh-CN" altLang="en-US" sz="2600" dirty="0">
                <a:latin typeface="Times New Roman" panose="02020603050405020304" charset="0"/>
              </a:rPr>
              <a:t>)距离，定义为：</a:t>
            </a:r>
          </a:p>
          <a:p>
            <a:pPr lvl="0" indent="0">
              <a:lnSpc>
                <a:spcPct val="150000"/>
              </a:lnSpc>
              <a:spcBef>
                <a:spcPct val="10000"/>
              </a:spcBef>
              <a:spcAft>
                <a:spcPct val="10000"/>
              </a:spcAft>
            </a:pPr>
            <a:r>
              <a:rPr lang="zh-CN" altLang="en-US" sz="2600" dirty="0">
                <a:latin typeface="Times New Roman" panose="02020603050405020304" charset="0"/>
              </a:rPr>
              <a:t>         </a:t>
            </a:r>
            <a:r>
              <a:rPr lang="en-US" altLang="zh-CN" sz="2600" i="1" dirty="0">
                <a:latin typeface="Times New Roman" panose="02020603050405020304" charset="0"/>
              </a:rPr>
              <a:t> D</a:t>
            </a:r>
            <a:r>
              <a:rPr lang="en-US" altLang="zh-CN" sz="2600" baseline="-25000" dirty="0">
                <a:latin typeface="Times New Roman" panose="02020603050405020304" charset="0"/>
              </a:rPr>
              <a:t>4</a:t>
            </a:r>
            <a:r>
              <a:rPr lang="en-US" altLang="zh-CN" sz="2600" dirty="0">
                <a:latin typeface="Times New Roman" panose="02020603050405020304" charset="0"/>
              </a:rPr>
              <a:t>(</a:t>
            </a:r>
            <a:r>
              <a:rPr lang="en-US" altLang="zh-CN" sz="2600" i="1" dirty="0" err="1">
                <a:latin typeface="Times New Roman" panose="02020603050405020304" charset="0"/>
              </a:rPr>
              <a:t>p</a:t>
            </a:r>
            <a:r>
              <a:rPr lang="en-US" altLang="zh-CN" sz="2600" dirty="0" err="1">
                <a:latin typeface="Times New Roman" panose="02020603050405020304" charset="0"/>
              </a:rPr>
              <a:t>,</a:t>
            </a:r>
            <a:r>
              <a:rPr lang="en-US" altLang="zh-CN" sz="2600" i="1" dirty="0" err="1">
                <a:latin typeface="Times New Roman" panose="02020603050405020304" charset="0"/>
              </a:rPr>
              <a:t>q</a:t>
            </a:r>
            <a:r>
              <a:rPr lang="en-US" altLang="zh-CN" sz="2600" dirty="0">
                <a:latin typeface="Times New Roman" panose="02020603050405020304" charset="0"/>
              </a:rPr>
              <a:t>)=|</a:t>
            </a:r>
            <a:r>
              <a:rPr lang="en-US" altLang="zh-CN" sz="2600" i="1" dirty="0">
                <a:latin typeface="Times New Roman" panose="02020603050405020304" charset="0"/>
              </a:rPr>
              <a:t>x</a:t>
            </a:r>
            <a:r>
              <a:rPr lang="en-US" altLang="zh-CN" sz="2600" dirty="0">
                <a:latin typeface="Times New Roman" panose="02020603050405020304" charset="0"/>
              </a:rPr>
              <a:t>-</a:t>
            </a:r>
            <a:r>
              <a:rPr lang="en-US" altLang="zh-CN" sz="2600" i="1" dirty="0">
                <a:latin typeface="Times New Roman" panose="02020603050405020304" charset="0"/>
              </a:rPr>
              <a:t>u</a:t>
            </a:r>
            <a:r>
              <a:rPr lang="en-US" altLang="zh-CN" sz="2600" dirty="0">
                <a:latin typeface="Times New Roman" panose="02020603050405020304" charset="0"/>
              </a:rPr>
              <a:t>| + |</a:t>
            </a:r>
            <a:r>
              <a:rPr lang="en-US" altLang="zh-CN" sz="2600" i="1" dirty="0">
                <a:latin typeface="Times New Roman" panose="02020603050405020304" charset="0"/>
              </a:rPr>
              <a:t>y</a:t>
            </a:r>
            <a:r>
              <a:rPr lang="en-US" altLang="zh-CN" sz="2600" dirty="0">
                <a:latin typeface="Times New Roman" panose="02020603050405020304" charset="0"/>
              </a:rPr>
              <a:t>-</a:t>
            </a:r>
            <a:r>
              <a:rPr lang="en-US" altLang="zh-CN" sz="2600" i="1" dirty="0">
                <a:latin typeface="Times New Roman" panose="02020603050405020304" charset="0"/>
              </a:rPr>
              <a:t>v</a:t>
            </a:r>
            <a:r>
              <a:rPr lang="en-US" altLang="zh-CN" sz="2600" dirty="0">
                <a:latin typeface="Times New Roman" panose="02020603050405020304" charset="0"/>
              </a:rPr>
              <a:t>|     </a:t>
            </a:r>
          </a:p>
          <a:p>
            <a:pPr lvl="0" indent="0">
              <a:lnSpc>
                <a:spcPct val="150000"/>
              </a:lnSpc>
              <a:spcBef>
                <a:spcPct val="10000"/>
              </a:spcBef>
              <a:spcAft>
                <a:spcPct val="10000"/>
              </a:spcAft>
            </a:pPr>
            <a:r>
              <a:rPr lang="zh-CN" altLang="en-US" sz="2600" dirty="0">
                <a:latin typeface="Times New Roman" panose="02020603050405020304" charset="0"/>
              </a:rPr>
              <a:t>即所有由相距像素点</a:t>
            </a:r>
            <a:r>
              <a:rPr lang="en-US" altLang="zh-CN" sz="2600" dirty="0">
                <a:latin typeface="Times New Roman" panose="02020603050405020304" charset="0"/>
              </a:rPr>
              <a:t>(</a:t>
            </a:r>
            <a:r>
              <a:rPr lang="en-US" altLang="zh-CN" sz="2600" i="1" dirty="0">
                <a:latin typeface="Times New Roman" panose="02020603050405020304" charset="0"/>
              </a:rPr>
              <a:t>x</a:t>
            </a:r>
            <a:r>
              <a:rPr lang="en-US" altLang="zh-CN" sz="2600" dirty="0">
                <a:latin typeface="Times New Roman" panose="02020603050405020304" charset="0"/>
              </a:rPr>
              <a:t>,</a:t>
            </a:r>
            <a:r>
              <a:rPr lang="en-US" altLang="zh-CN" sz="2600" i="1" dirty="0">
                <a:latin typeface="Times New Roman" panose="02020603050405020304" charset="0"/>
              </a:rPr>
              <a:t>y</a:t>
            </a:r>
            <a:r>
              <a:rPr lang="en-US" altLang="zh-CN" sz="2600" dirty="0">
                <a:latin typeface="Times New Roman" panose="02020603050405020304" charset="0"/>
              </a:rPr>
              <a:t>)</a:t>
            </a:r>
            <a:r>
              <a:rPr lang="zh-CN" altLang="en-US" sz="2600" dirty="0">
                <a:latin typeface="Times New Roman" panose="02020603050405020304" charset="0"/>
              </a:rPr>
              <a:t>的街区距离(</a:t>
            </a:r>
            <a:r>
              <a:rPr lang="en-US" altLang="zh-CN" sz="2600" i="1" dirty="0">
                <a:latin typeface="Times New Roman" panose="02020603050405020304" charset="0"/>
              </a:rPr>
              <a:t>D</a:t>
            </a:r>
            <a:r>
              <a:rPr lang="en-US" altLang="zh-CN" sz="2600" baseline="-25000" dirty="0">
                <a:latin typeface="Times New Roman" panose="02020603050405020304" charset="0"/>
              </a:rPr>
              <a:t>4</a:t>
            </a:r>
            <a:r>
              <a:rPr lang="zh-CN" altLang="en-US" sz="2600" dirty="0">
                <a:latin typeface="Times New Roman" panose="02020603050405020304" charset="0"/>
              </a:rPr>
              <a:t>)小于</a:t>
            </a:r>
            <a:r>
              <a:rPr lang="en-US" altLang="zh-CN" sz="2600" i="1" dirty="0">
                <a:latin typeface="Times New Roman" panose="02020603050405020304" charset="0"/>
              </a:rPr>
              <a:t>D</a:t>
            </a:r>
            <a:r>
              <a:rPr lang="en-US" altLang="zh-CN" sz="2600" baseline="-25000" dirty="0">
                <a:latin typeface="Times New Roman" panose="02020603050405020304" charset="0"/>
              </a:rPr>
              <a:t>4</a:t>
            </a:r>
            <a:r>
              <a:rPr lang="zh-CN" altLang="en-US" sz="2600" dirty="0">
                <a:latin typeface="Times New Roman" panose="02020603050405020304" charset="0"/>
              </a:rPr>
              <a:t>或等于</a:t>
            </a:r>
            <a:r>
              <a:rPr lang="en-US" altLang="zh-CN" sz="2600" i="1" dirty="0">
                <a:latin typeface="Times New Roman" panose="02020603050405020304" charset="0"/>
              </a:rPr>
              <a:t>D</a:t>
            </a:r>
            <a:r>
              <a:rPr lang="en-US" altLang="zh-CN" sz="2600" baseline="-25000" dirty="0">
                <a:latin typeface="Times New Roman" panose="02020603050405020304" charset="0"/>
              </a:rPr>
              <a:t>4</a:t>
            </a:r>
            <a:r>
              <a:rPr lang="zh-CN" altLang="en-US" sz="2600" dirty="0">
                <a:latin typeface="Times New Roman" panose="02020603050405020304" charset="0"/>
              </a:rPr>
              <a:t>的像素组成一个中心点在</a:t>
            </a:r>
            <a:r>
              <a:rPr lang="en-US" altLang="zh-CN" sz="2600" dirty="0">
                <a:latin typeface="Times New Roman" panose="02020603050405020304" charset="0"/>
              </a:rPr>
              <a:t>(</a:t>
            </a:r>
            <a:r>
              <a:rPr lang="en-US" altLang="zh-CN" sz="2600" i="1" dirty="0">
                <a:latin typeface="Times New Roman" panose="02020603050405020304" charset="0"/>
              </a:rPr>
              <a:t>x</a:t>
            </a:r>
            <a:r>
              <a:rPr lang="en-US" altLang="zh-CN" sz="2600" dirty="0">
                <a:latin typeface="Times New Roman" panose="02020603050405020304" charset="0"/>
              </a:rPr>
              <a:t>,</a:t>
            </a:r>
            <a:r>
              <a:rPr lang="en-US" altLang="zh-CN" sz="2600" i="1" dirty="0">
                <a:latin typeface="Times New Roman" panose="02020603050405020304" charset="0"/>
              </a:rPr>
              <a:t>y</a:t>
            </a:r>
            <a:r>
              <a:rPr lang="en-US" altLang="zh-CN" sz="2600" dirty="0">
                <a:latin typeface="Times New Roman" panose="02020603050405020304" charset="0"/>
              </a:rPr>
              <a:t>)</a:t>
            </a:r>
            <a:r>
              <a:rPr lang="zh-CN" altLang="en-US" sz="2600" dirty="0">
                <a:latin typeface="Times New Roman" panose="02020603050405020304" charset="0"/>
              </a:rPr>
              <a:t>的菱形。 </a:t>
            </a:r>
          </a:p>
        </p:txBody>
      </p:sp>
      <p:sp>
        <p:nvSpPr>
          <p:cNvPr id="2" name="灯片编号占位符 1"/>
          <p:cNvSpPr>
            <a:spLocks noGrp="1"/>
          </p:cNvSpPr>
          <p:nvPr>
            <p:ph type="sldNum" sz="quarter" idx="12"/>
          </p:nvPr>
        </p:nvSpPr>
        <p:spPr/>
        <p:txBody>
          <a:bodyPr/>
          <a:lstStyle/>
          <a:p>
            <a:fld id="{B6F15528-21DE-4FAA-801E-634DDDAF4B2B}" type="slidenum">
              <a:rPr/>
              <a:t>96</a:t>
            </a:fld>
            <a:endParaRPr/>
          </a:p>
        </p:txBody>
      </p:sp>
      <p:sp>
        <p:nvSpPr>
          <p:cNvPr id="5" name="文本框 4"/>
          <p:cNvSpPr txBox="1"/>
          <p:nvPr/>
        </p:nvSpPr>
        <p:spPr>
          <a:xfrm>
            <a:off x="546100" y="2378321"/>
            <a:ext cx="7173595" cy="584775"/>
          </a:xfrm>
          <a:prstGeom prst="rect">
            <a:avLst/>
          </a:prstGeom>
          <a:noFill/>
        </p:spPr>
        <p:txBody>
          <a:bodyPr wrap="square" rtlCol="0">
            <a:spAutoFit/>
          </a:bodyPr>
          <a:lstStyle/>
          <a:p>
            <a:pPr algn="l"/>
            <a:r>
              <a:rPr sz="3200" b="1" spc="-15" dirty="0">
                <a:latin typeface="新宋体" panose="02010609030101010101" charset="-122"/>
                <a:cs typeface="新宋体" panose="02010609030101010101" charset="-122"/>
                <a:sym typeface="+mn-ea"/>
              </a:rPr>
              <a:t>像素之间距离的定义</a:t>
            </a:r>
            <a:endParaRPr lang="zh-CN" altLang="en-US" sz="3200" b="1" spc="-15" dirty="0">
              <a:latin typeface="新宋体" panose="02010609030101010101" charset="-122"/>
              <a:cs typeface="新宋体" panose="02010609030101010101" charset="-122"/>
              <a:sym typeface="+mn-ea"/>
            </a:endParaRPr>
          </a:p>
        </p:txBody>
      </p:sp>
      <p:grpSp>
        <p:nvGrpSpPr>
          <p:cNvPr id="6" name="组合 5"/>
          <p:cNvGrpSpPr/>
          <p:nvPr/>
        </p:nvGrpSpPr>
        <p:grpSpPr>
          <a:xfrm>
            <a:off x="493637" y="580390"/>
            <a:ext cx="9908934" cy="1648351"/>
            <a:chOff x="493637" y="580390"/>
            <a:chExt cx="9908934" cy="1648351"/>
          </a:xfrm>
        </p:grpSpPr>
        <p:sp>
          <p:nvSpPr>
            <p:cNvPr id="7" name="文本框 6"/>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8" name="矩形 7"/>
            <p:cNvSpPr/>
            <p:nvPr/>
          </p:nvSpPr>
          <p:spPr>
            <a:xfrm>
              <a:off x="493637" y="1649095"/>
              <a:ext cx="5996063"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dirty="0">
                  <a:solidFill>
                    <a:srgbClr val="FF0000"/>
                  </a:solidFill>
                  <a:latin typeface="新宋体" panose="02010609030101010101" charset="-122"/>
                  <a:cs typeface="新宋体" panose="02010609030101010101" charset="-122"/>
                </a:rPr>
                <a:t>像素间基本关系</a:t>
              </a:r>
            </a:p>
          </p:txBody>
        </p:sp>
      </p:gr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文本框 227336"/>
          <p:cNvSpPr txBox="1"/>
          <p:nvPr/>
        </p:nvSpPr>
        <p:spPr>
          <a:xfrm>
            <a:off x="546100" y="3593148"/>
            <a:ext cx="9982200" cy="3833357"/>
          </a:xfrm>
          <a:prstGeom prst="rect">
            <a:avLst/>
          </a:prstGeom>
          <a:noFill/>
          <a:ln w="9525">
            <a:noFill/>
          </a:ln>
        </p:spPr>
        <p:txBody>
          <a:bodyPr wrap="square" anchor="t">
            <a:spAutoFit/>
          </a:bodyPr>
          <a:lstStyle/>
          <a:p>
            <a:pPr lvl="0" indent="0">
              <a:lnSpc>
                <a:spcPct val="130000"/>
              </a:lnSpc>
            </a:pPr>
            <a:r>
              <a:rPr lang="zh-CN" altLang="en-US" sz="2600" b="1" dirty="0">
                <a:latin typeface="Times New Roman" panose="02020603050405020304" charset="0"/>
              </a:rPr>
              <a:t>比如，那些与点</a:t>
            </a:r>
            <a:r>
              <a:rPr lang="en-US" altLang="zh-CN" sz="2600" b="1" dirty="0">
                <a:latin typeface="Times New Roman" panose="02020603050405020304" charset="0"/>
              </a:rPr>
              <a:t>(</a:t>
            </a:r>
            <a:r>
              <a:rPr lang="en-US" altLang="zh-CN" sz="2600" b="1" i="1" dirty="0">
                <a:latin typeface="Times New Roman" panose="02020603050405020304" charset="0"/>
              </a:rPr>
              <a:t>x</a:t>
            </a:r>
            <a:r>
              <a:rPr lang="en-US" altLang="zh-CN" sz="2600" b="1" dirty="0">
                <a:latin typeface="Times New Roman" panose="02020603050405020304" charset="0"/>
              </a:rPr>
              <a:t>,</a:t>
            </a:r>
            <a:r>
              <a:rPr lang="en-US" altLang="zh-CN" sz="2600" b="1" i="1" dirty="0">
                <a:latin typeface="Times New Roman" panose="02020603050405020304" charset="0"/>
              </a:rPr>
              <a:t>y</a:t>
            </a:r>
            <a:r>
              <a:rPr lang="en-US" altLang="zh-CN" sz="2600" b="1" dirty="0">
                <a:latin typeface="Times New Roman" panose="02020603050405020304" charset="0"/>
              </a:rPr>
              <a:t>)</a:t>
            </a:r>
            <a:r>
              <a:rPr lang="zh-CN" altLang="en-US" sz="2600" b="1" dirty="0">
                <a:latin typeface="Times New Roman" panose="02020603050405020304" charset="0"/>
              </a:rPr>
              <a:t>的街区距离小于</a:t>
            </a:r>
            <a:r>
              <a:rPr lang="en-US" altLang="zh-CN" sz="2600" b="1" dirty="0">
                <a:latin typeface="Times New Roman" panose="02020603050405020304" charset="0"/>
              </a:rPr>
              <a:t>2</a:t>
            </a:r>
            <a:r>
              <a:rPr lang="zh-CN" altLang="en-US" sz="2600" b="1" dirty="0">
                <a:latin typeface="Times New Roman" panose="02020603050405020304" charset="0"/>
              </a:rPr>
              <a:t>或等于</a:t>
            </a:r>
            <a:r>
              <a:rPr lang="en-US" altLang="zh-CN" sz="2600" b="1" dirty="0">
                <a:latin typeface="Times New Roman" panose="02020603050405020304" charset="0"/>
              </a:rPr>
              <a:t>2</a:t>
            </a:r>
            <a:r>
              <a:rPr lang="zh-CN" altLang="en-US" sz="2600" b="1" dirty="0">
                <a:latin typeface="Times New Roman" panose="02020603050405020304" charset="0"/>
              </a:rPr>
              <a:t>的像素组成了如下图所示的等距离轮廓。</a:t>
            </a:r>
          </a:p>
          <a:p>
            <a:pPr lvl="0" indent="0">
              <a:lnSpc>
                <a:spcPct val="135000"/>
              </a:lnSpc>
            </a:pPr>
            <a:r>
              <a:rPr lang="zh-CN" altLang="en-US" sz="2600" dirty="0">
                <a:latin typeface="Times New Roman" panose="02020603050405020304" charset="0"/>
              </a:rPr>
              <a:t>        </a:t>
            </a:r>
            <a:r>
              <a:rPr lang="zh-CN" altLang="en-US" sz="2600" b="1" dirty="0">
                <a:solidFill>
                  <a:srgbClr val="000099"/>
                </a:solidFill>
                <a:latin typeface="Times New Roman" panose="02020603050405020304" charset="0"/>
              </a:rPr>
              <a:t>            </a:t>
            </a:r>
            <a:r>
              <a:rPr lang="en-US" altLang="zh-CN" sz="2600" b="1" dirty="0">
                <a:solidFill>
                  <a:srgbClr val="000099"/>
                </a:solidFill>
                <a:latin typeface="Times New Roman" panose="02020603050405020304" charset="0"/>
              </a:rPr>
              <a:t>2</a:t>
            </a:r>
          </a:p>
          <a:p>
            <a:pPr lvl="0" indent="0">
              <a:lnSpc>
                <a:spcPct val="135000"/>
              </a:lnSpc>
            </a:pPr>
            <a:r>
              <a:rPr lang="zh-CN" altLang="en-US" sz="2600" b="1" dirty="0">
                <a:solidFill>
                  <a:srgbClr val="000099"/>
                </a:solidFill>
                <a:latin typeface="Times New Roman" panose="02020603050405020304" charset="0"/>
              </a:rPr>
              <a:t>               </a:t>
            </a:r>
            <a:r>
              <a:rPr lang="en-US" altLang="zh-CN" sz="2600" b="1" dirty="0">
                <a:solidFill>
                  <a:srgbClr val="000099"/>
                </a:solidFill>
                <a:latin typeface="Times New Roman" panose="02020603050405020304" charset="0"/>
              </a:rPr>
              <a:t>2   1   2</a:t>
            </a:r>
          </a:p>
          <a:p>
            <a:pPr lvl="0" indent="0">
              <a:lnSpc>
                <a:spcPct val="135000"/>
              </a:lnSpc>
            </a:pPr>
            <a:r>
              <a:rPr lang="zh-CN" altLang="en-US" sz="2600" b="1" dirty="0">
                <a:solidFill>
                  <a:srgbClr val="000099"/>
                </a:solidFill>
                <a:latin typeface="Times New Roman" panose="02020603050405020304" charset="0"/>
              </a:rPr>
              <a:t>          </a:t>
            </a:r>
            <a:r>
              <a:rPr lang="en-US" altLang="zh-CN" sz="2600" b="1" dirty="0">
                <a:solidFill>
                  <a:srgbClr val="000099"/>
                </a:solidFill>
                <a:latin typeface="Times New Roman" panose="02020603050405020304" charset="0"/>
              </a:rPr>
              <a:t>2   1   </a:t>
            </a:r>
            <a:r>
              <a:rPr lang="en-US" altLang="zh-CN" sz="2600" b="1" dirty="0">
                <a:solidFill>
                  <a:srgbClr val="FF0000"/>
                </a:solidFill>
                <a:latin typeface="Times New Roman" panose="02020603050405020304" charset="0"/>
              </a:rPr>
              <a:t>0</a:t>
            </a:r>
            <a:r>
              <a:rPr lang="en-US" altLang="zh-CN" sz="2600" b="1" dirty="0">
                <a:solidFill>
                  <a:srgbClr val="000099"/>
                </a:solidFill>
                <a:latin typeface="Times New Roman" panose="02020603050405020304" charset="0"/>
              </a:rPr>
              <a:t>   1   2</a:t>
            </a:r>
          </a:p>
          <a:p>
            <a:pPr lvl="0" indent="0">
              <a:lnSpc>
                <a:spcPct val="135000"/>
              </a:lnSpc>
            </a:pPr>
            <a:r>
              <a:rPr lang="zh-CN" altLang="en-US" sz="2600" b="1" dirty="0">
                <a:solidFill>
                  <a:srgbClr val="000099"/>
                </a:solidFill>
                <a:latin typeface="Times New Roman" panose="02020603050405020304" charset="0"/>
              </a:rPr>
              <a:t>               </a:t>
            </a:r>
            <a:r>
              <a:rPr lang="en-US" altLang="zh-CN" sz="2600" b="1" dirty="0">
                <a:solidFill>
                  <a:srgbClr val="000099"/>
                </a:solidFill>
                <a:latin typeface="Times New Roman" panose="02020603050405020304" charset="0"/>
              </a:rPr>
              <a:t>2   1   2</a:t>
            </a:r>
          </a:p>
          <a:p>
            <a:pPr lvl="0" indent="0">
              <a:lnSpc>
                <a:spcPct val="135000"/>
              </a:lnSpc>
            </a:pPr>
            <a:r>
              <a:rPr lang="en-US" altLang="zh-CN" sz="2600" b="1" dirty="0">
                <a:solidFill>
                  <a:srgbClr val="000099"/>
                </a:solidFill>
                <a:latin typeface="Times New Roman" panose="02020603050405020304" charset="0"/>
              </a:rPr>
              <a:t>                    </a:t>
            </a:r>
            <a:r>
              <a:rPr lang="en-US" altLang="zh-CN" sz="2600" b="1" dirty="0" smtClean="0">
                <a:solidFill>
                  <a:srgbClr val="000099"/>
                </a:solidFill>
                <a:latin typeface="Times New Roman" panose="02020603050405020304" charset="0"/>
              </a:rPr>
              <a:t>2</a:t>
            </a:r>
            <a:endParaRPr lang="en-US" altLang="zh-CN" sz="2600" b="1" dirty="0">
              <a:solidFill>
                <a:srgbClr val="000099"/>
              </a:solidFill>
              <a:latin typeface="Times New Roman" panose="02020603050405020304" charset="0"/>
            </a:endParaRPr>
          </a:p>
        </p:txBody>
      </p:sp>
      <p:sp>
        <p:nvSpPr>
          <p:cNvPr id="2" name="灯片编号占位符 1"/>
          <p:cNvSpPr>
            <a:spLocks noGrp="1"/>
          </p:cNvSpPr>
          <p:nvPr>
            <p:ph type="sldNum" sz="quarter" idx="12"/>
          </p:nvPr>
        </p:nvSpPr>
        <p:spPr/>
        <p:txBody>
          <a:bodyPr/>
          <a:lstStyle/>
          <a:p>
            <a:fld id="{B6F15528-21DE-4FAA-801E-634DDDAF4B2B}" type="slidenum">
              <a:rPr/>
              <a:t>97</a:t>
            </a:fld>
            <a:endParaRPr/>
          </a:p>
        </p:txBody>
      </p:sp>
      <p:sp>
        <p:nvSpPr>
          <p:cNvPr id="5" name="文本框 226311"/>
          <p:cNvSpPr txBox="1"/>
          <p:nvPr/>
        </p:nvSpPr>
        <p:spPr>
          <a:xfrm>
            <a:off x="665481" y="3112676"/>
            <a:ext cx="7394575" cy="593304"/>
          </a:xfrm>
          <a:prstGeom prst="rect">
            <a:avLst/>
          </a:prstGeom>
          <a:noFill/>
          <a:ln w="9525">
            <a:noFill/>
          </a:ln>
        </p:spPr>
        <p:txBody>
          <a:bodyPr wrap="square" anchor="t">
            <a:spAutoFit/>
          </a:bodyPr>
          <a:lstStyle/>
          <a:p>
            <a:pPr lvl="0" indent="0" eaLnBrk="0" hangingPunct="0">
              <a:lnSpc>
                <a:spcPct val="120000"/>
              </a:lnSpc>
            </a:pPr>
            <a:r>
              <a:rPr lang="zh-CN" altLang="zh-CN" sz="3000" dirty="0">
                <a:solidFill>
                  <a:srgbClr val="3333FF"/>
                </a:solidFill>
                <a:latin typeface="Times New Roman" panose="02020603050405020304" charset="0"/>
                <a:ea typeface="黑体" panose="02010609060101010101" pitchFamily="2" charset="-122"/>
              </a:rPr>
              <a:t>3、街区距离   </a:t>
            </a:r>
          </a:p>
        </p:txBody>
      </p:sp>
      <p:sp>
        <p:nvSpPr>
          <p:cNvPr id="6" name="文本框 5"/>
          <p:cNvSpPr txBox="1"/>
          <p:nvPr/>
        </p:nvSpPr>
        <p:spPr>
          <a:xfrm>
            <a:off x="546100" y="2378321"/>
            <a:ext cx="7173595" cy="584775"/>
          </a:xfrm>
          <a:prstGeom prst="rect">
            <a:avLst/>
          </a:prstGeom>
          <a:noFill/>
        </p:spPr>
        <p:txBody>
          <a:bodyPr wrap="square" rtlCol="0">
            <a:spAutoFit/>
          </a:bodyPr>
          <a:lstStyle/>
          <a:p>
            <a:pPr algn="l"/>
            <a:r>
              <a:rPr sz="3200" b="1" spc="-15" dirty="0">
                <a:latin typeface="新宋体" panose="02010609030101010101" charset="-122"/>
                <a:cs typeface="新宋体" panose="02010609030101010101" charset="-122"/>
                <a:sym typeface="+mn-ea"/>
              </a:rPr>
              <a:t>像素之间距离的定义</a:t>
            </a:r>
            <a:endParaRPr lang="zh-CN" altLang="en-US" sz="3200" b="1" spc="-15" dirty="0">
              <a:latin typeface="新宋体" panose="02010609030101010101" charset="-122"/>
              <a:cs typeface="新宋体" panose="02010609030101010101" charset="-122"/>
              <a:sym typeface="+mn-ea"/>
            </a:endParaRPr>
          </a:p>
        </p:txBody>
      </p:sp>
      <p:grpSp>
        <p:nvGrpSpPr>
          <p:cNvPr id="7" name="组合 6"/>
          <p:cNvGrpSpPr/>
          <p:nvPr/>
        </p:nvGrpSpPr>
        <p:grpSpPr>
          <a:xfrm>
            <a:off x="493637" y="580390"/>
            <a:ext cx="9908934" cy="1648351"/>
            <a:chOff x="493637" y="580390"/>
            <a:chExt cx="9908934" cy="1648351"/>
          </a:xfrm>
        </p:grpSpPr>
        <p:sp>
          <p:nvSpPr>
            <p:cNvPr id="8" name="文本框 7"/>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9" name="矩形 8"/>
            <p:cNvSpPr/>
            <p:nvPr/>
          </p:nvSpPr>
          <p:spPr>
            <a:xfrm>
              <a:off x="493637" y="1649095"/>
              <a:ext cx="5996063"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dirty="0">
                  <a:solidFill>
                    <a:srgbClr val="FF0000"/>
                  </a:solidFill>
                  <a:latin typeface="新宋体" panose="02010609030101010101" charset="-122"/>
                  <a:cs typeface="新宋体" panose="02010609030101010101" charset="-122"/>
                </a:rPr>
                <a:t>像素间基本关系</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2946">
                                            <p:txEl>
                                              <p:pRg st="1" end="1"/>
                                            </p:txEl>
                                          </p:spTgt>
                                        </p:tgtEl>
                                        <p:attrNameLst>
                                          <p:attrName>style.visibility</p:attrName>
                                        </p:attrNameLst>
                                      </p:cBhvr>
                                      <p:to>
                                        <p:strVal val="visible"/>
                                      </p:to>
                                    </p:set>
                                    <p:animEffect transition="in" filter="blinds(horizontal)">
                                      <p:cBhvr>
                                        <p:cTn id="7" dur="500"/>
                                        <p:tgtEl>
                                          <p:spTgt spid="82946">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2946">
                                            <p:txEl>
                                              <p:pRg st="2" end="2"/>
                                            </p:txEl>
                                          </p:spTgt>
                                        </p:tgtEl>
                                        <p:attrNameLst>
                                          <p:attrName>style.visibility</p:attrName>
                                        </p:attrNameLst>
                                      </p:cBhvr>
                                      <p:to>
                                        <p:strVal val="visible"/>
                                      </p:to>
                                    </p:set>
                                    <p:animEffect transition="in" filter="blinds(horizontal)">
                                      <p:cBhvr>
                                        <p:cTn id="10" dur="500"/>
                                        <p:tgtEl>
                                          <p:spTgt spid="82946">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2946">
                                            <p:txEl>
                                              <p:pRg st="3" end="3"/>
                                            </p:txEl>
                                          </p:spTgt>
                                        </p:tgtEl>
                                        <p:attrNameLst>
                                          <p:attrName>style.visibility</p:attrName>
                                        </p:attrNameLst>
                                      </p:cBhvr>
                                      <p:to>
                                        <p:strVal val="visible"/>
                                      </p:to>
                                    </p:set>
                                    <p:animEffect transition="in" filter="blinds(horizontal)">
                                      <p:cBhvr>
                                        <p:cTn id="13" dur="500"/>
                                        <p:tgtEl>
                                          <p:spTgt spid="82946">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2946">
                                            <p:txEl>
                                              <p:pRg st="4" end="4"/>
                                            </p:txEl>
                                          </p:spTgt>
                                        </p:tgtEl>
                                        <p:attrNameLst>
                                          <p:attrName>style.visibility</p:attrName>
                                        </p:attrNameLst>
                                      </p:cBhvr>
                                      <p:to>
                                        <p:strVal val="visible"/>
                                      </p:to>
                                    </p:set>
                                    <p:animEffect transition="in" filter="blinds(horizontal)">
                                      <p:cBhvr>
                                        <p:cTn id="16" dur="500"/>
                                        <p:tgtEl>
                                          <p:spTgt spid="82946">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82946">
                                            <p:txEl>
                                              <p:pRg st="5" end="5"/>
                                            </p:txEl>
                                          </p:spTgt>
                                        </p:tgtEl>
                                        <p:attrNameLst>
                                          <p:attrName>style.visibility</p:attrName>
                                        </p:attrNameLst>
                                      </p:cBhvr>
                                      <p:to>
                                        <p:strVal val="visible"/>
                                      </p:to>
                                    </p:set>
                                    <p:animEffect transition="in" filter="blinds(horizontal)">
                                      <p:cBhvr>
                                        <p:cTn id="19" dur="500"/>
                                        <p:tgtEl>
                                          <p:spTgt spid="829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文本框 228360"/>
          <p:cNvSpPr txBox="1"/>
          <p:nvPr/>
        </p:nvSpPr>
        <p:spPr>
          <a:xfrm>
            <a:off x="601663" y="3723125"/>
            <a:ext cx="9897745" cy="2971800"/>
          </a:xfrm>
          <a:prstGeom prst="rect">
            <a:avLst/>
          </a:prstGeom>
          <a:noFill/>
          <a:ln w="9525">
            <a:noFill/>
          </a:ln>
        </p:spPr>
        <p:txBody>
          <a:bodyPr wrap="square" anchor="t">
            <a:spAutoFit/>
          </a:bodyPr>
          <a:lstStyle/>
          <a:p>
            <a:pPr lvl="0" indent="0">
              <a:lnSpc>
                <a:spcPct val="145000"/>
              </a:lnSpc>
            </a:pPr>
            <a:r>
              <a:rPr lang="zh-CN" altLang="en-US" sz="2600" dirty="0">
                <a:latin typeface="Times New Roman" panose="02020603050405020304" charset="0"/>
              </a:rPr>
              <a:t>像素</a:t>
            </a:r>
            <a:r>
              <a:rPr lang="en-US" altLang="zh-CN" sz="2600" i="1" dirty="0">
                <a:latin typeface="Times New Roman" panose="02020603050405020304" charset="0"/>
              </a:rPr>
              <a:t>p</a:t>
            </a:r>
            <a:r>
              <a:rPr lang="zh-CN" altLang="en-US" sz="2600" dirty="0">
                <a:latin typeface="Times New Roman" panose="02020603050405020304" charset="0"/>
              </a:rPr>
              <a:t>和</a:t>
            </a:r>
            <a:r>
              <a:rPr lang="en-US" altLang="zh-CN" sz="2600" i="1" dirty="0">
                <a:latin typeface="Times New Roman" panose="02020603050405020304" charset="0"/>
              </a:rPr>
              <a:t>q</a:t>
            </a:r>
            <a:r>
              <a:rPr lang="zh-CN" altLang="en-US" sz="2600" dirty="0">
                <a:latin typeface="Times New Roman" panose="02020603050405020304" charset="0"/>
              </a:rPr>
              <a:t>之间的</a:t>
            </a:r>
            <a:r>
              <a:rPr lang="en-US" altLang="zh-CN" sz="2600" i="1" dirty="0">
                <a:latin typeface="Times New Roman" panose="02020603050405020304" charset="0"/>
              </a:rPr>
              <a:t>D</a:t>
            </a:r>
            <a:r>
              <a:rPr lang="en-US" altLang="zh-CN" sz="2600" baseline="-25000" dirty="0">
                <a:latin typeface="Times New Roman" panose="02020603050405020304" charset="0"/>
              </a:rPr>
              <a:t>8</a:t>
            </a:r>
            <a:r>
              <a:rPr lang="zh-CN" altLang="en-US" sz="2600" dirty="0">
                <a:latin typeface="Times New Roman" panose="02020603050405020304" charset="0"/>
              </a:rPr>
              <a:t>距离，也即棋盘距离，定义为：</a:t>
            </a:r>
          </a:p>
          <a:p>
            <a:pPr lvl="0" indent="0">
              <a:lnSpc>
                <a:spcPct val="150000"/>
              </a:lnSpc>
              <a:spcBef>
                <a:spcPct val="30000"/>
              </a:spcBef>
              <a:spcAft>
                <a:spcPct val="35000"/>
              </a:spcAft>
            </a:pPr>
            <a:r>
              <a:rPr lang="zh-CN" altLang="en-US" sz="2600" dirty="0">
                <a:latin typeface="Times New Roman" panose="02020603050405020304" charset="0"/>
              </a:rPr>
              <a:t>          </a:t>
            </a:r>
            <a:r>
              <a:rPr lang="en-US" altLang="zh-CN" sz="2600" i="1" dirty="0">
                <a:latin typeface="Times New Roman" panose="02020603050405020304" charset="0"/>
              </a:rPr>
              <a:t>D</a:t>
            </a:r>
            <a:r>
              <a:rPr lang="en-US" altLang="zh-CN" sz="2600" baseline="-25000" dirty="0">
                <a:latin typeface="Times New Roman" panose="02020603050405020304" charset="0"/>
              </a:rPr>
              <a:t>8</a:t>
            </a:r>
            <a:r>
              <a:rPr lang="en-US" altLang="zh-CN" sz="2600" dirty="0">
                <a:latin typeface="Times New Roman" panose="02020603050405020304" charset="0"/>
              </a:rPr>
              <a:t>(</a:t>
            </a:r>
            <a:r>
              <a:rPr lang="en-US" altLang="zh-CN" sz="2600" i="1" dirty="0" err="1">
                <a:latin typeface="Times New Roman" panose="02020603050405020304" charset="0"/>
              </a:rPr>
              <a:t>p</a:t>
            </a:r>
            <a:r>
              <a:rPr lang="en-US" altLang="zh-CN" sz="2600" dirty="0" err="1">
                <a:latin typeface="Times New Roman" panose="02020603050405020304" charset="0"/>
              </a:rPr>
              <a:t>,</a:t>
            </a:r>
            <a:r>
              <a:rPr lang="en-US" altLang="zh-CN" sz="2600" i="1" dirty="0" err="1">
                <a:latin typeface="Times New Roman" panose="02020603050405020304" charset="0"/>
              </a:rPr>
              <a:t>q</a:t>
            </a:r>
            <a:r>
              <a:rPr lang="en-US" altLang="zh-CN" sz="2600" dirty="0">
                <a:latin typeface="Times New Roman" panose="02020603050405020304" charset="0"/>
              </a:rPr>
              <a:t>)=</a:t>
            </a:r>
            <a:r>
              <a:rPr lang="en-US" altLang="zh-CN" sz="2600" i="1" dirty="0">
                <a:latin typeface="Times New Roman" panose="02020603050405020304" charset="0"/>
              </a:rPr>
              <a:t>max</a:t>
            </a:r>
            <a:r>
              <a:rPr lang="en-US" altLang="zh-CN" sz="2600" dirty="0">
                <a:latin typeface="Times New Roman" panose="02020603050405020304" charset="0"/>
              </a:rPr>
              <a:t>(|</a:t>
            </a:r>
            <a:r>
              <a:rPr lang="en-US" altLang="zh-CN" sz="2600" i="1" dirty="0">
                <a:latin typeface="Times New Roman" panose="02020603050405020304" charset="0"/>
              </a:rPr>
              <a:t>x</a:t>
            </a:r>
            <a:r>
              <a:rPr lang="en-US" altLang="zh-CN" sz="2600" dirty="0">
                <a:latin typeface="Times New Roman" panose="02020603050405020304" charset="0"/>
              </a:rPr>
              <a:t>-</a:t>
            </a:r>
            <a:r>
              <a:rPr lang="en-US" altLang="zh-CN" sz="2600" i="1" dirty="0">
                <a:latin typeface="Times New Roman" panose="02020603050405020304" charset="0"/>
              </a:rPr>
              <a:t>u</a:t>
            </a:r>
            <a:r>
              <a:rPr lang="en-US" altLang="zh-CN" sz="2600" dirty="0">
                <a:latin typeface="Times New Roman" panose="02020603050405020304" charset="0"/>
              </a:rPr>
              <a:t>|,|</a:t>
            </a:r>
            <a:r>
              <a:rPr lang="en-US" altLang="zh-CN" sz="2600" i="1" dirty="0">
                <a:latin typeface="Times New Roman" panose="02020603050405020304" charset="0"/>
              </a:rPr>
              <a:t>y</a:t>
            </a:r>
            <a:r>
              <a:rPr lang="en-US" altLang="zh-CN" sz="2600" dirty="0">
                <a:latin typeface="Times New Roman" panose="02020603050405020304" charset="0"/>
              </a:rPr>
              <a:t>-</a:t>
            </a:r>
            <a:r>
              <a:rPr lang="en-US" altLang="zh-CN" sz="2600" i="1" dirty="0">
                <a:latin typeface="Times New Roman" panose="02020603050405020304" charset="0"/>
              </a:rPr>
              <a:t>v</a:t>
            </a:r>
            <a:r>
              <a:rPr lang="en-US" altLang="zh-CN" sz="2600" dirty="0">
                <a:latin typeface="Times New Roman" panose="02020603050405020304" charset="0"/>
              </a:rPr>
              <a:t>|) </a:t>
            </a:r>
          </a:p>
          <a:p>
            <a:pPr lvl="0" indent="0">
              <a:lnSpc>
                <a:spcPct val="150000"/>
              </a:lnSpc>
              <a:spcBef>
                <a:spcPct val="30000"/>
              </a:spcBef>
              <a:spcAft>
                <a:spcPct val="35000"/>
              </a:spcAft>
            </a:pPr>
            <a:r>
              <a:rPr lang="zh-CN" altLang="en-US" sz="2600" dirty="0">
                <a:latin typeface="Times New Roman" panose="02020603050405020304" charset="0"/>
              </a:rPr>
              <a:t>即所有由距像素点</a:t>
            </a:r>
            <a:r>
              <a:rPr lang="en-US" altLang="zh-CN" sz="2600" dirty="0">
                <a:latin typeface="Times New Roman" panose="02020603050405020304" charset="0"/>
              </a:rPr>
              <a:t>(</a:t>
            </a:r>
            <a:r>
              <a:rPr lang="en-US" altLang="zh-CN" sz="2600" i="1" dirty="0">
                <a:latin typeface="Times New Roman" panose="02020603050405020304" charset="0"/>
              </a:rPr>
              <a:t>x</a:t>
            </a:r>
            <a:r>
              <a:rPr lang="en-US" altLang="zh-CN" sz="2600" dirty="0">
                <a:latin typeface="Times New Roman" panose="02020603050405020304" charset="0"/>
              </a:rPr>
              <a:t>,</a:t>
            </a:r>
            <a:r>
              <a:rPr lang="en-US" altLang="zh-CN" sz="2600" i="1" dirty="0">
                <a:latin typeface="Times New Roman" panose="02020603050405020304" charset="0"/>
              </a:rPr>
              <a:t>y</a:t>
            </a:r>
            <a:r>
              <a:rPr lang="en-US" altLang="zh-CN" sz="2600" dirty="0">
                <a:latin typeface="Times New Roman" panose="02020603050405020304" charset="0"/>
              </a:rPr>
              <a:t>)</a:t>
            </a:r>
            <a:r>
              <a:rPr lang="zh-CN" altLang="en-US" sz="2600" dirty="0">
                <a:latin typeface="Times New Roman" panose="02020603050405020304" charset="0"/>
              </a:rPr>
              <a:t>的棋盘距离(</a:t>
            </a:r>
            <a:r>
              <a:rPr lang="en-US" altLang="zh-CN" sz="2600" i="1" dirty="0">
                <a:latin typeface="Times New Roman" panose="02020603050405020304" charset="0"/>
              </a:rPr>
              <a:t>D</a:t>
            </a:r>
            <a:r>
              <a:rPr lang="en-US" altLang="zh-CN" sz="2600" baseline="-25000" dirty="0">
                <a:latin typeface="Times New Roman" panose="02020603050405020304" charset="0"/>
              </a:rPr>
              <a:t>8</a:t>
            </a:r>
            <a:r>
              <a:rPr lang="zh-CN" altLang="en-US" sz="2600" dirty="0">
                <a:latin typeface="Times New Roman" panose="02020603050405020304" charset="0"/>
              </a:rPr>
              <a:t>)</a:t>
            </a:r>
          </a:p>
          <a:p>
            <a:pPr lvl="0" indent="0">
              <a:lnSpc>
                <a:spcPct val="145000"/>
              </a:lnSpc>
            </a:pPr>
            <a:r>
              <a:rPr lang="zh-CN" altLang="en-US" sz="2600" dirty="0">
                <a:latin typeface="Times New Roman" panose="02020603050405020304" charset="0"/>
              </a:rPr>
              <a:t>小于</a:t>
            </a:r>
            <a:r>
              <a:rPr lang="en-US" altLang="zh-CN" sz="2600" i="1" dirty="0">
                <a:latin typeface="Times New Roman" panose="02020603050405020304" charset="0"/>
              </a:rPr>
              <a:t>D</a:t>
            </a:r>
            <a:r>
              <a:rPr lang="en-US" altLang="zh-CN" sz="2600" baseline="-25000" dirty="0">
                <a:latin typeface="Times New Roman" panose="02020603050405020304" charset="0"/>
              </a:rPr>
              <a:t>8</a:t>
            </a:r>
            <a:r>
              <a:rPr lang="zh-CN" altLang="en-US" sz="2600" dirty="0">
                <a:latin typeface="Times New Roman" panose="02020603050405020304" charset="0"/>
              </a:rPr>
              <a:t>或等于</a:t>
            </a:r>
            <a:r>
              <a:rPr lang="en-US" altLang="zh-CN" sz="2600" i="1" dirty="0">
                <a:latin typeface="Times New Roman" panose="02020603050405020304" charset="0"/>
              </a:rPr>
              <a:t>D</a:t>
            </a:r>
            <a:r>
              <a:rPr lang="en-US" altLang="zh-CN" sz="2600" baseline="-25000" dirty="0">
                <a:latin typeface="Times New Roman" panose="02020603050405020304" charset="0"/>
              </a:rPr>
              <a:t>8</a:t>
            </a:r>
            <a:r>
              <a:rPr lang="zh-CN" altLang="en-US" sz="2600" dirty="0">
                <a:latin typeface="Times New Roman" panose="02020603050405020304" charset="0"/>
              </a:rPr>
              <a:t>的像素组成一个中心点在</a:t>
            </a:r>
            <a:r>
              <a:rPr lang="en-US" altLang="zh-CN" sz="2600" dirty="0">
                <a:latin typeface="Times New Roman" panose="02020603050405020304" charset="0"/>
              </a:rPr>
              <a:t>(</a:t>
            </a:r>
            <a:r>
              <a:rPr lang="en-US" altLang="zh-CN" sz="2600" i="1" dirty="0">
                <a:latin typeface="Times New Roman" panose="02020603050405020304" charset="0"/>
              </a:rPr>
              <a:t>x</a:t>
            </a:r>
            <a:r>
              <a:rPr lang="en-US" altLang="zh-CN" sz="2600" dirty="0">
                <a:latin typeface="Times New Roman" panose="02020603050405020304" charset="0"/>
              </a:rPr>
              <a:t>,</a:t>
            </a:r>
            <a:r>
              <a:rPr lang="en-US" altLang="zh-CN" sz="2600" i="1" dirty="0">
                <a:latin typeface="Times New Roman" panose="02020603050405020304" charset="0"/>
              </a:rPr>
              <a:t>y</a:t>
            </a:r>
            <a:r>
              <a:rPr lang="en-US" altLang="zh-CN" sz="2600" dirty="0">
                <a:latin typeface="Times New Roman" panose="02020603050405020304" charset="0"/>
              </a:rPr>
              <a:t>)</a:t>
            </a:r>
            <a:r>
              <a:rPr lang="zh-CN" altLang="en-US" sz="2600" dirty="0">
                <a:latin typeface="Times New Roman" panose="02020603050405020304" charset="0"/>
              </a:rPr>
              <a:t>的方形。 </a:t>
            </a:r>
          </a:p>
        </p:txBody>
      </p:sp>
      <p:sp>
        <p:nvSpPr>
          <p:cNvPr id="2" name="灯片编号占位符 1"/>
          <p:cNvSpPr>
            <a:spLocks noGrp="1"/>
          </p:cNvSpPr>
          <p:nvPr>
            <p:ph type="sldNum" sz="quarter" idx="7"/>
          </p:nvPr>
        </p:nvSpPr>
        <p:spPr/>
        <p:txBody>
          <a:bodyPr/>
          <a:lstStyle/>
          <a:p>
            <a:fld id="{B6F15528-21DE-4FAA-801E-634DDDAF4B2B}" type="slidenum">
              <a:rPr/>
              <a:t>98</a:t>
            </a:fld>
            <a:endParaRPr/>
          </a:p>
        </p:txBody>
      </p:sp>
      <p:sp>
        <p:nvSpPr>
          <p:cNvPr id="5" name="文本框 226311"/>
          <p:cNvSpPr txBox="1"/>
          <p:nvPr/>
        </p:nvSpPr>
        <p:spPr>
          <a:xfrm>
            <a:off x="665481" y="3112676"/>
            <a:ext cx="7394575" cy="646331"/>
          </a:xfrm>
          <a:prstGeom prst="rect">
            <a:avLst/>
          </a:prstGeom>
          <a:noFill/>
          <a:ln w="9525">
            <a:noFill/>
          </a:ln>
        </p:spPr>
        <p:txBody>
          <a:bodyPr wrap="square" anchor="t">
            <a:spAutoFit/>
          </a:bodyPr>
          <a:lstStyle/>
          <a:p>
            <a:pPr lvl="0" indent="0" eaLnBrk="0" hangingPunct="0">
              <a:lnSpc>
                <a:spcPct val="120000"/>
              </a:lnSpc>
            </a:pPr>
            <a:r>
              <a:rPr lang="en-US" altLang="zh-CN" sz="3000" dirty="0" smtClean="0">
                <a:solidFill>
                  <a:srgbClr val="3333FF"/>
                </a:solidFill>
                <a:latin typeface="Times New Roman" panose="02020603050405020304" charset="0"/>
                <a:ea typeface="黑体" panose="02010609060101010101" pitchFamily="2" charset="-122"/>
              </a:rPr>
              <a:t>4</a:t>
            </a:r>
            <a:r>
              <a:rPr lang="zh-CN" altLang="zh-CN" sz="3000" dirty="0" smtClean="0">
                <a:solidFill>
                  <a:srgbClr val="3333FF"/>
                </a:solidFill>
                <a:latin typeface="Times New Roman" panose="02020603050405020304" charset="0"/>
                <a:ea typeface="黑体" panose="02010609060101010101" pitchFamily="2" charset="-122"/>
              </a:rPr>
              <a:t>、</a:t>
            </a:r>
            <a:r>
              <a:rPr lang="zh-CN" altLang="en-US" sz="3000" dirty="0" smtClean="0">
                <a:solidFill>
                  <a:srgbClr val="3333FF"/>
                </a:solidFill>
                <a:latin typeface="Times New Roman" panose="02020603050405020304" charset="0"/>
                <a:ea typeface="黑体" panose="02010609060101010101" pitchFamily="2" charset="-122"/>
              </a:rPr>
              <a:t>棋盘</a:t>
            </a:r>
            <a:r>
              <a:rPr lang="zh-CN" altLang="zh-CN" sz="3000" dirty="0" smtClean="0">
                <a:solidFill>
                  <a:srgbClr val="3333FF"/>
                </a:solidFill>
                <a:latin typeface="Times New Roman" panose="02020603050405020304" charset="0"/>
                <a:ea typeface="黑体" panose="02010609060101010101" pitchFamily="2" charset="-122"/>
              </a:rPr>
              <a:t>距</a:t>
            </a:r>
            <a:r>
              <a:rPr lang="zh-CN" altLang="zh-CN" sz="3000" dirty="0">
                <a:solidFill>
                  <a:srgbClr val="3333FF"/>
                </a:solidFill>
                <a:latin typeface="Times New Roman" panose="02020603050405020304" charset="0"/>
                <a:ea typeface="黑体" panose="02010609060101010101" pitchFamily="2" charset="-122"/>
              </a:rPr>
              <a:t>离   </a:t>
            </a:r>
          </a:p>
        </p:txBody>
      </p:sp>
      <p:sp>
        <p:nvSpPr>
          <p:cNvPr id="6" name="文本框 5"/>
          <p:cNvSpPr txBox="1"/>
          <p:nvPr/>
        </p:nvSpPr>
        <p:spPr>
          <a:xfrm>
            <a:off x="546100" y="2378321"/>
            <a:ext cx="7173595" cy="584775"/>
          </a:xfrm>
          <a:prstGeom prst="rect">
            <a:avLst/>
          </a:prstGeom>
          <a:noFill/>
        </p:spPr>
        <p:txBody>
          <a:bodyPr wrap="square" rtlCol="0">
            <a:spAutoFit/>
          </a:bodyPr>
          <a:lstStyle/>
          <a:p>
            <a:pPr algn="l"/>
            <a:r>
              <a:rPr sz="3200" b="1" spc="-15" dirty="0">
                <a:latin typeface="新宋体" panose="02010609030101010101" charset="-122"/>
                <a:cs typeface="新宋体" panose="02010609030101010101" charset="-122"/>
                <a:sym typeface="+mn-ea"/>
              </a:rPr>
              <a:t>像素之间距离的定义</a:t>
            </a:r>
            <a:endParaRPr lang="zh-CN" altLang="en-US" sz="3200" b="1" spc="-15" dirty="0">
              <a:latin typeface="新宋体" panose="02010609030101010101" charset="-122"/>
              <a:cs typeface="新宋体" panose="02010609030101010101" charset="-122"/>
              <a:sym typeface="+mn-ea"/>
            </a:endParaRPr>
          </a:p>
        </p:txBody>
      </p:sp>
      <p:grpSp>
        <p:nvGrpSpPr>
          <p:cNvPr id="7" name="组合 6"/>
          <p:cNvGrpSpPr/>
          <p:nvPr/>
        </p:nvGrpSpPr>
        <p:grpSpPr>
          <a:xfrm>
            <a:off x="493637" y="580390"/>
            <a:ext cx="9908934" cy="1648351"/>
            <a:chOff x="493637" y="580390"/>
            <a:chExt cx="9908934" cy="1648351"/>
          </a:xfrm>
        </p:grpSpPr>
        <p:sp>
          <p:nvSpPr>
            <p:cNvPr id="8" name="文本框 7"/>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9" name="矩形 8"/>
            <p:cNvSpPr/>
            <p:nvPr/>
          </p:nvSpPr>
          <p:spPr>
            <a:xfrm>
              <a:off x="493637" y="1649095"/>
              <a:ext cx="5996063"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dirty="0">
                  <a:solidFill>
                    <a:srgbClr val="FF0000"/>
                  </a:solidFill>
                  <a:latin typeface="新宋体" panose="02010609030101010101" charset="-122"/>
                  <a:cs typeface="新宋体" panose="02010609030101010101" charset="-122"/>
                </a:rPr>
                <a:t>像素间基本关系</a:t>
              </a:r>
            </a:p>
          </p:txBody>
        </p:sp>
      </p:gr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文本框 229384"/>
          <p:cNvSpPr txBox="1"/>
          <p:nvPr/>
        </p:nvSpPr>
        <p:spPr>
          <a:xfrm>
            <a:off x="610870" y="3741884"/>
            <a:ext cx="9612630" cy="3773341"/>
          </a:xfrm>
          <a:prstGeom prst="rect">
            <a:avLst/>
          </a:prstGeom>
          <a:noFill/>
          <a:ln w="9525">
            <a:noFill/>
          </a:ln>
        </p:spPr>
        <p:txBody>
          <a:bodyPr wrap="square" anchor="t">
            <a:spAutoFit/>
          </a:bodyPr>
          <a:lstStyle/>
          <a:p>
            <a:pPr lvl="0" indent="0">
              <a:lnSpc>
                <a:spcPct val="130000"/>
              </a:lnSpc>
            </a:pPr>
            <a:r>
              <a:rPr lang="zh-CN" altLang="en-US" sz="2600" dirty="0">
                <a:latin typeface="Times New Roman" panose="02020603050405020304" charset="0"/>
              </a:rPr>
              <a:t>比如，距点</a:t>
            </a:r>
            <a:r>
              <a:rPr lang="en-US" altLang="zh-CN" sz="2600" dirty="0">
                <a:latin typeface="Times New Roman" panose="02020603050405020304" charset="0"/>
              </a:rPr>
              <a:t>(</a:t>
            </a:r>
            <a:r>
              <a:rPr lang="en-US" altLang="zh-CN" sz="2600" i="1" dirty="0">
                <a:latin typeface="Times New Roman" panose="02020603050405020304" charset="0"/>
              </a:rPr>
              <a:t>x</a:t>
            </a:r>
            <a:r>
              <a:rPr lang="en-US" altLang="zh-CN" sz="2600" dirty="0">
                <a:latin typeface="Times New Roman" panose="02020603050405020304" charset="0"/>
              </a:rPr>
              <a:t>,</a:t>
            </a:r>
            <a:r>
              <a:rPr lang="en-US" altLang="zh-CN" sz="2600" i="1" dirty="0">
                <a:latin typeface="Times New Roman" panose="02020603050405020304" charset="0"/>
              </a:rPr>
              <a:t>y</a:t>
            </a:r>
            <a:r>
              <a:rPr lang="en-US" altLang="zh-CN" sz="2600" dirty="0">
                <a:latin typeface="Times New Roman" panose="02020603050405020304" charset="0"/>
              </a:rPr>
              <a:t>)</a:t>
            </a:r>
            <a:r>
              <a:rPr lang="zh-CN" altLang="en-US" sz="2600" dirty="0">
                <a:latin typeface="Times New Roman" panose="02020603050405020304" charset="0"/>
              </a:rPr>
              <a:t>的棋盘距离小于或等于</a:t>
            </a:r>
            <a:r>
              <a:rPr lang="en-US" altLang="zh-CN" sz="2600" dirty="0">
                <a:latin typeface="Times New Roman" panose="02020603050405020304" charset="0"/>
              </a:rPr>
              <a:t>2</a:t>
            </a:r>
            <a:r>
              <a:rPr lang="zh-CN" altLang="en-US" sz="2600" dirty="0">
                <a:latin typeface="Times New Roman" panose="02020603050405020304" charset="0"/>
              </a:rPr>
              <a:t>的像素组成了如下图所示的等距离轮廓。</a:t>
            </a:r>
          </a:p>
          <a:p>
            <a:pPr lvl="0" indent="0">
              <a:lnSpc>
                <a:spcPct val="130000"/>
              </a:lnSpc>
              <a:spcBef>
                <a:spcPct val="10000"/>
              </a:spcBef>
            </a:pPr>
            <a:r>
              <a:rPr lang="zh-CN" altLang="en-US" sz="2600" dirty="0">
                <a:latin typeface="Times New Roman" panose="02020603050405020304" charset="0"/>
              </a:rPr>
              <a:t> </a:t>
            </a:r>
            <a:r>
              <a:rPr lang="zh-CN" altLang="en-US" sz="2600" dirty="0">
                <a:solidFill>
                  <a:srgbClr val="000099"/>
                </a:solidFill>
                <a:latin typeface="Times New Roman" panose="02020603050405020304" charset="0"/>
              </a:rPr>
              <a:t>           </a:t>
            </a:r>
            <a:r>
              <a:rPr lang="en-US" altLang="zh-CN" sz="2600" dirty="0">
                <a:solidFill>
                  <a:srgbClr val="000099"/>
                </a:solidFill>
                <a:latin typeface="Times New Roman" panose="02020603050405020304" charset="0"/>
              </a:rPr>
              <a:t>2   2   2   2   2 </a:t>
            </a:r>
            <a:r>
              <a:rPr lang="zh-CN" altLang="en-US" sz="2600" dirty="0">
                <a:solidFill>
                  <a:srgbClr val="000099"/>
                </a:solidFill>
                <a:latin typeface="Times New Roman" panose="02020603050405020304" charset="0"/>
              </a:rPr>
              <a:t> </a:t>
            </a:r>
          </a:p>
          <a:p>
            <a:pPr lvl="0" indent="0">
              <a:lnSpc>
                <a:spcPct val="130000"/>
              </a:lnSpc>
            </a:pPr>
            <a:r>
              <a:rPr lang="zh-CN" altLang="en-US" sz="2600" dirty="0">
                <a:solidFill>
                  <a:srgbClr val="000099"/>
                </a:solidFill>
                <a:latin typeface="Times New Roman" panose="02020603050405020304" charset="0"/>
              </a:rPr>
              <a:t>            </a:t>
            </a:r>
            <a:r>
              <a:rPr lang="en-US" altLang="zh-CN" sz="2600" dirty="0">
                <a:solidFill>
                  <a:srgbClr val="000099"/>
                </a:solidFill>
                <a:latin typeface="Times New Roman" panose="02020603050405020304" charset="0"/>
              </a:rPr>
              <a:t>2   1   1   1   2 </a:t>
            </a:r>
          </a:p>
          <a:p>
            <a:pPr lvl="0" indent="0">
              <a:lnSpc>
                <a:spcPct val="130000"/>
              </a:lnSpc>
            </a:pPr>
            <a:r>
              <a:rPr lang="zh-CN" altLang="en-US" sz="2600" dirty="0">
                <a:solidFill>
                  <a:srgbClr val="000099"/>
                </a:solidFill>
                <a:latin typeface="Times New Roman" panose="02020603050405020304" charset="0"/>
              </a:rPr>
              <a:t>            </a:t>
            </a:r>
            <a:r>
              <a:rPr lang="en-US" altLang="zh-CN" sz="2600" dirty="0">
                <a:solidFill>
                  <a:srgbClr val="000099"/>
                </a:solidFill>
                <a:latin typeface="Times New Roman" panose="02020603050405020304" charset="0"/>
              </a:rPr>
              <a:t>2   1   </a:t>
            </a:r>
            <a:r>
              <a:rPr lang="en-US" altLang="zh-CN" sz="2600" dirty="0">
                <a:solidFill>
                  <a:srgbClr val="FF0000"/>
                </a:solidFill>
                <a:latin typeface="Times New Roman" panose="02020603050405020304" charset="0"/>
              </a:rPr>
              <a:t>0</a:t>
            </a:r>
            <a:r>
              <a:rPr lang="en-US" altLang="zh-CN" sz="2600" dirty="0">
                <a:solidFill>
                  <a:srgbClr val="000099"/>
                </a:solidFill>
                <a:latin typeface="Times New Roman" panose="02020603050405020304" charset="0"/>
              </a:rPr>
              <a:t>   1   2 </a:t>
            </a:r>
          </a:p>
          <a:p>
            <a:pPr lvl="0" indent="0">
              <a:lnSpc>
                <a:spcPct val="130000"/>
              </a:lnSpc>
            </a:pPr>
            <a:r>
              <a:rPr lang="zh-CN" altLang="en-US" sz="2600" dirty="0">
                <a:solidFill>
                  <a:srgbClr val="000099"/>
                </a:solidFill>
                <a:latin typeface="Times New Roman" panose="02020603050405020304" charset="0"/>
              </a:rPr>
              <a:t>            </a:t>
            </a:r>
            <a:r>
              <a:rPr lang="en-US" altLang="zh-CN" sz="2600" dirty="0">
                <a:solidFill>
                  <a:srgbClr val="000099"/>
                </a:solidFill>
                <a:latin typeface="Times New Roman" panose="02020603050405020304" charset="0"/>
              </a:rPr>
              <a:t>2   1   1   1   2 </a:t>
            </a:r>
          </a:p>
          <a:p>
            <a:pPr lvl="0" indent="0">
              <a:lnSpc>
                <a:spcPct val="130000"/>
              </a:lnSpc>
            </a:pPr>
            <a:r>
              <a:rPr lang="zh-CN" altLang="en-US" sz="2600" dirty="0">
                <a:solidFill>
                  <a:srgbClr val="000099"/>
                </a:solidFill>
                <a:latin typeface="Times New Roman" panose="02020603050405020304" charset="0"/>
              </a:rPr>
              <a:t>            </a:t>
            </a:r>
            <a:r>
              <a:rPr lang="en-US" altLang="zh-CN" sz="2600" dirty="0">
                <a:solidFill>
                  <a:srgbClr val="000099"/>
                </a:solidFill>
                <a:latin typeface="Times New Roman" panose="02020603050405020304" charset="0"/>
              </a:rPr>
              <a:t>2   2   2   2   </a:t>
            </a:r>
            <a:r>
              <a:rPr lang="en-US" altLang="zh-CN" sz="2600" dirty="0" smtClean="0">
                <a:solidFill>
                  <a:srgbClr val="000099"/>
                </a:solidFill>
                <a:latin typeface="Times New Roman" panose="02020603050405020304" charset="0"/>
              </a:rPr>
              <a:t>2</a:t>
            </a:r>
            <a:endParaRPr lang="zh-CN" altLang="en-US" sz="2600" dirty="0">
              <a:solidFill>
                <a:srgbClr val="003399"/>
              </a:solidFill>
              <a:latin typeface="Times New Roman" panose="02020603050405020304" charset="0"/>
            </a:endParaRPr>
          </a:p>
        </p:txBody>
      </p:sp>
      <p:sp>
        <p:nvSpPr>
          <p:cNvPr id="2" name="灯片编号占位符 1"/>
          <p:cNvSpPr>
            <a:spLocks noGrp="1"/>
          </p:cNvSpPr>
          <p:nvPr>
            <p:ph type="sldNum" sz="quarter" idx="12"/>
          </p:nvPr>
        </p:nvSpPr>
        <p:spPr/>
        <p:txBody>
          <a:bodyPr/>
          <a:lstStyle/>
          <a:p>
            <a:fld id="{B6F15528-21DE-4FAA-801E-634DDDAF4B2B}" type="slidenum">
              <a:rPr/>
              <a:t>99</a:t>
            </a:fld>
            <a:endParaRPr/>
          </a:p>
        </p:txBody>
      </p:sp>
      <p:sp>
        <p:nvSpPr>
          <p:cNvPr id="5" name="文本框 226311"/>
          <p:cNvSpPr txBox="1"/>
          <p:nvPr/>
        </p:nvSpPr>
        <p:spPr>
          <a:xfrm>
            <a:off x="665481" y="3112676"/>
            <a:ext cx="7394575" cy="646331"/>
          </a:xfrm>
          <a:prstGeom prst="rect">
            <a:avLst/>
          </a:prstGeom>
          <a:noFill/>
          <a:ln w="9525">
            <a:noFill/>
          </a:ln>
        </p:spPr>
        <p:txBody>
          <a:bodyPr wrap="square" anchor="t">
            <a:spAutoFit/>
          </a:bodyPr>
          <a:lstStyle/>
          <a:p>
            <a:pPr lvl="0" indent="0" eaLnBrk="0" hangingPunct="0">
              <a:lnSpc>
                <a:spcPct val="120000"/>
              </a:lnSpc>
            </a:pPr>
            <a:r>
              <a:rPr lang="en-US" altLang="zh-CN" sz="3000" dirty="0" smtClean="0">
                <a:solidFill>
                  <a:srgbClr val="3333FF"/>
                </a:solidFill>
                <a:latin typeface="Times New Roman" panose="02020603050405020304" charset="0"/>
                <a:ea typeface="黑体" panose="02010609060101010101" pitchFamily="2" charset="-122"/>
              </a:rPr>
              <a:t>4</a:t>
            </a:r>
            <a:r>
              <a:rPr lang="zh-CN" altLang="zh-CN" sz="3000" dirty="0" smtClean="0">
                <a:solidFill>
                  <a:srgbClr val="3333FF"/>
                </a:solidFill>
                <a:latin typeface="Times New Roman" panose="02020603050405020304" charset="0"/>
                <a:ea typeface="黑体" panose="02010609060101010101" pitchFamily="2" charset="-122"/>
              </a:rPr>
              <a:t>、</a:t>
            </a:r>
            <a:r>
              <a:rPr lang="zh-CN" altLang="en-US" sz="3000" dirty="0" smtClean="0">
                <a:solidFill>
                  <a:srgbClr val="3333FF"/>
                </a:solidFill>
                <a:latin typeface="Times New Roman" panose="02020603050405020304" charset="0"/>
                <a:ea typeface="黑体" panose="02010609060101010101" pitchFamily="2" charset="-122"/>
              </a:rPr>
              <a:t>棋盘</a:t>
            </a:r>
            <a:r>
              <a:rPr lang="zh-CN" altLang="zh-CN" sz="3000" dirty="0" smtClean="0">
                <a:solidFill>
                  <a:srgbClr val="3333FF"/>
                </a:solidFill>
                <a:latin typeface="Times New Roman" panose="02020603050405020304" charset="0"/>
                <a:ea typeface="黑体" panose="02010609060101010101" pitchFamily="2" charset="-122"/>
              </a:rPr>
              <a:t>距</a:t>
            </a:r>
            <a:r>
              <a:rPr lang="zh-CN" altLang="zh-CN" sz="3000" dirty="0">
                <a:solidFill>
                  <a:srgbClr val="3333FF"/>
                </a:solidFill>
                <a:latin typeface="Times New Roman" panose="02020603050405020304" charset="0"/>
                <a:ea typeface="黑体" panose="02010609060101010101" pitchFamily="2" charset="-122"/>
              </a:rPr>
              <a:t>离   </a:t>
            </a:r>
          </a:p>
        </p:txBody>
      </p:sp>
      <p:sp>
        <p:nvSpPr>
          <p:cNvPr id="6" name="文本框 5"/>
          <p:cNvSpPr txBox="1"/>
          <p:nvPr/>
        </p:nvSpPr>
        <p:spPr>
          <a:xfrm>
            <a:off x="546100" y="2378321"/>
            <a:ext cx="7173595" cy="584775"/>
          </a:xfrm>
          <a:prstGeom prst="rect">
            <a:avLst/>
          </a:prstGeom>
          <a:noFill/>
        </p:spPr>
        <p:txBody>
          <a:bodyPr wrap="square" rtlCol="0">
            <a:spAutoFit/>
          </a:bodyPr>
          <a:lstStyle/>
          <a:p>
            <a:pPr algn="l"/>
            <a:r>
              <a:rPr sz="3200" b="1" spc="-15" dirty="0">
                <a:latin typeface="新宋体" panose="02010609030101010101" charset="-122"/>
                <a:cs typeface="新宋体" panose="02010609030101010101" charset="-122"/>
                <a:sym typeface="+mn-ea"/>
              </a:rPr>
              <a:t>像素之间距离的定义</a:t>
            </a:r>
            <a:endParaRPr lang="zh-CN" altLang="en-US" sz="3200" b="1" spc="-15" dirty="0">
              <a:latin typeface="新宋体" panose="02010609030101010101" charset="-122"/>
              <a:cs typeface="新宋体" panose="02010609030101010101" charset="-122"/>
              <a:sym typeface="+mn-ea"/>
            </a:endParaRPr>
          </a:p>
        </p:txBody>
      </p:sp>
      <p:grpSp>
        <p:nvGrpSpPr>
          <p:cNvPr id="7" name="组合 6"/>
          <p:cNvGrpSpPr/>
          <p:nvPr/>
        </p:nvGrpSpPr>
        <p:grpSpPr>
          <a:xfrm>
            <a:off x="493637" y="580390"/>
            <a:ext cx="9908934" cy="1648351"/>
            <a:chOff x="493637" y="580390"/>
            <a:chExt cx="9908934" cy="1648351"/>
          </a:xfrm>
        </p:grpSpPr>
        <p:sp>
          <p:nvSpPr>
            <p:cNvPr id="8" name="文本框 7"/>
            <p:cNvSpPr txBox="1"/>
            <p:nvPr/>
          </p:nvSpPr>
          <p:spPr>
            <a:xfrm>
              <a:off x="698501" y="580390"/>
              <a:ext cx="9704070" cy="1097280"/>
            </a:xfrm>
            <a:prstGeom prst="rect">
              <a:avLst/>
            </a:prstGeom>
            <a:noFill/>
          </p:spPr>
          <p:txBody>
            <a:bodyPr wrap="square" rtlCol="0">
              <a:spAutoFit/>
            </a:bodyPr>
            <a:lstStyle/>
            <a:p>
              <a:pPr algn="l">
                <a:lnSpc>
                  <a:spcPct val="150000"/>
                </a:lnSpc>
              </a:pPr>
              <a:r>
                <a:rPr lang="zh-CN" altLang="en-US" sz="4400" b="1" spc="-15" dirty="0">
                  <a:latin typeface="Times New Roman" panose="02020603050405020304" charset="0"/>
                  <a:cs typeface="新宋体" panose="02010609030101010101" charset="-122"/>
                  <a:sym typeface="+mn-ea"/>
                </a:rPr>
                <a:t>第二</a:t>
              </a:r>
              <a:r>
                <a:rPr lang="zh-CN" altLang="en-US" sz="4400" b="1" spc="-15" dirty="0" smtClean="0">
                  <a:latin typeface="Times New Roman" panose="02020603050405020304" charset="0"/>
                  <a:cs typeface="新宋体" panose="02010609030101010101" charset="-122"/>
                  <a:sym typeface="+mn-ea"/>
                </a:rPr>
                <a:t>章</a:t>
              </a:r>
              <a:r>
                <a:rPr lang="en-US" altLang="zh-CN" sz="4400" b="1" spc="-15" dirty="0">
                  <a:latin typeface="Times New Roman" panose="02020603050405020304" charset="0"/>
                  <a:cs typeface="新宋体" panose="02010609030101010101" charset="-122"/>
                  <a:sym typeface="+mn-ea"/>
                </a:rPr>
                <a:t> </a:t>
              </a:r>
              <a:r>
                <a:rPr lang="en-US" altLang="zh-CN" sz="4400" b="1" spc="-15" dirty="0" smtClean="0">
                  <a:latin typeface="Times New Roman" panose="02020603050405020304" charset="0"/>
                  <a:cs typeface="新宋体" panose="02010609030101010101" charset="-122"/>
                  <a:sym typeface="+mn-ea"/>
                </a:rPr>
                <a:t> </a:t>
              </a:r>
              <a:r>
                <a:rPr sz="4400" b="1" spc="-15" dirty="0" err="1" smtClean="0">
                  <a:latin typeface="Times New Roman" panose="02020603050405020304" charset="0"/>
                  <a:cs typeface="新宋体" panose="02010609030101010101" charset="-122"/>
                  <a:sym typeface="+mn-ea"/>
                </a:rPr>
                <a:t>数字图像处理基础</a:t>
              </a:r>
              <a:endParaRPr lang="zh-CN" altLang="en-US" sz="4400" b="1" spc="-15" dirty="0">
                <a:latin typeface="Times New Roman" panose="02020603050405020304" charset="0"/>
                <a:cs typeface="新宋体" panose="02010609030101010101" charset="-122"/>
                <a:sym typeface="+mn-ea"/>
              </a:endParaRPr>
            </a:p>
          </p:txBody>
        </p:sp>
        <p:sp>
          <p:nvSpPr>
            <p:cNvPr id="9" name="矩形 8"/>
            <p:cNvSpPr/>
            <p:nvPr/>
          </p:nvSpPr>
          <p:spPr>
            <a:xfrm>
              <a:off x="493637" y="1649095"/>
              <a:ext cx="5996063" cy="579646"/>
            </a:xfrm>
            <a:prstGeom prst="rect">
              <a:avLst/>
            </a:prstGeom>
          </p:spPr>
          <p:txBody>
            <a:bodyPr wrap="square">
              <a:spAutoFit/>
            </a:bodyPr>
            <a:lstStyle/>
            <a:p>
              <a:pPr marL="737870" indent="-457200">
                <a:lnSpc>
                  <a:spcPts val="3750"/>
                </a:lnSpc>
                <a:buFont typeface="Arial" panose="020B0604020202020204" pitchFamily="34" charset="0"/>
                <a:buChar char="•"/>
              </a:pPr>
              <a:r>
                <a:rPr lang="zh-CN" altLang="en-US" sz="3200" b="1" spc="-15" dirty="0">
                  <a:solidFill>
                    <a:srgbClr val="FF0000"/>
                  </a:solidFill>
                  <a:latin typeface="新宋体" panose="02010609030101010101" charset="-122"/>
                  <a:cs typeface="新宋体" panose="02010609030101010101" charset="-122"/>
                </a:rPr>
                <a:t>像素间基本关系</a:t>
              </a:r>
            </a:p>
          </p:txBody>
        </p:sp>
      </p:grpSp>
    </p:spTree>
    <p:extLst>
      <p:ext uri="{BB962C8B-B14F-4D97-AF65-F5344CB8AC3E}">
        <p14:creationId xmlns:p14="http://schemas.microsoft.com/office/powerpoint/2010/main" val="15549407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a6ec2837-c8fa-4830-9d26-a700b713aa14}"/>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齿轮图纸">
  <a:themeElements>
    <a:clrScheme name="">
      <a:dk1>
        <a:srgbClr val="000000"/>
      </a:dk1>
      <a:lt1>
        <a:srgbClr val="FFFFFF"/>
      </a:lt1>
      <a:dk2>
        <a:srgbClr val="000000"/>
      </a:dk2>
      <a:lt2>
        <a:srgbClr val="969696"/>
      </a:lt2>
      <a:accent1>
        <a:srgbClr val="97C1FF"/>
      </a:accent1>
      <a:accent2>
        <a:srgbClr val="1388FF"/>
      </a:accent2>
      <a:accent3>
        <a:srgbClr val="FFFFFF"/>
      </a:accent3>
      <a:accent4>
        <a:srgbClr val="000000"/>
      </a:accent4>
      <a:accent5>
        <a:srgbClr val="C9DCFF"/>
      </a:accent5>
      <a:accent6>
        <a:srgbClr val="1079E5"/>
      </a:accent6>
      <a:hlink>
        <a:srgbClr val="CC3300"/>
      </a:hlink>
      <a:folHlink>
        <a:srgbClr val="9966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97C1FF"/>
        </a:accent1>
        <a:accent2>
          <a:srgbClr val="1388FF"/>
        </a:accent2>
        <a:accent3>
          <a:srgbClr val="FFFFFF"/>
        </a:accent3>
        <a:accent4>
          <a:srgbClr val="000000"/>
        </a:accent4>
        <a:accent5>
          <a:srgbClr val="C9DCFF"/>
        </a:accent5>
        <a:accent6>
          <a:srgbClr val="1079E5"/>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883</TotalTime>
  <Words>8757</Words>
  <Application>Microsoft Office PowerPoint</Application>
  <PresentationFormat>自定义</PresentationFormat>
  <Paragraphs>1231</Paragraphs>
  <Slides>172</Slides>
  <Notes>5</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4</vt:i4>
      </vt:variant>
      <vt:variant>
        <vt:lpstr>幻灯片标题</vt:lpstr>
      </vt:variant>
      <vt:variant>
        <vt:i4>172</vt:i4>
      </vt:variant>
    </vt:vector>
  </HeadingPairs>
  <TitlesOfParts>
    <vt:vector size="197" baseType="lpstr">
      <vt:lpstr>-apple-system</vt:lpstr>
      <vt:lpstr>PMingLiU</vt:lpstr>
      <vt:lpstr>等线</vt:lpstr>
      <vt:lpstr>仿宋</vt:lpstr>
      <vt:lpstr>黑体</vt:lpstr>
      <vt:lpstr>华光楷体_CNKI</vt:lpstr>
      <vt:lpstr>华文新魏</vt:lpstr>
      <vt:lpstr>楷体</vt:lpstr>
      <vt:lpstr>楷体_GB2312</vt:lpstr>
      <vt:lpstr>宋体</vt:lpstr>
      <vt:lpstr>新宋体</vt:lpstr>
      <vt:lpstr>Arial</vt:lpstr>
      <vt:lpstr>Calibri</vt:lpstr>
      <vt:lpstr>Cambria Math</vt:lpstr>
      <vt:lpstr>Comic Sans MS</vt:lpstr>
      <vt:lpstr>Segoe UI Symbol</vt:lpstr>
      <vt:lpstr>Tahoma</vt:lpstr>
      <vt:lpstr>Times New Roman</vt:lpstr>
      <vt:lpstr>Wingdings</vt:lpstr>
      <vt:lpstr>默认设计模板</vt:lpstr>
      <vt:lpstr>齿轮图纸</vt:lpstr>
      <vt:lpstr>Bitmap Image</vt:lpstr>
      <vt:lpstr>Equation.KSEE3</vt:lpstr>
      <vt:lpstr>Visio.Drawing.11</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课程目的与要求</vt:lpstr>
      <vt:lpstr>课程目的与要求</vt:lpstr>
      <vt:lpstr>PowerPoint 演示文稿</vt:lpstr>
      <vt:lpstr>考试内容</vt:lpstr>
      <vt:lpstr>国内外相关会议和杂志</vt:lpstr>
      <vt:lpstr>国内外相关会议和杂志</vt:lpstr>
      <vt:lpstr>国内外相关会议和杂志</vt:lpstr>
      <vt:lpstr>数字图像处理基础</vt:lpstr>
      <vt:lpstr>什么是图像？</vt:lpstr>
      <vt:lpstr>PowerPoint 演示文稿</vt:lpstr>
      <vt:lpstr>数字图像的像素表示</vt:lpstr>
      <vt:lpstr>数字图像起源</vt:lpstr>
      <vt:lpstr>数字图像起源</vt:lpstr>
      <vt:lpstr>数字图像处理应用领域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图像的量化</vt:lpstr>
      <vt:lpstr>图像的采样与数字图像的质量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图像的质量：1、层次</vt:lpstr>
      <vt:lpstr>PowerPoint 演示文稿</vt:lpstr>
      <vt:lpstr>图像的质量：1、层次</vt:lpstr>
      <vt:lpstr>图像的质量：2、对比度</vt:lpstr>
      <vt:lpstr>PowerPoint 演示文稿</vt:lpstr>
      <vt:lpstr>影响清晰度因素—1)亮度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连通性是描述区域和边界的重要概念,两个像素连通的两个必要条件是：</vt:lpstr>
      <vt:lpstr>像素的连通性—4连通</vt:lpstr>
      <vt:lpstr>PowerPoint 演示文稿</vt:lpstr>
      <vt:lpstr>对于具有值V的像素p和q，如果：q在集合N4(p)中或q在集合ND(p)中，并且N4(p)与N4(q) 的交集为空(没有值V的像素) 则称这两个像素是m连通的，即4连通和D连通的混合连通。</vt:lpstr>
      <vt:lpstr>像素的连通性—通路</vt:lpstr>
      <vt:lpstr>像素的连通性—距离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BMP格式</vt:lpstr>
      <vt:lpstr>BMP格式——1.位图文件头</vt:lpstr>
      <vt:lpstr>BMP格式——1.位图文件头</vt:lpstr>
      <vt:lpstr>PowerPoint 演示文稿</vt:lpstr>
      <vt:lpstr>PowerPoint 演示文稿</vt:lpstr>
      <vt:lpstr>PowerPoint 演示文稿</vt:lpstr>
      <vt:lpstr>PowerPoint 演示文稿</vt:lpstr>
      <vt:lpstr>任务与思考题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1)最临近插值</vt:lpstr>
      <vt:lpstr>PowerPoint 演示文稿</vt:lpstr>
      <vt:lpstr>PowerPoint 演示文稿</vt:lpstr>
      <vt:lpstr>PowerPoint 演示文稿</vt:lpstr>
      <vt:lpstr>PowerPoint 演示文稿</vt:lpstr>
      <vt:lpstr>PowerPoint 演示文稿</vt:lpstr>
      <vt:lpstr>PowerPoint 演示文稿</vt:lpstr>
      <vt:lpstr>2)线形插值:是使用原图中两个值来构造所求坐标处的值。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1)首先将此图平移至以图像中心为原点的坐标系中</vt:lpstr>
      <vt:lpstr>新坐标系中任一点与原坐标系的点的对应关系如下</vt:lpstr>
      <vt:lpstr>PowerPoint 演示文稿</vt:lpstr>
      <vt:lpstr>PowerPoint 演示文稿</vt:lpstr>
      <vt:lpstr>PowerPoint 演示文稿</vt:lpstr>
      <vt:lpstr>计算旋转后的图像大小</vt:lpstr>
      <vt:lpstr>旋转后的图像与未旋转图之间的对应关系如下：旋转后的图像坐标用x2,y2表示，未旋转的图像坐标用x1,y1表示。</vt:lpstr>
      <vt:lpstr>PowerPoint 演示文稿</vt:lpstr>
      <vt:lpstr>PowerPoint 演示文稿</vt:lpstr>
      <vt:lpstr>新图像用 p(s,t)表示，原图像用 g (u,v),表示有：</vt:lpstr>
      <vt:lpstr>PowerPoint 演示文稿</vt:lpstr>
      <vt:lpstr>用白色填充找不到的像素点得到的图像A 用深色填充找不到的像素点得到的图像B</vt:lpstr>
      <vt:lpstr>3、对此图作水平镜像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- 1-概述.ppt</dc:title>
  <dc:creator>pengyuxin</dc:creator>
  <cp:lastModifiedBy>Windows 用户</cp:lastModifiedBy>
  <cp:revision>305</cp:revision>
  <dcterms:created xsi:type="dcterms:W3CDTF">2021-02-27T08:05:00Z</dcterms:created>
  <dcterms:modified xsi:type="dcterms:W3CDTF">2024-03-11T08:40:17Z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2009-02-25T16:00:00Z</vt:filetime>
  </property>
  <property fmtid="{D5CDD505-2E9C-101B-9397-08002B2CF9AE}" pid="3" name="Creator">
    <vt:lpwstr>PScript5.dll Version 5.2</vt:lpwstr>
  </property>
  <property fmtid="{D5CDD505-2E9C-101B-9397-08002B2CF9AE}" pid="4" name="LastSaved">
    <vt:filetime>2015-05-16T16:00:00Z</vt:filetime>
  </property>
  <property fmtid="{D5CDD505-2E9C-101B-9397-08002B2CF9AE}" pid="5" name="KSOProductBuildVer">
    <vt:lpwstr>2052-10.8.0.5715</vt:lpwstr>
  </property>
  <property fmtid="{D5CDD505-2E9C-101B-9397-08002B2CF9AE}" pid="6" name="ICV">
    <vt:lpwstr>6171447DAD87424CA0E8E51F1C93B12C</vt:lpwstr>
  </property>
</Properties>
</file>